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4BE3823-3153-4CF6-A03B-35CD3DB246D0}">
  <a:tblStyle styleId="{84BE3823-3153-4CF6-A03B-35CD3DB246D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a42f9d78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a42f9d78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i="1" lang="en-GB" sz="1400"/>
              <a:t>5 seconds of silence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a42f9d78f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9a42f9d78f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9a42f9d78f_0_3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9a42f9d78f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a42f9d78f_0_5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a42f9d78f_0_5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Contemporary Family Issues Part 2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11 of 15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Downloadable Resource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Religious Education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Spence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76848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rgbClr val="434343"/>
                </a:solidFill>
              </a:rPr>
              <a:t>Answer the following questions.</a:t>
            </a:r>
            <a:endParaRPr u="sng">
              <a:solidFill>
                <a:srgbClr val="434343"/>
              </a:solidFill>
            </a:endParaRPr>
          </a:p>
        </p:txBody>
      </p:sp>
      <p:sp>
        <p:nvSpPr>
          <p:cNvPr id="88" name="Google Shape;88;p15"/>
          <p:cNvSpPr txBox="1"/>
          <p:nvPr>
            <p:ph idx="1" type="subTitle"/>
          </p:nvPr>
        </p:nvSpPr>
        <p:spPr>
          <a:xfrm>
            <a:off x="917950" y="2876300"/>
            <a:ext cx="6677100" cy="9066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is Abstinence?</a:t>
            </a:r>
            <a:endParaRPr/>
          </a:p>
        </p:txBody>
      </p:sp>
      <p:sp>
        <p:nvSpPr>
          <p:cNvPr id="89" name="Google Shape;89;p15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__________________________________________________________________________</a:t>
            </a:r>
            <a:endParaRPr/>
          </a:p>
        </p:txBody>
      </p:sp>
      <p:sp>
        <p:nvSpPr>
          <p:cNvPr id="90" name="Google Shape;90;p15"/>
          <p:cNvSpPr txBox="1"/>
          <p:nvPr>
            <p:ph idx="5" type="subTitle"/>
          </p:nvPr>
        </p:nvSpPr>
        <p:spPr>
          <a:xfrm>
            <a:off x="917950" y="5904750"/>
            <a:ext cx="6677100" cy="9066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is douching?</a:t>
            </a:r>
            <a:endParaRPr/>
          </a:p>
        </p:txBody>
      </p:sp>
      <p:sp>
        <p:nvSpPr>
          <p:cNvPr id="91" name="Google Shape;91;p15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__________________________________________________________________________</a:t>
            </a:r>
            <a:endParaRPr/>
          </a:p>
        </p:txBody>
      </p:sp>
      <p:sp>
        <p:nvSpPr>
          <p:cNvPr id="92" name="Google Shape;92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3" name="Google Shape;93;p15"/>
          <p:cNvSpPr txBox="1"/>
          <p:nvPr>
            <p:ph idx="1" type="subTitle"/>
          </p:nvPr>
        </p:nvSpPr>
        <p:spPr>
          <a:xfrm>
            <a:off x="917950" y="2819700"/>
            <a:ext cx="6677100" cy="9066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is a male?</a:t>
            </a:r>
            <a:endParaRPr/>
          </a:p>
        </p:txBody>
      </p:sp>
      <p:sp>
        <p:nvSpPr>
          <p:cNvPr id="94" name="Google Shape;94;p15"/>
          <p:cNvSpPr txBox="1"/>
          <p:nvPr>
            <p:ph idx="5" type="subTitle"/>
          </p:nvPr>
        </p:nvSpPr>
        <p:spPr>
          <a:xfrm>
            <a:off x="917950" y="5848150"/>
            <a:ext cx="6677100" cy="9066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is a female?</a:t>
            </a:r>
            <a:endParaRPr/>
          </a:p>
        </p:txBody>
      </p:sp>
      <p:sp>
        <p:nvSpPr>
          <p:cNvPr id="95" name="Google Shape;95;p15"/>
          <p:cNvSpPr txBox="1"/>
          <p:nvPr>
            <p:ph idx="2" type="body"/>
          </p:nvPr>
        </p:nvSpPr>
        <p:spPr>
          <a:xfrm>
            <a:off x="9301100" y="5560300"/>
            <a:ext cx="8820000" cy="3278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arenR"/>
            </a:pPr>
            <a:r>
              <a:rPr lang="en-GB"/>
              <a:t>_______________________________________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arenR"/>
            </a:pPr>
            <a:r>
              <a:rPr lang="en-GB"/>
              <a:t>_______________________________________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arenR"/>
            </a:pPr>
            <a:r>
              <a:rPr lang="en-GB"/>
              <a:t>_______________________________________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arenR"/>
            </a:pPr>
            <a:r>
              <a:rPr lang="en-GB"/>
              <a:t>_______________________________________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arenR"/>
            </a:pPr>
            <a:r>
              <a:rPr lang="en-GB"/>
              <a:t>_______________________________________</a:t>
            </a:r>
            <a:endParaRPr/>
          </a:p>
        </p:txBody>
      </p:sp>
      <p:sp>
        <p:nvSpPr>
          <p:cNvPr id="96" name="Google Shape;96;p15"/>
          <p:cNvSpPr txBox="1"/>
          <p:nvPr>
            <p:ph idx="1" type="subTitle"/>
          </p:nvPr>
        </p:nvSpPr>
        <p:spPr>
          <a:xfrm>
            <a:off x="9402200" y="4098150"/>
            <a:ext cx="8617800" cy="13458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are the five biological factors used to determine one’s sex?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type="title"/>
          </p:nvPr>
        </p:nvSpPr>
        <p:spPr>
          <a:xfrm>
            <a:off x="628500" y="641725"/>
            <a:ext cx="13201200" cy="81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Task: copy out and complete the table below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2" name="Google Shape;102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3" name="Google Shape;103;p16"/>
          <p:cNvGraphicFramePr/>
          <p:nvPr/>
        </p:nvGraphicFramePr>
        <p:xfrm>
          <a:off x="628500" y="1979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{84BE3823-3153-4CF6-A03B-35CD3DB246D0}</a:tableStyleId>
              </a:tblPr>
              <a:tblGrid>
                <a:gridCol w="8191500"/>
                <a:gridCol w="8191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Verse</a:t>
                      </a:r>
                      <a:endParaRPr b="1" sz="3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Meaning</a:t>
                      </a:r>
                      <a:endParaRPr b="1" sz="17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50800" rtl="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Genesis 1:27 </a:t>
                      </a:r>
                      <a:endParaRPr b="1" sz="13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50800" rtl="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 God created man in his own image, in the image of God he created him;</a:t>
                      </a:r>
                      <a:r>
                        <a:rPr lang="en-GB" sz="3100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b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male and female he created them</a:t>
                      </a:r>
                      <a:r>
                        <a:rPr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.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50800" rtl="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Deuteronomy 22:5 </a:t>
                      </a:r>
                      <a:endParaRPr b="1"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50800" rtl="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“</a:t>
                      </a:r>
                      <a:r>
                        <a:rPr b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woman shall not wear a man's garment, nor shall a man put on a woman's cloak</a:t>
                      </a:r>
                      <a:r>
                        <a:rPr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, for whoever does these things is an abomination to the Lord your God.”</a:t>
                      </a:r>
                      <a:endParaRPr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9" name="Google Shape;109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References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936800" y="1961900"/>
            <a:ext cx="78831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660400" lvl="0" marL="914400" rtl="0" algn="l">
              <a:spcBef>
                <a:spcPts val="100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American Bible Society (1994). Good News Bible. Bible Societies and HarperCollins Publishers Ltd UK.</a:t>
            </a:r>
            <a:endParaRPr/>
          </a:p>
          <a:p>
            <a:pPr indent="-660400" lvl="0" marL="914400" rtl="0" algn="l">
              <a:spcBef>
                <a:spcPts val="200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Qur’an Sahih International (1997)</a:t>
            </a:r>
            <a:endParaRPr/>
          </a:p>
          <a:p>
            <a:pPr indent="-660400" lvl="0" marL="914400" rtl="0" algn="l">
              <a:spcBef>
                <a:spcPts val="2000"/>
              </a:spcBef>
              <a:spcAft>
                <a:spcPts val="2000"/>
              </a:spcAft>
              <a:buSzPts val="3200"/>
              <a:buChar char="●"/>
            </a:pPr>
            <a:r>
              <a:rPr lang="en-GB">
                <a:solidFill>
                  <a:srgbClr val="434343"/>
                </a:solidFill>
              </a:rPr>
              <a:t>Hadith: Narrated Ibn 'Abbas: The Sunnah</a:t>
            </a:r>
            <a:endParaRPr/>
          </a:p>
        </p:txBody>
      </p:sp>
      <p:sp>
        <p:nvSpPr>
          <p:cNvPr id="111" name="Google Shape;11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