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Lst>
  <p:sldSz cy="10287000" cx="18288000"/>
  <p:notesSz cx="6858000" cy="9144000"/>
  <p:embeddedFontLst>
    <p:embeddedFont>
      <p:font typeface="Montserrat SemiBold"/>
      <p:regular r:id="rId11"/>
      <p:bold r:id="rId12"/>
      <p:italic r:id="rId13"/>
      <p:boldItalic r:id="rId14"/>
    </p:embeddedFont>
    <p:embeddedFont>
      <p:font typeface="Montserrat"/>
      <p:regular r:id="rId15"/>
      <p:bold r:id="rId16"/>
      <p:italic r:id="rId17"/>
      <p:boldItalic r:id="rId18"/>
    </p:embeddedFont>
    <p:embeddedFont>
      <p:font typeface="Montserrat Medium"/>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11" Type="http://schemas.openxmlformats.org/officeDocument/2006/relationships/font" Target="fonts/MontserratSemiBold-regular.fntdata"/><Relationship Id="rId22" Type="http://schemas.openxmlformats.org/officeDocument/2006/relationships/font" Target="fonts/MontserratMedium-boldItalic.fntdata"/><Relationship Id="rId10" Type="http://schemas.openxmlformats.org/officeDocument/2006/relationships/slide" Target="slides/slide6.xml"/><Relationship Id="rId21" Type="http://schemas.openxmlformats.org/officeDocument/2006/relationships/font" Target="fonts/MontserratMedium-italic.fntdata"/><Relationship Id="rId13" Type="http://schemas.openxmlformats.org/officeDocument/2006/relationships/font" Target="fonts/MontserratSemiBold-italic.fntdata"/><Relationship Id="rId12" Type="http://schemas.openxmlformats.org/officeDocument/2006/relationships/font" Target="fonts/Montserrat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regular.fntdata"/><Relationship Id="rId14" Type="http://schemas.openxmlformats.org/officeDocument/2006/relationships/font" Target="fonts/MontserratSemiBold-boldItalic.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 Target="slides/slide1.xml"/><Relationship Id="rId19" Type="http://schemas.openxmlformats.org/officeDocument/2006/relationships/font" Target="fonts/MontserratMedium-regular.fntdata"/><Relationship Id="rId6" Type="http://schemas.openxmlformats.org/officeDocument/2006/relationships/slide" Target="slides/slide2.xml"/><Relationship Id="rId18"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d9c4afb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d9c4afb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349fb42c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349fb42c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33e82ce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33e82ce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d9c4afb9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d9c4afb9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dc4abae5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dc4abae5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Pause and write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8dc4abae5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dc4abae5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Structures and Bonding</a:t>
            </a:r>
            <a:endParaRPr>
              <a:solidFill>
                <a:srgbClr val="4B3241"/>
              </a:solidFill>
            </a:endParaRPr>
          </a:p>
          <a:p>
            <a:pPr indent="0" lvl="0" marL="0" rtl="0" algn="l">
              <a:spcBef>
                <a:spcPts val="0"/>
              </a:spcBef>
              <a:spcAft>
                <a:spcPts val="0"/>
              </a:spcAft>
              <a:buNone/>
            </a:pPr>
            <a:r>
              <a:rPr b="0" lang="en-GB" sz="4600">
                <a:solidFill>
                  <a:srgbClr val="4B3241"/>
                </a:solidFill>
                <a:latin typeface="Montserrat SemiBold"/>
                <a:ea typeface="Montserrat SemiBold"/>
                <a:cs typeface="Montserrat SemiBold"/>
                <a:sym typeface="Montserrat SemiBold"/>
              </a:rPr>
              <a:t>Giant covalent structures: Graphene </a:t>
            </a:r>
            <a:endParaRPr b="0" sz="4600">
              <a:solidFill>
                <a:srgbClr val="4B3241"/>
              </a:solidFill>
              <a:latin typeface="Montserrat SemiBold"/>
              <a:ea typeface="Montserrat SemiBold"/>
              <a:cs typeface="Montserrat SemiBold"/>
              <a:sym typeface="Montserrat SemiBold"/>
            </a:endParaRPr>
          </a:p>
          <a:p>
            <a:pPr indent="0" lvl="0" marL="0" rtl="0" algn="l">
              <a:spcBef>
                <a:spcPts val="0"/>
              </a:spcBef>
              <a:spcAft>
                <a:spcPts val="0"/>
              </a:spcAft>
              <a:buNone/>
            </a:pPr>
            <a:r>
              <a:rPr b="0" lang="en-GB" sz="4600">
                <a:solidFill>
                  <a:srgbClr val="4B3241"/>
                </a:solidFill>
                <a:latin typeface="Montserrat SemiBold"/>
                <a:ea typeface="Montserrat SemiBold"/>
                <a:cs typeface="Montserrat SemiBold"/>
                <a:sym typeface="Montserrat SemiBold"/>
              </a:rPr>
              <a:t>Worksheet</a:t>
            </a:r>
            <a:endParaRPr b="0" sz="4600">
              <a:solidFill>
                <a:srgbClr val="4B3241"/>
              </a:solidFill>
              <a:latin typeface="Montserrat SemiBold"/>
              <a:ea typeface="Montserrat SemiBold"/>
              <a:cs typeface="Montserrat SemiBold"/>
              <a:sym typeface="Montserrat SemiBold"/>
            </a:endParaRPr>
          </a:p>
        </p:txBody>
      </p:sp>
      <p:sp>
        <p:nvSpPr>
          <p:cNvPr id="80" name="Google Shape;80;p14"/>
          <p:cNvSpPr txBox="1"/>
          <p:nvPr>
            <p:ph idx="1" type="body"/>
          </p:nvPr>
        </p:nvSpPr>
        <p:spPr>
          <a:xfrm>
            <a:off x="917950" y="4309425"/>
            <a:ext cx="16452000" cy="4529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Combined Science - Chemistry - Key Stage 4</a:t>
            </a:r>
            <a:endParaRPr>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Mr Robbins</a:t>
            </a:r>
            <a:endParaRPr>
              <a:solidFill>
                <a:srgbClr val="4B3241"/>
              </a:solidFill>
            </a:endParaRPr>
          </a:p>
        </p:txBody>
      </p:sp>
      <p:sp>
        <p:nvSpPr>
          <p:cNvPr id="82" name="Google Shape;82;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5"/>
          <p:cNvPicPr preferRelativeResize="0"/>
          <p:nvPr/>
        </p:nvPicPr>
        <p:blipFill>
          <a:blip r:embed="rId3">
            <a:alphaModFix/>
          </a:blip>
          <a:stretch>
            <a:fillRect/>
          </a:stretch>
        </p:blipFill>
        <p:spPr>
          <a:xfrm>
            <a:off x="1754313" y="-82925"/>
            <a:ext cx="14131379" cy="99844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93" name="Google Shape;93;p16"/>
          <p:cNvSpPr txBox="1"/>
          <p:nvPr>
            <p:ph idx="1" type="body"/>
          </p:nvPr>
        </p:nvSpPr>
        <p:spPr>
          <a:xfrm>
            <a:off x="678025" y="790325"/>
            <a:ext cx="16452000" cy="6319500"/>
          </a:xfrm>
          <a:prstGeom prst="rect">
            <a:avLst/>
          </a:prstGeom>
        </p:spPr>
        <p:txBody>
          <a:bodyPr anchorCtr="0" anchor="t" bIns="0" lIns="0" spcFirstLastPara="1" rIns="0" wrap="square" tIns="0">
            <a:noAutofit/>
          </a:bodyPr>
          <a:lstStyle/>
          <a:p>
            <a:pPr indent="-228600" lvl="0" marL="228600" rtl="0" algn="l">
              <a:lnSpc>
                <a:spcPct val="115000"/>
              </a:lnSpc>
              <a:spcBef>
                <a:spcPts val="1200"/>
              </a:spcBef>
              <a:spcAft>
                <a:spcPts val="0"/>
              </a:spcAft>
              <a:buNone/>
            </a:pPr>
            <a:r>
              <a:rPr b="1" lang="en-GB" sz="2000">
                <a:solidFill>
                  <a:srgbClr val="000000"/>
                </a:solidFill>
              </a:rPr>
              <a:t>1.</a:t>
            </a:r>
            <a:r>
              <a:rPr lang="en-GB" sz="2000">
                <a:solidFill>
                  <a:srgbClr val="000000"/>
                </a:solidFill>
              </a:rPr>
              <a:t>	(a) 	This part of the question is about graphene. Choose the correct answer to complete each sentence.</a:t>
            </a:r>
            <a:endParaRPr sz="2000">
              <a:solidFill>
                <a:srgbClr val="000000"/>
              </a:solidFill>
            </a:endParaRPr>
          </a:p>
          <a:p>
            <a:pPr indent="-228600" lvl="0" marL="228600" rtl="0" algn="l">
              <a:lnSpc>
                <a:spcPct val="115000"/>
              </a:lnSpc>
              <a:spcBef>
                <a:spcPts val="1200"/>
              </a:spcBef>
              <a:spcAft>
                <a:spcPts val="0"/>
              </a:spcAft>
              <a:buNone/>
            </a:pPr>
            <a:r>
              <a:rPr lang="en-GB" sz="2000">
                <a:solidFill>
                  <a:srgbClr val="000000"/>
                </a:solidFill>
              </a:rPr>
              <a:t>(i) The bonds between the atoms in graphene are .............................................</a:t>
            </a:r>
            <a:r>
              <a:rPr b="1" lang="en-GB" sz="2000">
                <a:solidFill>
                  <a:srgbClr val="000000"/>
                </a:solidFill>
              </a:rPr>
              <a:t>(1)</a:t>
            </a:r>
            <a:endParaRPr b="1" sz="2000">
              <a:solidFill>
                <a:srgbClr val="000000"/>
              </a:solidFill>
            </a:endParaRPr>
          </a:p>
          <a:p>
            <a:pPr indent="-228600" lvl="0" marL="228600" rtl="0" algn="l">
              <a:lnSpc>
                <a:spcPct val="115000"/>
              </a:lnSpc>
              <a:spcBef>
                <a:spcPts val="1200"/>
              </a:spcBef>
              <a:spcAft>
                <a:spcPts val="0"/>
              </a:spcAft>
              <a:buNone/>
            </a:pPr>
            <a:r>
              <a:rPr lang="en-GB" sz="2000">
                <a:solidFill>
                  <a:srgbClr val="000000"/>
                </a:solidFill>
              </a:rPr>
              <a:t>(ii) Graphene is made of .................................................... atoms. </a:t>
            </a:r>
            <a:r>
              <a:rPr b="1" lang="en-GB" sz="2000">
                <a:solidFill>
                  <a:srgbClr val="000000"/>
                </a:solidFill>
              </a:rPr>
              <a:t>(1)</a:t>
            </a:r>
            <a:endParaRPr b="1" sz="2000">
              <a:solidFill>
                <a:srgbClr val="000000"/>
              </a:solidFill>
            </a:endParaRPr>
          </a:p>
          <a:p>
            <a:pPr indent="-228600" lvl="0" marL="228600" rtl="0" algn="l">
              <a:lnSpc>
                <a:spcPct val="115000"/>
              </a:lnSpc>
              <a:spcBef>
                <a:spcPts val="1200"/>
              </a:spcBef>
              <a:spcAft>
                <a:spcPts val="0"/>
              </a:spcAft>
              <a:buNone/>
            </a:pPr>
            <a:r>
              <a:rPr lang="en-GB" sz="2000">
                <a:solidFill>
                  <a:srgbClr val="000000"/>
                </a:solidFill>
              </a:rPr>
              <a:t>(iii) In graphene each atom bonds to ...................... other atoms. </a:t>
            </a:r>
            <a:r>
              <a:rPr b="1" lang="en-GB" sz="2000">
                <a:solidFill>
                  <a:srgbClr val="000000"/>
                </a:solidFill>
              </a:rPr>
              <a:t>(1)</a:t>
            </a:r>
            <a:endParaRPr b="1" sz="2000">
              <a:solidFill>
                <a:srgbClr val="000000"/>
              </a:solidFill>
            </a:endParaRPr>
          </a:p>
          <a:p>
            <a:pPr indent="0" lvl="0" marL="0" rtl="0" algn="l">
              <a:lnSpc>
                <a:spcPct val="115000"/>
              </a:lnSpc>
              <a:spcBef>
                <a:spcPts val="1200"/>
              </a:spcBef>
              <a:spcAft>
                <a:spcPts val="0"/>
              </a:spcAft>
              <a:buNone/>
            </a:pPr>
            <a:r>
              <a:rPr lang="en-GB" sz="2000">
                <a:solidFill>
                  <a:srgbClr val="000000"/>
                </a:solidFill>
              </a:rPr>
              <a:t>(b)     This part of the question is about graphite. Graphite is used in pencils. Explain why </a:t>
            </a:r>
            <a:r>
              <a:rPr b="1" lang="en-GB" sz="2000">
                <a:solidFill>
                  <a:srgbClr val="000000"/>
                </a:solidFill>
              </a:rPr>
              <a:t>(2)</a:t>
            </a:r>
            <a:endParaRPr b="1" sz="2000">
              <a:solidFill>
                <a:srgbClr val="000000"/>
              </a:solidFill>
            </a:endParaRPr>
          </a:p>
          <a:p>
            <a:pPr indent="0" lvl="0" marL="0" rtl="0" algn="l">
              <a:lnSpc>
                <a:spcPct val="115000"/>
              </a:lnSpc>
              <a:spcBef>
                <a:spcPts val="1200"/>
              </a:spcBef>
              <a:spcAft>
                <a:spcPts val="0"/>
              </a:spcAft>
              <a:buNone/>
            </a:pPr>
            <a:r>
              <a:rPr b="1" lang="en-GB" sz="2000">
                <a:solidFill>
                  <a:srgbClr val="000000"/>
                </a:solidFill>
              </a:rPr>
              <a:t>2</a:t>
            </a:r>
            <a:r>
              <a:rPr lang="en-GB" sz="2000">
                <a:solidFill>
                  <a:srgbClr val="000000"/>
                </a:solidFill>
              </a:rPr>
              <a:t>. Graphite is a non-metal. Explain why graphite conducts electricity. </a:t>
            </a:r>
            <a:r>
              <a:rPr b="1" lang="en-GB" sz="2000">
                <a:solidFill>
                  <a:srgbClr val="000000"/>
                </a:solidFill>
              </a:rPr>
              <a:t>(3)</a:t>
            </a:r>
            <a:endParaRPr b="1" sz="2000">
              <a:solidFill>
                <a:srgbClr val="000000"/>
              </a:solidFill>
            </a:endParaRPr>
          </a:p>
          <a:p>
            <a:pPr indent="0" lvl="0" marL="0" rtl="0" algn="l">
              <a:lnSpc>
                <a:spcPct val="115000"/>
              </a:lnSpc>
              <a:spcBef>
                <a:spcPts val="1200"/>
              </a:spcBef>
              <a:spcAft>
                <a:spcPts val="0"/>
              </a:spcAft>
              <a:buNone/>
            </a:pPr>
            <a:r>
              <a:rPr b="1" lang="en-GB" sz="2000">
                <a:solidFill>
                  <a:srgbClr val="000000"/>
                </a:solidFill>
              </a:rPr>
              <a:t>3.</a:t>
            </a:r>
            <a:r>
              <a:rPr lang="en-GB" sz="2000">
                <a:solidFill>
                  <a:srgbClr val="000000"/>
                </a:solidFill>
              </a:rPr>
              <a:t>  Lightweight handlebars for bicycles are made from materials containing carbon nanotubes. Carbon nanotubes are lightweight but very strong.</a:t>
            </a:r>
            <a:endParaRPr sz="2000">
              <a:solidFill>
                <a:srgbClr val="000000"/>
              </a:solidFill>
            </a:endParaRPr>
          </a:p>
          <a:p>
            <a:pPr indent="0" lvl="0" marL="0" rtl="0" algn="l">
              <a:lnSpc>
                <a:spcPct val="115000"/>
              </a:lnSpc>
              <a:spcBef>
                <a:spcPts val="1200"/>
              </a:spcBef>
              <a:spcAft>
                <a:spcPts val="0"/>
              </a:spcAft>
              <a:buNone/>
            </a:pPr>
            <a:r>
              <a:rPr lang="en-GB" sz="2000">
                <a:solidFill>
                  <a:srgbClr val="000000"/>
                </a:solidFill>
              </a:rPr>
              <a:t>(a)     Complete each sentence.</a:t>
            </a:r>
            <a:endParaRPr sz="2000">
              <a:solidFill>
                <a:srgbClr val="000000"/>
              </a:solidFill>
            </a:endParaRPr>
          </a:p>
          <a:p>
            <a:pPr indent="0" lvl="0" marL="0" rtl="0" algn="l">
              <a:lnSpc>
                <a:spcPct val="115000"/>
              </a:lnSpc>
              <a:spcBef>
                <a:spcPts val="1200"/>
              </a:spcBef>
              <a:spcAft>
                <a:spcPts val="0"/>
              </a:spcAft>
              <a:buNone/>
            </a:pPr>
            <a:r>
              <a:rPr lang="en-GB" sz="2000">
                <a:solidFill>
                  <a:srgbClr val="000000"/>
                </a:solidFill>
              </a:rPr>
              <a:t>(i)  	Carbon nanotubes are similar to graphite because each carbon atom is joined to ________ other carbon atoms.</a:t>
            </a:r>
            <a:endParaRPr sz="2000">
              <a:solidFill>
                <a:srgbClr val="000000"/>
              </a:solidFill>
            </a:endParaRPr>
          </a:p>
          <a:p>
            <a:pPr indent="0" lvl="0" marL="0" rtl="0" algn="l">
              <a:lnSpc>
                <a:spcPct val="115000"/>
              </a:lnSpc>
              <a:spcBef>
                <a:spcPts val="1200"/>
              </a:spcBef>
              <a:spcAft>
                <a:spcPts val="0"/>
              </a:spcAft>
              <a:buNone/>
            </a:pPr>
            <a:r>
              <a:rPr lang="en-GB" sz="2000">
                <a:solidFill>
                  <a:srgbClr val="000000"/>
                </a:solidFill>
              </a:rPr>
              <a:t>(ii) The carbon atoms are joined by ______ bonds</a:t>
            </a:r>
            <a:endParaRPr sz="2000">
              <a:solidFill>
                <a:srgbClr val="000000"/>
              </a:solidFill>
            </a:endParaRPr>
          </a:p>
          <a:p>
            <a:pPr indent="0" lvl="0" marL="0" rtl="0" algn="l">
              <a:lnSpc>
                <a:spcPct val="115000"/>
              </a:lnSpc>
              <a:spcBef>
                <a:spcPts val="1200"/>
              </a:spcBef>
              <a:spcAft>
                <a:spcPts val="0"/>
              </a:spcAft>
              <a:buNone/>
            </a:pPr>
            <a:r>
              <a:rPr lang="en-GB" sz="2000">
                <a:solidFill>
                  <a:srgbClr val="000000"/>
                </a:solidFill>
              </a:rPr>
              <a:t>(iii) Carbon nanotubes are very strong because the ________________ are hard to break</a:t>
            </a:r>
            <a:endParaRPr sz="2000">
              <a:solidFill>
                <a:srgbClr val="000000"/>
              </a:solidFill>
            </a:endParaRPr>
          </a:p>
          <a:p>
            <a:pPr indent="0" lvl="0" marL="0" rtl="0" algn="l">
              <a:lnSpc>
                <a:spcPct val="115000"/>
              </a:lnSpc>
              <a:spcBef>
                <a:spcPts val="1200"/>
              </a:spcBef>
              <a:spcAft>
                <a:spcPts val="0"/>
              </a:spcAft>
              <a:buNone/>
            </a:pPr>
            <a:r>
              <a:rPr lang="en-GB" sz="2000">
                <a:solidFill>
                  <a:srgbClr val="000000"/>
                </a:solidFill>
              </a:rPr>
              <a:t>(b)     An airplane contains many miles of electrical wiring made from copper. This adds to the mass of the airplane. It has been suggested that the electrical wiring made from copper could be replaced by lighter carbon nanotubes.</a:t>
            </a:r>
            <a:endParaRPr sz="2000">
              <a:solidFill>
                <a:srgbClr val="000000"/>
              </a:solidFill>
            </a:endParaRPr>
          </a:p>
          <a:p>
            <a:pPr indent="0" lvl="0" marL="0" rtl="0" algn="l">
              <a:lnSpc>
                <a:spcPct val="115000"/>
              </a:lnSpc>
              <a:spcBef>
                <a:spcPts val="1200"/>
              </a:spcBef>
              <a:spcAft>
                <a:spcPts val="0"/>
              </a:spcAft>
              <a:buNone/>
            </a:pPr>
            <a:r>
              <a:rPr lang="en-GB" sz="2000">
                <a:solidFill>
                  <a:srgbClr val="000000"/>
                </a:solidFill>
              </a:rPr>
              <a:t>(i)      What does the term ‘nano’ tell you about the carbon nanotubes? (1)</a:t>
            </a:r>
            <a:endParaRPr sz="2000">
              <a:solidFill>
                <a:srgbClr val="000000"/>
              </a:solidFill>
            </a:endParaRPr>
          </a:p>
          <a:p>
            <a:pPr indent="0" lvl="0" marL="0" rtl="0" algn="l">
              <a:lnSpc>
                <a:spcPct val="115000"/>
              </a:lnSpc>
              <a:spcBef>
                <a:spcPts val="1200"/>
              </a:spcBef>
              <a:spcAft>
                <a:spcPts val="0"/>
              </a:spcAft>
              <a:buNone/>
            </a:pPr>
            <a:r>
              <a:rPr lang="en-GB" sz="2000">
                <a:solidFill>
                  <a:srgbClr val="000000"/>
                </a:solidFill>
              </a:rPr>
              <a:t>(ii)     Like graphite, each carbon atom is joined to three other carbon atoms. Explain why the carbon nanotube can conduct electricity. (2)</a:t>
            </a:r>
            <a:endParaRPr sz="2000">
              <a:solidFill>
                <a:srgbClr val="000000"/>
              </a:solidFill>
            </a:endParaRPr>
          </a:p>
          <a:p>
            <a:pPr indent="0" lvl="0" marL="0" rtl="0" algn="l">
              <a:spcBef>
                <a:spcPts val="1200"/>
              </a:spcBef>
              <a:spcAft>
                <a:spcPts val="2000"/>
              </a:spcAft>
              <a:buNone/>
            </a:pPr>
            <a:r>
              <a:t/>
            </a:r>
            <a:endParaRPr sz="2000"/>
          </a:p>
        </p:txBody>
      </p:sp>
      <p:sp>
        <p:nvSpPr>
          <p:cNvPr id="94" name="Google Shape;94;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917950" y="3353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Answers</a:t>
            </a:r>
            <a:endParaRPr/>
          </a:p>
        </p:txBody>
      </p:sp>
      <p:sp>
        <p:nvSpPr>
          <p:cNvPr id="100" name="Google Shape;100;p17"/>
          <p:cNvSpPr txBox="1"/>
          <p:nvPr>
            <p:ph idx="1" type="body"/>
          </p:nvPr>
        </p:nvSpPr>
        <p:spPr>
          <a:xfrm>
            <a:off x="918000" y="1123925"/>
            <a:ext cx="16452000" cy="6319500"/>
          </a:xfrm>
          <a:prstGeom prst="rect">
            <a:avLst/>
          </a:prstGeom>
        </p:spPr>
        <p:txBody>
          <a:bodyPr anchorCtr="0" anchor="t" bIns="0" lIns="0" spcFirstLastPara="1" rIns="0" wrap="square" tIns="0">
            <a:noAutofit/>
          </a:bodyPr>
          <a:lstStyle/>
          <a:p>
            <a:pPr indent="-368300" lvl="0" marL="457200" rtl="0" algn="l">
              <a:spcBef>
                <a:spcPts val="0"/>
              </a:spcBef>
              <a:spcAft>
                <a:spcPts val="0"/>
              </a:spcAft>
              <a:buSzPts val="2200"/>
              <a:buAutoNum type="arabicPeriod"/>
            </a:pPr>
            <a:r>
              <a:rPr lang="en-GB" sz="2200"/>
              <a:t>(a) </a:t>
            </a:r>
            <a:endParaRPr sz="2200"/>
          </a:p>
          <a:p>
            <a:pPr indent="0" lvl="0" marL="457200" rtl="0" algn="l">
              <a:spcBef>
                <a:spcPts val="2000"/>
              </a:spcBef>
              <a:spcAft>
                <a:spcPts val="0"/>
              </a:spcAft>
              <a:buNone/>
            </a:pPr>
            <a:r>
              <a:rPr lang="en-GB" sz="2200"/>
              <a:t>(i) covalent bonds</a:t>
            </a:r>
            <a:endParaRPr sz="2200"/>
          </a:p>
          <a:p>
            <a:pPr indent="0" lvl="0" marL="457200" rtl="0" algn="l">
              <a:spcBef>
                <a:spcPts val="2000"/>
              </a:spcBef>
              <a:spcAft>
                <a:spcPts val="0"/>
              </a:spcAft>
              <a:buNone/>
            </a:pPr>
            <a:r>
              <a:rPr lang="en-GB" sz="2200"/>
              <a:t>(ii) carbon</a:t>
            </a:r>
            <a:endParaRPr sz="2200"/>
          </a:p>
          <a:p>
            <a:pPr indent="0" lvl="0" marL="457200" rtl="0" algn="l">
              <a:spcBef>
                <a:spcPts val="2000"/>
              </a:spcBef>
              <a:spcAft>
                <a:spcPts val="0"/>
              </a:spcAft>
              <a:buNone/>
            </a:pPr>
            <a:r>
              <a:rPr lang="en-GB" sz="2200"/>
              <a:t>(iii) three</a:t>
            </a:r>
            <a:endParaRPr sz="2200"/>
          </a:p>
          <a:p>
            <a:pPr indent="-368300" lvl="0" marL="457200" rtl="0" algn="l">
              <a:spcBef>
                <a:spcPts val="2000"/>
              </a:spcBef>
              <a:spcAft>
                <a:spcPts val="0"/>
              </a:spcAft>
              <a:buSzPts val="2200"/>
              <a:buAutoNum type="arabicPeriod"/>
            </a:pPr>
            <a:r>
              <a:rPr lang="en-GB" sz="2200"/>
              <a:t>Graphite is made of layers. Between the layers there are delocalised electrons Which can flow.</a:t>
            </a:r>
            <a:endParaRPr sz="2200"/>
          </a:p>
          <a:p>
            <a:pPr indent="-368300" lvl="0" marL="457200" rtl="0" algn="l">
              <a:spcBef>
                <a:spcPts val="0"/>
              </a:spcBef>
              <a:spcAft>
                <a:spcPts val="0"/>
              </a:spcAft>
              <a:buSzPts val="2200"/>
              <a:buAutoNum type="arabicPeriod"/>
            </a:pPr>
            <a:r>
              <a:rPr lang="en-GB" sz="2200"/>
              <a:t>(a)</a:t>
            </a:r>
            <a:endParaRPr sz="2200"/>
          </a:p>
          <a:p>
            <a:pPr indent="0" lvl="0" marL="457200" rtl="0" algn="l">
              <a:spcBef>
                <a:spcPts val="2000"/>
              </a:spcBef>
              <a:spcAft>
                <a:spcPts val="0"/>
              </a:spcAft>
              <a:buNone/>
            </a:pPr>
            <a:r>
              <a:rPr lang="en-GB" sz="2200"/>
              <a:t>(i) three</a:t>
            </a:r>
            <a:endParaRPr sz="2200"/>
          </a:p>
          <a:p>
            <a:pPr indent="0" lvl="0" marL="457200" rtl="0" algn="l">
              <a:spcBef>
                <a:spcPts val="2000"/>
              </a:spcBef>
              <a:spcAft>
                <a:spcPts val="0"/>
              </a:spcAft>
              <a:buNone/>
            </a:pPr>
            <a:r>
              <a:rPr lang="en-GB" sz="2200"/>
              <a:t>(ii) covalent</a:t>
            </a:r>
            <a:endParaRPr sz="2200"/>
          </a:p>
          <a:p>
            <a:pPr indent="0" lvl="0" marL="457200" rtl="0" algn="l">
              <a:spcBef>
                <a:spcPts val="2000"/>
              </a:spcBef>
              <a:spcAft>
                <a:spcPts val="0"/>
              </a:spcAft>
              <a:buNone/>
            </a:pPr>
            <a:r>
              <a:rPr lang="en-GB" sz="2200"/>
              <a:t>(iii) covalent bonds</a:t>
            </a:r>
            <a:endParaRPr sz="2200"/>
          </a:p>
          <a:p>
            <a:pPr indent="0" lvl="0" marL="457200" rtl="0" algn="l">
              <a:spcBef>
                <a:spcPts val="2000"/>
              </a:spcBef>
              <a:spcAft>
                <a:spcPts val="0"/>
              </a:spcAft>
              <a:buNone/>
            </a:pPr>
            <a:r>
              <a:rPr lang="en-GB" sz="2200"/>
              <a:t>(b)</a:t>
            </a:r>
            <a:endParaRPr sz="2200"/>
          </a:p>
          <a:p>
            <a:pPr indent="0" lvl="0" marL="457200" rtl="0" algn="l">
              <a:spcBef>
                <a:spcPts val="2000"/>
              </a:spcBef>
              <a:spcAft>
                <a:spcPts val="0"/>
              </a:spcAft>
              <a:buNone/>
            </a:pPr>
            <a:r>
              <a:rPr lang="en-GB" sz="2200"/>
              <a:t>(i) they are very small</a:t>
            </a:r>
            <a:endParaRPr sz="2200"/>
          </a:p>
          <a:p>
            <a:pPr indent="0" lvl="0" marL="457200" rtl="0" algn="l">
              <a:spcBef>
                <a:spcPts val="2000"/>
              </a:spcBef>
              <a:spcAft>
                <a:spcPts val="2000"/>
              </a:spcAft>
              <a:buNone/>
            </a:pPr>
            <a:r>
              <a:rPr lang="en-GB" sz="2200"/>
              <a:t>(ii) They have delocalised electrons. Which can flow</a:t>
            </a:r>
            <a:endParaRPr sz="2200"/>
          </a:p>
        </p:txBody>
      </p:sp>
      <p:sp>
        <p:nvSpPr>
          <p:cNvPr id="101" name="Google Shape;101;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7" name="Google Shape;107;p18"/>
          <p:cNvSpPr txBox="1"/>
          <p:nvPr/>
        </p:nvSpPr>
        <p:spPr>
          <a:xfrm>
            <a:off x="1059150" y="774300"/>
            <a:ext cx="11396400" cy="15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500">
                <a:latin typeface="Montserrat"/>
                <a:ea typeface="Montserrat"/>
                <a:cs typeface="Montserrat"/>
                <a:sym typeface="Montserrat"/>
              </a:rPr>
              <a:t>Practice question</a:t>
            </a:r>
            <a:endParaRPr b="1" sz="5500">
              <a:latin typeface="Montserrat"/>
              <a:ea typeface="Montserrat"/>
              <a:cs typeface="Montserrat"/>
              <a:sym typeface="Montserrat"/>
            </a:endParaRPr>
          </a:p>
        </p:txBody>
      </p:sp>
      <p:sp>
        <p:nvSpPr>
          <p:cNvPr id="108" name="Google Shape;108;p18"/>
          <p:cNvSpPr txBox="1"/>
          <p:nvPr/>
        </p:nvSpPr>
        <p:spPr>
          <a:xfrm>
            <a:off x="1092775" y="2203050"/>
            <a:ext cx="13682400" cy="17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Carbon nanotubes are made from a single layer of graphite. Carbon nanotubes have a high melting point, are good conductors and incredibly strong in tension</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Use your knowledge of structures and bonding to explain these properties                                                					[3 marks]</a:t>
            </a:r>
            <a:endParaRPr sz="3500">
              <a:latin typeface="Montserrat"/>
              <a:ea typeface="Montserrat"/>
              <a:cs typeface="Montserrat"/>
              <a:sym typeface="Montserrat"/>
            </a:endParaRPr>
          </a:p>
        </p:txBody>
      </p:sp>
      <p:sp>
        <p:nvSpPr>
          <p:cNvPr id="109" name="Google Shape;109;p18"/>
          <p:cNvSpPr txBox="1"/>
          <p:nvPr/>
        </p:nvSpPr>
        <p:spPr>
          <a:xfrm>
            <a:off x="1092775" y="5648875"/>
            <a:ext cx="13682400" cy="17145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latin typeface="Montserrat"/>
                <a:ea typeface="Montserrat"/>
                <a:cs typeface="Montserrat"/>
                <a:sym typeface="Montserrat"/>
              </a:rPr>
              <a:t>Sentence starters: </a:t>
            </a:r>
            <a:endParaRPr sz="2400">
              <a:solidFill>
                <a:srgbClr val="FFFFFF"/>
              </a:solidFill>
              <a:latin typeface="Montserrat"/>
              <a:ea typeface="Montserrat"/>
              <a:cs typeface="Montserrat"/>
              <a:sym typeface="Montserrat"/>
            </a:endParaRPr>
          </a:p>
          <a:p>
            <a:pPr indent="0" lvl="0" marL="0" rtl="0" algn="l">
              <a:spcBef>
                <a:spcPts val="0"/>
              </a:spcBef>
              <a:spcAft>
                <a:spcPts val="0"/>
              </a:spcAft>
              <a:buNone/>
            </a:pPr>
            <a:r>
              <a:rPr lang="en-GB" sz="2400">
                <a:solidFill>
                  <a:srgbClr val="FFFFFF"/>
                </a:solidFill>
                <a:latin typeface="Montserrat"/>
                <a:ea typeface="Montserrat"/>
                <a:cs typeface="Montserrat"/>
                <a:sym typeface="Montserrat"/>
              </a:rPr>
              <a:t>Carbon nanotubes have a high melting point because…..</a:t>
            </a:r>
            <a:endParaRPr sz="2400">
              <a:solidFill>
                <a:srgbClr val="FFFFFF"/>
              </a:solidFill>
              <a:latin typeface="Montserrat"/>
              <a:ea typeface="Montserrat"/>
              <a:cs typeface="Montserrat"/>
              <a:sym typeface="Montserrat"/>
            </a:endParaRPr>
          </a:p>
          <a:p>
            <a:pPr indent="0" lvl="0" marL="0" rtl="0" algn="l">
              <a:spcBef>
                <a:spcPts val="0"/>
              </a:spcBef>
              <a:spcAft>
                <a:spcPts val="0"/>
              </a:spcAft>
              <a:buNone/>
            </a:pPr>
            <a:r>
              <a:rPr lang="en-GB" sz="2400">
                <a:solidFill>
                  <a:srgbClr val="FFFFFF"/>
                </a:solidFill>
                <a:latin typeface="Montserrat"/>
                <a:ea typeface="Montserrat"/>
                <a:cs typeface="Montserrat"/>
                <a:sym typeface="Montserrat"/>
              </a:rPr>
              <a:t>Carbon nanotubes are strong because…</a:t>
            </a:r>
            <a:endParaRPr sz="2400">
              <a:solidFill>
                <a:srgbClr val="FFFFFF"/>
              </a:solidFill>
              <a:latin typeface="Montserrat"/>
              <a:ea typeface="Montserrat"/>
              <a:cs typeface="Montserrat"/>
              <a:sym typeface="Montserrat"/>
            </a:endParaRPr>
          </a:p>
          <a:p>
            <a:pPr indent="0" lvl="0" marL="0" rtl="0" algn="l">
              <a:spcBef>
                <a:spcPts val="0"/>
              </a:spcBef>
              <a:spcAft>
                <a:spcPts val="0"/>
              </a:spcAft>
              <a:buNone/>
            </a:pPr>
            <a:r>
              <a:rPr lang="en-GB" sz="2400">
                <a:solidFill>
                  <a:srgbClr val="FFFFFF"/>
                </a:solidFill>
                <a:latin typeface="Montserrat"/>
                <a:ea typeface="Montserrat"/>
                <a:cs typeface="Montserrat"/>
                <a:sym typeface="Montserrat"/>
              </a:rPr>
              <a:t>Carbon nanotubes are good conductors of electricity becasue….</a:t>
            </a:r>
            <a:endParaRPr sz="2400">
              <a:solidFill>
                <a:srgbClr val="FFFFF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5" name="Google Shape;115;p19"/>
          <p:cNvSpPr txBox="1"/>
          <p:nvPr/>
        </p:nvSpPr>
        <p:spPr>
          <a:xfrm>
            <a:off x="1059150" y="774300"/>
            <a:ext cx="11396400" cy="15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500">
                <a:latin typeface="Montserrat"/>
                <a:ea typeface="Montserrat"/>
                <a:cs typeface="Montserrat"/>
                <a:sym typeface="Montserrat"/>
              </a:rPr>
              <a:t>Practice question</a:t>
            </a:r>
            <a:endParaRPr b="1" sz="5500">
              <a:latin typeface="Montserrat"/>
              <a:ea typeface="Montserrat"/>
              <a:cs typeface="Montserrat"/>
              <a:sym typeface="Montserrat"/>
            </a:endParaRPr>
          </a:p>
        </p:txBody>
      </p:sp>
      <p:sp>
        <p:nvSpPr>
          <p:cNvPr id="116" name="Google Shape;116;p19"/>
          <p:cNvSpPr txBox="1"/>
          <p:nvPr/>
        </p:nvSpPr>
        <p:spPr>
          <a:xfrm>
            <a:off x="1092775" y="2203050"/>
            <a:ext cx="13682400" cy="17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Carbon nanotubes are made from a single layer of graphite. Carbon nanotubes have a high melting point, are good conductors and incredibly strong in tension</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Use your knowledge of structures and bonding to explain these properties                                                					                                                                                                     [3 marks]</a:t>
            </a:r>
            <a:endParaRPr sz="2800">
              <a:latin typeface="Montserrat"/>
              <a:ea typeface="Montserrat"/>
              <a:cs typeface="Montserrat"/>
              <a:sym typeface="Montserrat"/>
            </a:endParaRPr>
          </a:p>
        </p:txBody>
      </p:sp>
      <p:sp>
        <p:nvSpPr>
          <p:cNvPr id="117" name="Google Shape;117;p19"/>
          <p:cNvSpPr txBox="1"/>
          <p:nvPr/>
        </p:nvSpPr>
        <p:spPr>
          <a:xfrm>
            <a:off x="1092775" y="4438650"/>
            <a:ext cx="13682400" cy="3244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FFFFFF"/>
                </a:solidFill>
                <a:latin typeface="Montserrat"/>
                <a:ea typeface="Montserrat"/>
                <a:cs typeface="Montserrat"/>
                <a:sym typeface="Montserrat"/>
              </a:rPr>
              <a:t>Answer</a:t>
            </a:r>
            <a:endParaRPr sz="2800">
              <a:solidFill>
                <a:srgbClr val="FFFFFF"/>
              </a:solidFill>
              <a:latin typeface="Montserrat"/>
              <a:ea typeface="Montserrat"/>
              <a:cs typeface="Montserrat"/>
              <a:sym typeface="Montserrat"/>
            </a:endParaRPr>
          </a:p>
          <a:p>
            <a:pPr indent="-406400" lvl="0" marL="457200" rtl="0" algn="l">
              <a:spcBef>
                <a:spcPts val="0"/>
              </a:spcBef>
              <a:spcAft>
                <a:spcPts val="0"/>
              </a:spcAft>
              <a:buClr>
                <a:srgbClr val="FFFFFF"/>
              </a:buClr>
              <a:buSzPts val="2800"/>
              <a:buFont typeface="Montserrat"/>
              <a:buChar char="➔"/>
            </a:pPr>
            <a:r>
              <a:rPr lang="en-GB" sz="2800">
                <a:solidFill>
                  <a:srgbClr val="FFFFFF"/>
                </a:solidFill>
                <a:latin typeface="Montserrat"/>
                <a:ea typeface="Montserrat"/>
                <a:cs typeface="Montserrat"/>
                <a:sym typeface="Montserrat"/>
              </a:rPr>
              <a:t>Carbon nanotubes have a high melting point because they have </a:t>
            </a:r>
            <a:r>
              <a:rPr b="1" lang="en-GB" sz="2800">
                <a:solidFill>
                  <a:srgbClr val="FFFFFF"/>
                </a:solidFill>
                <a:latin typeface="Montserrat"/>
                <a:ea typeface="Montserrat"/>
                <a:cs typeface="Montserrat"/>
                <a:sym typeface="Montserrat"/>
              </a:rPr>
              <a:t>strong covalent bonds</a:t>
            </a:r>
            <a:r>
              <a:rPr lang="en-GB" sz="2800">
                <a:solidFill>
                  <a:srgbClr val="FFFFFF"/>
                </a:solidFill>
                <a:latin typeface="Montserrat"/>
                <a:ea typeface="Montserrat"/>
                <a:cs typeface="Montserrat"/>
                <a:sym typeface="Montserrat"/>
              </a:rPr>
              <a:t> which take a lot of </a:t>
            </a:r>
            <a:r>
              <a:rPr b="1" lang="en-GB" sz="2800">
                <a:solidFill>
                  <a:srgbClr val="FFFFFF"/>
                </a:solidFill>
                <a:latin typeface="Montserrat"/>
                <a:ea typeface="Montserrat"/>
                <a:cs typeface="Montserrat"/>
                <a:sym typeface="Montserrat"/>
              </a:rPr>
              <a:t>heat energy to break</a:t>
            </a:r>
            <a:endParaRPr b="1" sz="2800">
              <a:solidFill>
                <a:srgbClr val="FFFFFF"/>
              </a:solidFill>
              <a:latin typeface="Montserrat"/>
              <a:ea typeface="Montserrat"/>
              <a:cs typeface="Montserrat"/>
              <a:sym typeface="Montserrat"/>
            </a:endParaRPr>
          </a:p>
          <a:p>
            <a:pPr indent="-406400" lvl="0" marL="457200" rtl="0" algn="l">
              <a:spcBef>
                <a:spcPts val="0"/>
              </a:spcBef>
              <a:spcAft>
                <a:spcPts val="0"/>
              </a:spcAft>
              <a:buClr>
                <a:srgbClr val="FFFFFF"/>
              </a:buClr>
              <a:buSzPts val="2800"/>
              <a:buFont typeface="Montserrat"/>
              <a:buChar char="➔"/>
            </a:pPr>
            <a:r>
              <a:rPr lang="en-GB" sz="2800">
                <a:solidFill>
                  <a:srgbClr val="FFFFFF"/>
                </a:solidFill>
                <a:latin typeface="Montserrat"/>
                <a:ea typeface="Montserrat"/>
                <a:cs typeface="Montserrat"/>
                <a:sym typeface="Montserrat"/>
              </a:rPr>
              <a:t>Carbon nanotubes are are also very strong because of these strong </a:t>
            </a:r>
            <a:r>
              <a:rPr b="1" lang="en-GB" sz="2800">
                <a:solidFill>
                  <a:srgbClr val="FFFFFF"/>
                </a:solidFill>
                <a:latin typeface="Montserrat"/>
                <a:ea typeface="Montserrat"/>
                <a:cs typeface="Montserrat"/>
                <a:sym typeface="Montserrat"/>
              </a:rPr>
              <a:t>covalent bonds</a:t>
            </a:r>
            <a:endParaRPr b="1" sz="2800">
              <a:solidFill>
                <a:srgbClr val="FFFFFF"/>
              </a:solidFill>
              <a:latin typeface="Montserrat"/>
              <a:ea typeface="Montserrat"/>
              <a:cs typeface="Montserrat"/>
              <a:sym typeface="Montserrat"/>
            </a:endParaRPr>
          </a:p>
          <a:p>
            <a:pPr indent="-406400" lvl="0" marL="457200" rtl="0" algn="l">
              <a:spcBef>
                <a:spcPts val="0"/>
              </a:spcBef>
              <a:spcAft>
                <a:spcPts val="0"/>
              </a:spcAft>
              <a:buClr>
                <a:srgbClr val="FFFFFF"/>
              </a:buClr>
              <a:buSzPts val="2800"/>
              <a:buFont typeface="Montserrat"/>
              <a:buChar char="➔"/>
            </a:pPr>
            <a:r>
              <a:rPr lang="en-GB" sz="2800">
                <a:solidFill>
                  <a:srgbClr val="FFFFFF"/>
                </a:solidFill>
                <a:latin typeface="Montserrat"/>
                <a:ea typeface="Montserrat"/>
                <a:cs typeface="Montserrat"/>
                <a:sym typeface="Montserrat"/>
              </a:rPr>
              <a:t>Carbon nanotubes are good conductors of electricity because they have </a:t>
            </a:r>
            <a:r>
              <a:rPr b="1" lang="en-GB" sz="2800">
                <a:solidFill>
                  <a:srgbClr val="FFFFFF"/>
                </a:solidFill>
                <a:latin typeface="Montserrat"/>
                <a:ea typeface="Montserrat"/>
                <a:cs typeface="Montserrat"/>
                <a:sym typeface="Montserrat"/>
              </a:rPr>
              <a:t>delocalised electrons which are able to flow through the tube</a:t>
            </a:r>
            <a:endParaRPr b="1" sz="2800">
              <a:solidFill>
                <a:srgbClr val="FFFFFF"/>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1000"/>
                                        <p:tgtEl>
                                          <p:spTgt spid="11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