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F618B3D-5635-4C99-8E50-BF203B5BC42B}">
  <a:tblStyle styleId="{1F618B3D-5635-4C99-8E50-BF203B5BC4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4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3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boldItalic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-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c794a142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c794a142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seconds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Hello everyone! My name is Mr Johnston and I am here to teach you about Charles Dickens’ amazing novel - Oliver Twist.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one of my favorite stories. This story follows a young Victorian orphan called Oliver Twist through his adventures in Victorian England. It is a tale  full of adventure, full of danger, full of crazy characters. It’s really exciting, and at, times very scary. So I hope that you learn to love this story just as much as I do! Let’s begin. In this lesson, I’m going to introduce you to the author - Charles Dickens, and the novel’s main character - Oliver Twist.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cffa8f01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cffa8f0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cffa8f01b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8cffa8f01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ec4bf94b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8ec4bf94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4294967295" type="ctrTitle"/>
          </p:nvPr>
        </p:nvSpPr>
        <p:spPr>
          <a:xfrm>
            <a:off x="273475" y="1558000"/>
            <a:ext cx="6555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Oliver is Taken by the Maylies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5" name="Google Shape;125;p26"/>
          <p:cNvSpPr txBox="1"/>
          <p:nvPr>
            <p:ph idx="4294967295" type="subTitle"/>
          </p:nvPr>
        </p:nvSpPr>
        <p:spPr>
          <a:xfrm>
            <a:off x="273463" y="445025"/>
            <a:ext cx="8226000" cy="106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3: Oliver, Bill &amp; the Maylies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Mr Arscott</a:t>
            </a:r>
            <a:endParaRPr/>
          </a:p>
        </p:txBody>
      </p:sp>
      <p:sp>
        <p:nvSpPr>
          <p:cNvPr id="127" name="Google Shape;127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 Johnston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/>
        </p:nvSpPr>
        <p:spPr>
          <a:xfrm>
            <a:off x="559650" y="1071750"/>
            <a:ext cx="8348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Think that he may never have known a mother's love, or the comfort of a home; that ill-usage and blows, or the want of bread, may have driven him to herd with men who have forced him to guilt. 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7"/>
          <p:cNvSpPr txBox="1"/>
          <p:nvPr/>
        </p:nvSpPr>
        <p:spPr>
          <a:xfrm>
            <a:off x="4734000" y="4151925"/>
            <a:ext cx="39057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Credit:</a:t>
            </a:r>
            <a:r>
              <a:rPr lang="en-GB" sz="1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i="1"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Oliver Twist </a:t>
            </a: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by Charles Dickens 1838 (Project Gutenberg)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27"/>
          <p:cNvSpPr txBox="1"/>
          <p:nvPr/>
        </p:nvSpPr>
        <p:spPr>
          <a:xfrm>
            <a:off x="3639075" y="3410625"/>
            <a:ext cx="20880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Join criminals</a:t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35" name="Google Shape;135;p27"/>
          <p:cNvCxnSpPr/>
          <p:nvPr/>
        </p:nvCxnSpPr>
        <p:spPr>
          <a:xfrm rot="10800000">
            <a:off x="3607100" y="2334075"/>
            <a:ext cx="1183500" cy="103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6" name="Google Shape;136;p27"/>
          <p:cNvSpPr txBox="1"/>
          <p:nvPr/>
        </p:nvSpPr>
        <p:spPr>
          <a:xfrm>
            <a:off x="2011550" y="193825"/>
            <a:ext cx="20880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Oliver’s hardships</a:t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37" name="Google Shape;137;p27"/>
          <p:cNvCxnSpPr/>
          <p:nvPr/>
        </p:nvCxnSpPr>
        <p:spPr>
          <a:xfrm>
            <a:off x="2931825" y="645025"/>
            <a:ext cx="352800" cy="54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8" name="Google Shape;138;p27"/>
          <p:cNvSpPr txBox="1"/>
          <p:nvPr/>
        </p:nvSpPr>
        <p:spPr>
          <a:xfrm>
            <a:off x="6654300" y="2416125"/>
            <a:ext cx="2164500" cy="8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Circumstances not his character that are to blame </a:t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7"/>
          <p:cNvSpPr txBox="1"/>
          <p:nvPr/>
        </p:nvSpPr>
        <p:spPr>
          <a:xfrm>
            <a:off x="976100" y="3070425"/>
            <a:ext cx="20880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Attempting to empathise with Oliver</a:t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/>
        </p:nvSpPr>
        <p:spPr>
          <a:xfrm>
            <a:off x="559650" y="1334850"/>
            <a:ext cx="8348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have never felt the want of parents in your goodness and affection, but that </a:t>
            </a: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might have done so, and might have been equally helpless and unprotected with this poor child.</a:t>
            </a:r>
            <a:endParaRPr b="1"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28"/>
          <p:cNvSpPr txBox="1"/>
          <p:nvPr/>
        </p:nvSpPr>
        <p:spPr>
          <a:xfrm>
            <a:off x="4734000" y="4151925"/>
            <a:ext cx="39057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Credit:</a:t>
            </a:r>
            <a:r>
              <a:rPr lang="en-GB" sz="1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i="1"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Oliver Twist </a:t>
            </a: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by Charles Dickens 1838 (Project Gutenberg)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28"/>
          <p:cNvSpPr txBox="1"/>
          <p:nvPr/>
        </p:nvSpPr>
        <p:spPr>
          <a:xfrm>
            <a:off x="3293200" y="3259250"/>
            <a:ext cx="31914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Realises that she could be in Oliver’s position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7" name="Google Shape;147;p28"/>
          <p:cNvCxnSpPr/>
          <p:nvPr/>
        </p:nvCxnSpPr>
        <p:spPr>
          <a:xfrm flipH="1" rot="10800000">
            <a:off x="4790600" y="2461275"/>
            <a:ext cx="64200" cy="90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8" name="Google Shape;148;p28"/>
          <p:cNvSpPr txBox="1"/>
          <p:nvPr/>
        </p:nvSpPr>
        <p:spPr>
          <a:xfrm>
            <a:off x="2011550" y="193825"/>
            <a:ext cx="2088000" cy="6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Relates to her own experience</a:t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type="title"/>
          </p:nvPr>
        </p:nvSpPr>
        <p:spPr>
          <a:xfrm>
            <a:off x="501425" y="242700"/>
            <a:ext cx="79182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Complete the sentences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4" name="Google Shape;154;p29"/>
          <p:cNvSpPr txBox="1"/>
          <p:nvPr>
            <p:ph idx="1" type="body"/>
          </p:nvPr>
        </p:nvSpPr>
        <p:spPr>
          <a:xfrm>
            <a:off x="543850" y="963925"/>
            <a:ext cx="72819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/>
              <a:t>Rose suggests that the difficulties in Oliver’s life may have forced him to…</a:t>
            </a:r>
            <a:endParaRPr sz="18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/>
              <a:t>Rose naturally empathises with Oliver because…</a:t>
            </a:r>
            <a:endParaRPr sz="18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/>
              <a:t>Rose will not judge Oliver because...</a:t>
            </a:r>
            <a:endParaRPr sz="1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55" name="Google Shape;155;p29"/>
          <p:cNvGraphicFramePr/>
          <p:nvPr/>
        </p:nvGraphicFramePr>
        <p:xfrm>
          <a:off x="1365750" y="349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{1F618B3D-5635-4C99-8E50-BF203B5BC42B}</a:tableStyleId>
              </a:tblPr>
              <a:tblGrid>
                <a:gridCol w="1979550"/>
                <a:gridCol w="1979550"/>
                <a:gridCol w="19795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Suffering 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Hardships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Life of crime 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Orphan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Mrs Maylie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Her experiences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