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Lst>
  <p:sldSz cy="10287000" cx="18288000"/>
  <p:notesSz cx="6858000" cy="9144000"/>
  <p:embeddedFontLst>
    <p:embeddedFont>
      <p:font typeface="Montserrat SemiBold"/>
      <p:regular r:id="rId8"/>
      <p:bold r:id="rId9"/>
      <p:italic r:id="rId10"/>
      <p:boldItalic r:id="rId11"/>
    </p:embeddedFont>
    <p:embeddedFont>
      <p:font typeface="Montserrat"/>
      <p:regular r:id="rId12"/>
      <p:bold r:id="rId13"/>
      <p:italic r:id="rId14"/>
      <p:boldItalic r:id="rId15"/>
    </p:embeddedFont>
    <p:embeddedFont>
      <p:font typeface="Montserrat Medium"/>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font" Target="fonts/MontserratSemiBold-boldItalic.fntdata"/><Relationship Id="rId10" Type="http://schemas.openxmlformats.org/officeDocument/2006/relationships/font" Target="fonts/MontserratSemiBold-italic.fntdata"/><Relationship Id="rId13" Type="http://schemas.openxmlformats.org/officeDocument/2006/relationships/font" Target="fonts/Montserrat-bold.fntdata"/><Relationship Id="rId12" Type="http://schemas.openxmlformats.org/officeDocument/2006/relationships/font" Target="fonts/Montserrat-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font" Target="fonts/MontserratSemiBold-bold.fntdata"/><Relationship Id="rId15" Type="http://schemas.openxmlformats.org/officeDocument/2006/relationships/font" Target="fonts/Montserrat-boldItalic.fntdata"/><Relationship Id="rId14" Type="http://schemas.openxmlformats.org/officeDocument/2006/relationships/font" Target="fonts/Montserrat-italic.fntdata"/><Relationship Id="rId17" Type="http://schemas.openxmlformats.org/officeDocument/2006/relationships/font" Target="fonts/MontserratMedium-bold.fntdata"/><Relationship Id="rId16" Type="http://schemas.openxmlformats.org/officeDocument/2006/relationships/font" Target="fonts/MontserratMedium-regular.fntdata"/><Relationship Id="rId5" Type="http://schemas.openxmlformats.org/officeDocument/2006/relationships/slide" Target="slides/slide1.xml"/><Relationship Id="rId19" Type="http://schemas.openxmlformats.org/officeDocument/2006/relationships/font" Target="fonts/MontserratMedium-boldItalic.fntdata"/><Relationship Id="rId6" Type="http://schemas.openxmlformats.org/officeDocument/2006/relationships/slide" Target="slides/slide2.xml"/><Relationship Id="rId18" Type="http://schemas.openxmlformats.org/officeDocument/2006/relationships/font" Target="fonts/MontserratMedium-italic.fntdata"/><Relationship Id="rId7" Type="http://schemas.openxmlformats.org/officeDocument/2006/relationships/slide" Target="slides/slide3.xml"/><Relationship Id="rId8" Type="http://schemas.openxmlformats.org/officeDocument/2006/relationships/font" Target="fonts/MontserratSemiBold-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d461d982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d461d982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733e82ce5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733e82ce5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91edb6e24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91edb6e24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nvSpPr>
        <p:spPr>
          <a:xfrm>
            <a:off x="917950" y="2876300"/>
            <a:ext cx="16452000" cy="3723000"/>
          </a:xfrm>
          <a:prstGeom prst="rect">
            <a:avLst/>
          </a:prstGeom>
          <a:noFill/>
          <a:ln>
            <a:noFill/>
          </a:ln>
        </p:spPr>
        <p:txBody>
          <a:bodyPr anchorCtr="0" anchor="t" bIns="0" lIns="0" spcFirstLastPara="1" rIns="0" wrap="square" tIns="0">
            <a:noAutofit/>
          </a:bodyPr>
          <a:lstStyle/>
          <a:p>
            <a:pPr indent="0" lvl="0" marL="0" rtl="0" algn="l">
              <a:lnSpc>
                <a:spcPct val="150000"/>
              </a:lnSpc>
              <a:spcBef>
                <a:spcPts val="0"/>
              </a:spcBef>
              <a:spcAft>
                <a:spcPts val="0"/>
              </a:spcAft>
              <a:buNone/>
            </a:pPr>
            <a:r>
              <a:rPr lang="en-GB" sz="6000">
                <a:solidFill>
                  <a:srgbClr val="434343"/>
                </a:solidFill>
                <a:latin typeface="Montserrat SemiBold"/>
                <a:ea typeface="Montserrat SemiBold"/>
                <a:cs typeface="Montserrat SemiBold"/>
                <a:sym typeface="Montserrat SemiBold"/>
              </a:rPr>
              <a:t>LO: To explore how writers make description vivid</a:t>
            </a:r>
            <a:endParaRPr sz="6000">
              <a:solidFill>
                <a:srgbClr val="434343"/>
              </a:solidFill>
              <a:latin typeface="Montserrat SemiBold"/>
              <a:ea typeface="Montserrat SemiBold"/>
              <a:cs typeface="Montserrat SemiBold"/>
              <a:sym typeface="Montserrat SemiBold"/>
            </a:endParaRPr>
          </a:p>
          <a:p>
            <a:pPr indent="0" lvl="0" marL="0" rtl="0" algn="l">
              <a:lnSpc>
                <a:spcPct val="115000"/>
              </a:lnSpc>
              <a:spcBef>
                <a:spcPts val="0"/>
              </a:spcBef>
              <a:spcAft>
                <a:spcPts val="0"/>
              </a:spcAft>
              <a:buNone/>
            </a:pPr>
            <a:r>
              <a:rPr lang="en-GB" sz="4400">
                <a:solidFill>
                  <a:srgbClr val="434343"/>
                </a:solidFill>
                <a:latin typeface="Montserrat SemiBold"/>
                <a:ea typeface="Montserrat SemiBold"/>
                <a:cs typeface="Montserrat SemiBold"/>
                <a:sym typeface="Montserrat SemiBold"/>
              </a:rPr>
              <a:t>Lesson 7 of 10</a:t>
            </a:r>
            <a:endParaRPr sz="6000">
              <a:solidFill>
                <a:srgbClr val="434343"/>
              </a:solidFill>
              <a:latin typeface="Montserrat SemiBold"/>
              <a:ea typeface="Montserrat SemiBold"/>
              <a:cs typeface="Montserrat SemiBold"/>
              <a:sym typeface="Montserrat SemiBold"/>
            </a:endParaRPr>
          </a:p>
        </p:txBody>
      </p:sp>
      <p:sp>
        <p:nvSpPr>
          <p:cNvPr id="80" name="Google Shape;80;p14"/>
          <p:cNvSpPr txBox="1"/>
          <p:nvPr/>
        </p:nvSpPr>
        <p:spPr>
          <a:xfrm>
            <a:off x="917950" y="890050"/>
            <a:ext cx="16452000" cy="15852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3600">
                <a:solidFill>
                  <a:srgbClr val="434343"/>
                </a:solidFill>
                <a:latin typeface="Montserrat"/>
                <a:ea typeface="Montserrat"/>
                <a:cs typeface="Montserrat"/>
                <a:sym typeface="Montserrat"/>
              </a:rPr>
              <a:t>English</a:t>
            </a:r>
            <a:endParaRPr sz="3600">
              <a:solidFill>
                <a:srgbClr val="434343"/>
              </a:solidFill>
              <a:latin typeface="Montserrat"/>
              <a:ea typeface="Montserrat"/>
              <a:cs typeface="Montserrat"/>
              <a:sym typeface="Montserrat"/>
            </a:endParaRPr>
          </a:p>
        </p:txBody>
      </p:sp>
      <p:sp>
        <p:nvSpPr>
          <p:cNvPr id="81" name="Google Shape;81;p14"/>
          <p:cNvSpPr txBox="1"/>
          <p:nvPr/>
        </p:nvSpPr>
        <p:spPr>
          <a:xfrm>
            <a:off x="917950" y="8210950"/>
            <a:ext cx="7902000" cy="1239000"/>
          </a:xfrm>
          <a:prstGeom prst="rect">
            <a:avLst/>
          </a:prstGeom>
          <a:noFill/>
          <a:ln>
            <a:noFill/>
          </a:ln>
        </p:spPr>
        <p:txBody>
          <a:bodyPr anchorCtr="0" anchor="b" bIns="0" lIns="0" spcFirstLastPara="1" rIns="0" wrap="square" tIns="0">
            <a:noAutofit/>
          </a:bodyPr>
          <a:lstStyle/>
          <a:p>
            <a:pPr indent="0" lvl="0" marL="0" rtl="0" algn="l">
              <a:lnSpc>
                <a:spcPct val="130000"/>
              </a:lnSpc>
              <a:spcBef>
                <a:spcPts val="0"/>
              </a:spcBef>
              <a:spcAft>
                <a:spcPts val="0"/>
              </a:spcAft>
              <a:buNone/>
            </a:pPr>
            <a:r>
              <a:rPr lang="en-GB" sz="2800">
                <a:solidFill>
                  <a:srgbClr val="434343"/>
                </a:solidFill>
                <a:latin typeface="Montserrat SemiBold"/>
                <a:ea typeface="Montserrat SemiBold"/>
                <a:cs typeface="Montserrat SemiBold"/>
                <a:sym typeface="Montserrat SemiBold"/>
              </a:rPr>
              <a:t>Miss Barron</a:t>
            </a:r>
            <a:endParaRPr sz="2800">
              <a:solidFill>
                <a:srgbClr val="434343"/>
              </a:solidFill>
              <a:latin typeface="Montserrat SemiBold"/>
              <a:ea typeface="Montserrat SemiBold"/>
              <a:cs typeface="Montserrat SemiBold"/>
              <a:sym typeface="Montserrat SemiBold"/>
            </a:endParaRPr>
          </a:p>
        </p:txBody>
      </p:sp>
      <p:sp>
        <p:nvSpPr>
          <p:cNvPr id="82" name="Google Shape;82;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88" name="Google Shape;88;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9" name="Google Shape;89;p15"/>
          <p:cNvSpPr txBox="1"/>
          <p:nvPr/>
        </p:nvSpPr>
        <p:spPr>
          <a:xfrm>
            <a:off x="264600" y="3432050"/>
            <a:ext cx="18023400" cy="5246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sz="4300">
                <a:solidFill>
                  <a:schemeClr val="dk2"/>
                </a:solidFill>
                <a:latin typeface="Montserrat"/>
                <a:ea typeface="Montserrat"/>
                <a:cs typeface="Montserrat"/>
                <a:sym typeface="Montserrat"/>
              </a:rPr>
              <a:t>There was White Crow, waiting at the top of the mountain. “Here, catch,” Coyote shouted desperately. White Crow caught the fire in her beak. She winced at the pain. The heat was unbearable. Sweat poured down her face. Soon enough, her beak was on fire. “Ouch!” she cried but she knew she had to keep going. </a:t>
            </a:r>
            <a:endParaRPr sz="43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sz="4600">
              <a:solidFill>
                <a:srgbClr val="434343"/>
              </a:solidFill>
              <a:latin typeface="Montserrat"/>
              <a:ea typeface="Montserrat"/>
              <a:cs typeface="Montserrat"/>
              <a:sym typeface="Montserra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5" name="Google Shape;95;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6" name="Google Shape;96;p16"/>
          <p:cNvSpPr txBox="1"/>
          <p:nvPr/>
        </p:nvSpPr>
        <p:spPr>
          <a:xfrm>
            <a:off x="771225" y="8110125"/>
            <a:ext cx="13251900" cy="55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600">
                <a:solidFill>
                  <a:schemeClr val="dk2"/>
                </a:solidFill>
                <a:highlight>
                  <a:srgbClr val="FFFFFF"/>
                </a:highlight>
                <a:latin typeface="Montserrat"/>
                <a:ea typeface="Montserrat"/>
                <a:cs typeface="Montserrat"/>
                <a:sym typeface="Montserrat"/>
              </a:rPr>
              <a:t>Based on story version © Storytelling Schools (2014) 147 Stories for Primary School Children to Retell by Chris Smith, courtesy of Hawthorn Press</a:t>
            </a:r>
            <a:endParaRPr sz="1900">
              <a:solidFill>
                <a:schemeClr val="dk2"/>
              </a:solidFill>
              <a:latin typeface="Montserrat"/>
              <a:ea typeface="Montserrat"/>
              <a:cs typeface="Montserrat"/>
              <a:sym typeface="Montserrat"/>
            </a:endParaRPr>
          </a:p>
        </p:txBody>
      </p:sp>
      <p:sp>
        <p:nvSpPr>
          <p:cNvPr id="97" name="Google Shape;97;p16"/>
          <p:cNvSpPr txBox="1"/>
          <p:nvPr/>
        </p:nvSpPr>
        <p:spPr>
          <a:xfrm>
            <a:off x="264600" y="2721375"/>
            <a:ext cx="18023400" cy="5246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sz="4200">
                <a:solidFill>
                  <a:schemeClr val="dk2"/>
                </a:solidFill>
                <a:latin typeface="Montserrat"/>
                <a:ea typeface="Montserrat"/>
                <a:cs typeface="Montserrat"/>
                <a:sym typeface="Montserrat"/>
              </a:rPr>
              <a:t>She quickly turned and saw the fire giant close behind her. He was so close now that she could smell his sweaty, fiery flesh. The flames from her beak caught her feathers. She felt her feathers burning, blackening. She turned again. This time she could see the fire giant reaching out to grab her. “I will catch you,” he yelled angrily. She coughed and spluttered. Finally, there was White Squirrel...</a:t>
            </a:r>
            <a:endParaRPr sz="34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43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sz="4600">
              <a:solidFill>
                <a:srgbClr val="434343"/>
              </a:solidFill>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