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Medium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D68A3D-2CD4-4602-8518-110BA7B152B9}">
  <a:tblStyle styleId="{95D68A3D-2CD4-4602-8518-110BA7B152B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italic.fntdata"/><Relationship Id="rId30" Type="http://schemas.openxmlformats.org/officeDocument/2006/relationships/font" Target="fonts/MontserratMedium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MontserratMedium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42526f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42526f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42526fa3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42526fa3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c42526fa3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c42526fa3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c42526fa3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c42526fa3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c42526fa3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c42526fa3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c42526fa3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c42526fa3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c42526fa3_0_5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c42526fa3_0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42526fa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42526fa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3e82ce5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33e82ce5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42526fa3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c42526fa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c42526fa3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c42526fa3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c42526fa3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c42526fa3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c42526fa3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c42526fa3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c42526fa3_0_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c42526fa3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Filament Lamps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Physics - Key Stage 4 - Electricity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Walrond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Worked Example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917950" y="1847650"/>
            <a:ext cx="16760700" cy="699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i. Draw a circuit diagram that could be used to find out how the resistance of a filament bulb changes with current.</a:t>
            </a:r>
            <a:endParaRPr sz="2800">
              <a:solidFill>
                <a:srgbClr val="000000"/>
              </a:solidFill>
            </a:endParaRPr>
          </a:p>
          <a:p>
            <a:pPr indent="0" lvl="0" marL="4572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4572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Describe the readings you need to take.</a:t>
            </a:r>
            <a:endParaRPr sz="2800">
              <a:solidFill>
                <a:srgbClr val="000000"/>
              </a:solidFill>
            </a:endParaRPr>
          </a:p>
          <a:p>
            <a:pPr indent="0" lvl="0" marL="457200" marR="127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	</a:t>
            </a:r>
            <a:r>
              <a:rPr b="1" lang="en-GB" sz="2800">
                <a:solidFill>
                  <a:srgbClr val="000000"/>
                </a:solidFill>
              </a:rPr>
              <a:t>[4]</a:t>
            </a:r>
            <a:endParaRPr b="1" sz="2800">
              <a:solidFill>
                <a:srgbClr val="000000"/>
              </a:solidFill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      ii.  Sketch the shape of the graph using the axes below.</a:t>
            </a:r>
            <a:endParaRPr sz="2800">
              <a:solidFill>
                <a:srgbClr val="000000"/>
              </a:solidFill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           State how this graph can be used to calculate </a:t>
            </a:r>
            <a:br>
              <a:rPr lang="en-GB" sz="2800">
                <a:solidFill>
                  <a:srgbClr val="000000"/>
                </a:solidFill>
              </a:rPr>
            </a:br>
            <a:r>
              <a:rPr lang="en-GB" sz="2800">
                <a:solidFill>
                  <a:srgbClr val="000000"/>
                </a:solidFill>
              </a:rPr>
              <a:t>      resistance at any specific value of current.</a:t>
            </a:r>
            <a:endParaRPr sz="2800">
              <a:solidFill>
                <a:srgbClr val="000000"/>
              </a:solidFill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																				</a:t>
            </a:r>
            <a:r>
              <a:rPr b="1" lang="en-GB" sz="2800">
                <a:solidFill>
                  <a:srgbClr val="000000"/>
                </a:solidFill>
              </a:rPr>
              <a:t>[2]</a:t>
            </a:r>
            <a:endParaRPr b="1" sz="2800">
              <a:solidFill>
                <a:srgbClr val="000000"/>
              </a:solidFill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3"/>
          <p:cNvSpPr txBox="1"/>
          <p:nvPr/>
        </p:nvSpPr>
        <p:spPr>
          <a:xfrm>
            <a:off x="825100" y="8493950"/>
            <a:ext cx="166377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B, Paper j249/03, Specimen</a:t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9800" y="5201625"/>
            <a:ext cx="4616875" cy="363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Review: Practical - Measuring the resistance of a resistor </a:t>
            </a:r>
            <a:endParaRPr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"/>
              <a:buAutoNum type="arabicParenR"/>
            </a:pPr>
            <a:r>
              <a:rPr lang="en-GB" sz="3000">
                <a:solidFill>
                  <a:srgbClr val="434343"/>
                </a:solidFill>
              </a:rPr>
              <a:t>Name the pieces of apparatus used to measure the current and potential difference. </a:t>
            </a:r>
            <a:endParaRPr sz="30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B3241"/>
                </a:solidFill>
              </a:rPr>
              <a:t>The current is measured with an ammeter. </a:t>
            </a:r>
            <a:endParaRPr b="1" sz="3000">
              <a:solidFill>
                <a:srgbClr val="4B324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B3241"/>
                </a:solidFill>
              </a:rPr>
              <a:t>The potential difference is measured with a voltmeter.</a:t>
            </a:r>
            <a:endParaRPr b="1" sz="3000">
              <a:solidFill>
                <a:srgbClr val="4B324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Montserrat"/>
              <a:buAutoNum type="arabicParenR"/>
            </a:pPr>
            <a:r>
              <a:rPr lang="en-GB" sz="3000">
                <a:solidFill>
                  <a:srgbClr val="434343"/>
                </a:solidFill>
              </a:rPr>
              <a:t>Describe how we collect a set of data (pairs of different current and potential difference values). </a:t>
            </a:r>
            <a:endParaRPr sz="30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4B3241"/>
                </a:solidFill>
              </a:rPr>
              <a:t>We collect a set of data pairs by adjusting the variable resistor to vary the current.</a:t>
            </a:r>
            <a:endParaRPr b="1" sz="30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accent5"/>
              </a:solidFill>
            </a:endParaRPr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500"/>
              <a:buFont typeface="Arial"/>
              <a:buAutoNum type="arabicParenR"/>
            </a:pPr>
            <a:r>
              <a:rPr lang="en-GB" sz="3500">
                <a:solidFill>
                  <a:srgbClr val="4B3241"/>
                </a:solidFill>
              </a:rPr>
              <a:t>Describe what happened to the brightness of the lamp: </a:t>
            </a:r>
            <a:endParaRPr sz="3500">
              <a:solidFill>
                <a:srgbClr val="4B324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500">
                <a:solidFill>
                  <a:srgbClr val="4B3241"/>
                </a:solidFill>
              </a:rPr>
              <a:t>As the potential difference increased the brightness of the lamp </a:t>
            </a:r>
            <a:r>
              <a:rPr b="1" i="1" lang="en-GB" sz="3500">
                <a:solidFill>
                  <a:srgbClr val="4B3241"/>
                </a:solidFill>
              </a:rPr>
              <a:t>increased. </a:t>
            </a:r>
            <a:endParaRPr b="1" sz="3000">
              <a:solidFill>
                <a:srgbClr val="4B3241"/>
              </a:solidFill>
            </a:endParaRPr>
          </a:p>
        </p:txBody>
      </p:sp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6" name="Google Shape;176;p26"/>
          <p:cNvGraphicFramePr/>
          <p:nvPr/>
        </p:nvGraphicFramePr>
        <p:xfrm>
          <a:off x="787325" y="197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{95D68A3D-2CD4-4602-8518-110BA7B152B9}</a:tableStyleId>
              </a:tblPr>
              <a:tblGrid>
                <a:gridCol w="4398650"/>
                <a:gridCol w="1944975"/>
                <a:gridCol w="3979700"/>
              </a:tblGrid>
              <a:tr h="1509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Potential Difference (V)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(A)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Resistance (𝛀)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6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2.79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14.0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6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1.76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0.16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11.0</a:t>
                      </a:r>
                      <a:endParaRPr b="1" sz="28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6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0.89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8.1</a:t>
                      </a:r>
                      <a:endParaRPr b="1" sz="28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6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b="1" sz="28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-0.89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-0.10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8.9</a:t>
                      </a:r>
                      <a:endParaRPr b="1" sz="28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-1.80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-0.17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10.6</a:t>
                      </a:r>
                      <a:endParaRPr b="1" sz="28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-2.78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-0.20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solidFill>
                            <a:srgbClr val="4B324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13.9</a:t>
                      </a:r>
                      <a:endParaRPr b="1" sz="2800">
                        <a:solidFill>
                          <a:srgbClr val="4B324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7" name="Google Shape;177;p26"/>
          <p:cNvSpPr txBox="1"/>
          <p:nvPr>
            <p:ph type="title"/>
          </p:nvPr>
        </p:nvSpPr>
        <p:spPr>
          <a:xfrm>
            <a:off x="787325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Review: Independent Task - Calculating Resistance</a:t>
            </a:r>
            <a:endParaRPr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4" name="Google Shape;184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Review: Independent Task - The Filament Lamp</a:t>
            </a:r>
            <a:endParaRPr sz="4000"/>
          </a:p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 the potential difference increases the delocalised electrons collide</a:t>
            </a:r>
            <a:r>
              <a:rPr lang="en-GB">
                <a:solidFill>
                  <a:srgbClr val="4B3241"/>
                </a:solidFill>
              </a:rPr>
              <a:t> </a:t>
            </a:r>
            <a:r>
              <a:rPr b="1" lang="en-GB">
                <a:solidFill>
                  <a:srgbClr val="4B3241"/>
                </a:solidFill>
              </a:rPr>
              <a:t>more often with the ions in the filament wire.</a:t>
            </a:r>
            <a:endParaRPr b="1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When the delocalised electrons collide they transfer </a:t>
            </a:r>
            <a:r>
              <a:rPr b="1" lang="en-GB">
                <a:solidFill>
                  <a:srgbClr val="4B3241"/>
                </a:solidFill>
              </a:rPr>
              <a:t>energy.</a:t>
            </a:r>
            <a:endParaRPr b="1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This transfer of energy causes the filament wire to heat up and the ions </a:t>
            </a:r>
            <a:r>
              <a:rPr b="1" lang="en-GB">
                <a:solidFill>
                  <a:srgbClr val="4B3241"/>
                </a:solidFill>
              </a:rPr>
              <a:t>vibrate more.</a:t>
            </a:r>
            <a:endParaRPr b="1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These vibrations mean that it is harder for the electrons </a:t>
            </a:r>
            <a:r>
              <a:rPr b="1" lang="en-GB">
                <a:solidFill>
                  <a:srgbClr val="4B3241"/>
                </a:solidFill>
              </a:rPr>
              <a:t>to pass through the filament wire.</a:t>
            </a:r>
            <a:endParaRPr b="1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This results in the resistance </a:t>
            </a:r>
            <a:r>
              <a:rPr b="1" lang="en-GB">
                <a:solidFill>
                  <a:srgbClr val="4B3241"/>
                </a:solidFill>
              </a:rPr>
              <a:t>increasing.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I-V Graph for Lamp</a:t>
            </a:r>
            <a:endParaRPr/>
          </a:p>
        </p:txBody>
      </p:sp>
      <p:sp>
        <p:nvSpPr>
          <p:cNvPr id="191" name="Google Shape;191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917950" y="2519050"/>
            <a:ext cx="120708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B3241"/>
                </a:solidFill>
              </a:rPr>
              <a:t>2) When the line is steep the resistance is low. </a:t>
            </a:r>
            <a:endParaRPr sz="3500">
              <a:solidFill>
                <a:srgbClr val="4B324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B3241"/>
                </a:solidFill>
              </a:rPr>
              <a:t>When the line is shallow the resistance is high.</a:t>
            </a:r>
            <a:endParaRPr sz="3500">
              <a:solidFill>
                <a:srgbClr val="4B324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5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B3241"/>
                </a:solidFill>
              </a:rPr>
              <a:t>3) When the potential difference is low the resistance is low, but as the potential difference increases the resistance of the filament lamp also increases. </a:t>
            </a:r>
            <a:endParaRPr>
              <a:solidFill>
                <a:srgbClr val="4B3241"/>
              </a:solidFill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 rotWithShape="1">
          <a:blip r:embed="rId3">
            <a:alphaModFix/>
          </a:blip>
          <a:srcRect b="39467" l="39403" r="37417" t="47944"/>
          <a:stretch/>
        </p:blipFill>
        <p:spPr>
          <a:xfrm>
            <a:off x="13095275" y="2519048"/>
            <a:ext cx="4274675" cy="253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Q1.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1847650"/>
            <a:ext cx="12939600" cy="699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 student builds a circuit to investigate the resistance of component </a:t>
            </a:r>
            <a:r>
              <a:rPr b="1" lang="en-GB" sz="2800">
                <a:solidFill>
                  <a:srgbClr val="000000"/>
                </a:solidFill>
              </a:rPr>
              <a:t>X</a:t>
            </a:r>
            <a:r>
              <a:rPr lang="en-GB" sz="2800">
                <a:solidFill>
                  <a:srgbClr val="000000"/>
                </a:solidFill>
              </a:rPr>
              <a:t>.</a:t>
            </a:r>
            <a:endParaRPr sz="2800">
              <a:solidFill>
                <a:srgbClr val="000000"/>
              </a:solidFill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The student uses the circuit to take current and potential difference readings.</a:t>
            </a:r>
            <a:endParaRPr sz="2800">
              <a:solidFill>
                <a:srgbClr val="000000"/>
              </a:solidFill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The student plots a graph of her results.</a:t>
            </a:r>
            <a:endParaRPr sz="2800">
              <a:solidFill>
                <a:srgbClr val="000000"/>
              </a:solidFill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      i.     Look at the graph. What is component </a:t>
            </a:r>
            <a:r>
              <a:rPr b="1" lang="en-GB" sz="2800">
                <a:solidFill>
                  <a:srgbClr val="000000"/>
                </a:solidFill>
              </a:rPr>
              <a:t>X</a:t>
            </a:r>
            <a:r>
              <a:rPr lang="en-GB" sz="2800">
                <a:solidFill>
                  <a:srgbClr val="000000"/>
                </a:solidFill>
              </a:rPr>
              <a:t> in the circuit?</a:t>
            </a:r>
            <a:endParaRPr sz="2800">
              <a:solidFill>
                <a:srgbClr val="000000"/>
              </a:solidFill>
            </a:endParaRPr>
          </a:p>
          <a:p>
            <a:pPr indent="0" lvl="0" marL="469900" marR="127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[1]</a:t>
            </a:r>
            <a:endParaRPr b="1" sz="2800">
              <a:solidFill>
                <a:srgbClr val="000000"/>
              </a:solidFill>
            </a:endParaRPr>
          </a:p>
          <a:p>
            <a:pPr indent="-469900" lvl="0" marL="4699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      ii.    The resistance of component </a:t>
            </a:r>
            <a:r>
              <a:rPr b="1" lang="en-GB" sz="2800">
                <a:solidFill>
                  <a:srgbClr val="000000"/>
                </a:solidFill>
              </a:rPr>
              <a:t>X</a:t>
            </a:r>
            <a:r>
              <a:rPr lang="en-GB" sz="2800">
                <a:solidFill>
                  <a:srgbClr val="000000"/>
                </a:solidFill>
              </a:rPr>
              <a:t> varies as the potential difference  changes. Describe how the graph shows this and explain why this happens.</a:t>
            </a:r>
            <a:endParaRPr sz="2800">
              <a:solidFill>
                <a:srgbClr val="000000"/>
              </a:solidFill>
            </a:endParaRPr>
          </a:p>
          <a:p>
            <a:pPr indent="0" lvl="0" marL="469900" marR="127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[3]</a:t>
            </a:r>
            <a:endParaRPr b="1" sz="2800">
              <a:solidFill>
                <a:srgbClr val="000000"/>
              </a:solidFill>
            </a:endParaRPr>
          </a:p>
          <a:p>
            <a:pPr indent="0" lvl="0" marL="12700" marR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25400" marR="254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825100" y="8493950"/>
            <a:ext cx="166377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OCR, Gateway Physics B, Paper j249/03, June 2018</a:t>
            </a:r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6525" y="2519046"/>
            <a:ext cx="3448251" cy="28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09575" y="5911221"/>
            <a:ext cx="4125650" cy="258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 Answers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i. Filament bulb / filament lamp 																				</a:t>
            </a:r>
            <a:r>
              <a:rPr b="1" lang="en-GB"/>
              <a:t>1</a:t>
            </a:r>
            <a:endParaRPr b="1"/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ii. Gradient / slope of the the graph changes as potential difference changes) </a:t>
            </a:r>
            <a:r>
              <a:rPr b="1" lang="en-GB"/>
              <a:t>1</a:t>
            </a:r>
            <a:br>
              <a:rPr lang="en-GB"/>
            </a:br>
            <a:r>
              <a:rPr lang="en-GB"/>
              <a:t>    Resistance increases as potential difference increases 										</a:t>
            </a:r>
            <a:r>
              <a:rPr b="1" lang="en-GB"/>
              <a:t>1</a:t>
            </a:r>
            <a:br>
              <a:rPr b="1" lang="en-GB"/>
            </a:br>
            <a:r>
              <a:rPr b="1" lang="en-GB"/>
              <a:t>    </a:t>
            </a:r>
            <a:r>
              <a:rPr lang="en-GB"/>
              <a:t>This is because the temperature increases. 														</a:t>
            </a:r>
            <a:r>
              <a:rPr b="1" lang="en-GB"/>
              <a:t>1 </a:t>
            </a:r>
            <a:endParaRPr b="1"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914400" y="2863400"/>
            <a:ext cx="12448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lesson questions</a:t>
            </a:r>
            <a:endParaRPr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/>
              <a:t>Independent Task - </a:t>
            </a:r>
            <a:r>
              <a:rPr lang="en-GB"/>
              <a:t>Practical - Measuring the resistance of a filament lamp</a:t>
            </a:r>
            <a:endParaRPr/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/>
              <a:t>Name the pieces of apparatus used to measure the current and potential difference. </a:t>
            </a:r>
            <a:endParaRPr b="1"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/>
              <a:t>Describe how we collect a set of data (pairs of different current and potential difference values). </a:t>
            </a:r>
            <a:endParaRPr b="1"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/>
              <a:t>Describe what happened to the brightness of the lamp: </a:t>
            </a:r>
            <a:endParaRPr b="1" sz="3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500"/>
              <a:t>As the potential difference increased the brightness of the lamp ….. </a:t>
            </a:r>
            <a:endParaRPr sz="2800"/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8" name="Google Shape;128;p20"/>
          <p:cNvGraphicFramePr/>
          <p:nvPr/>
        </p:nvGraphicFramePr>
        <p:xfrm>
          <a:off x="787325" y="173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{95D68A3D-2CD4-4602-8518-110BA7B152B9}</a:tableStyleId>
              </a:tblPr>
              <a:tblGrid>
                <a:gridCol w="4398650"/>
                <a:gridCol w="1944975"/>
                <a:gridCol w="3979700"/>
              </a:tblGrid>
              <a:tr h="1318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Potential Difference (V)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Current (A)</a:t>
                      </a:r>
                      <a:endParaRPr b="1"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Resistance (𝛀)</a:t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7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2.79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14.0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7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1.76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0.16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7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0.89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0.11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7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-0.89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-0.10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-1.80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-0.17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-2.78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-0.20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9" name="Google Shape;129;p20"/>
          <p:cNvSpPr txBox="1"/>
          <p:nvPr>
            <p:ph type="title"/>
          </p:nvPr>
        </p:nvSpPr>
        <p:spPr>
          <a:xfrm>
            <a:off x="787325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Independent Task - Calculating Resistance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Independent Task - The Filament Lamp</a:t>
            </a:r>
            <a:endParaRPr sz="4000"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Explain how the resistance of the filament lamp changes as potential difference increases. Use the sentence starters below: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As the potential difference increases the delocalised electrons collide …..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When the delocalised electrons collide they transfer …..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This transfer of energy causes the filament wire to heat up and the ions ……..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These vibrations mean that it is harder for the electrons ………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/>
              <a:t>This results in the resistance ……..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3" name="Google Shape;143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 - I-V Graph</a:t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917950" y="2519050"/>
            <a:ext cx="119622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/>
              <a:t>Sketch the I-V graph shown on the right.</a:t>
            </a:r>
            <a:endParaRPr b="1"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/>
              <a:t>Describe how the steepness of the line is related to the resistance. </a:t>
            </a:r>
            <a:endParaRPr b="1" sz="3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500"/>
              <a:t>When the line is steep the resistance is …. </a:t>
            </a:r>
            <a:endParaRPr i="1" sz="3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500"/>
              <a:t>When the line is shallow…. </a:t>
            </a:r>
            <a:endParaRPr i="1" sz="3500"/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arenR"/>
            </a:pPr>
            <a:r>
              <a:rPr b="1" lang="en-GB" sz="3500"/>
              <a:t>Describe how the resistance varies for a filament lamp as the potential difference changes.</a:t>
            </a:r>
            <a:endParaRPr b="1" sz="3500"/>
          </a:p>
        </p:txBody>
      </p:sp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b="39467" l="39403" r="37417" t="47944"/>
          <a:stretch/>
        </p:blipFill>
        <p:spPr>
          <a:xfrm>
            <a:off x="13095275" y="2199448"/>
            <a:ext cx="4274675" cy="253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