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In intro explain that they need to have looked at the enquiry ‘What kind of Peace was made in 1919?’ and ‘Why did the Fascists gain support?’ (or have an understanding of this and how the LofN was founded) As well as usual intro</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6" name="Shape 16"/>
        <p:cNvGrpSpPr/>
        <p:nvPr/>
      </p:nvGrpSpPr>
      <p:grpSpPr>
        <a:xfrm>
          <a:off x="0" y="0"/>
          <a:ext cx="0" cy="0"/>
          <a:chOff x="0" y="0"/>
          <a:chExt cx="0" cy="0"/>
        </a:xfrm>
      </p:grpSpPr>
      <p:sp>
        <p:nvSpPr>
          <p:cNvPr id="17" name="Google Shape;17;p3"/>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8" name="Google Shape;18;p3"/>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9" name="Google Shape;19;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2" name="Google Shape;22;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5"/>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5" name="Google Shape;25;p5"/>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6" name="Google Shape;26;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27" name="Shape 27"/>
        <p:cNvGrpSpPr/>
        <p:nvPr/>
      </p:nvGrpSpPr>
      <p:grpSpPr>
        <a:xfrm>
          <a:off x="0" y="0"/>
          <a:ext cx="0" cy="0"/>
          <a:chOff x="0" y="0"/>
          <a:chExt cx="0" cy="0"/>
        </a:xfrm>
      </p:grpSpPr>
      <p:sp>
        <p:nvSpPr>
          <p:cNvPr id="28" name="Google Shape;28;p6"/>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29" name="Google Shape;29;p6"/>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30" name="Google Shape;30;p6"/>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7"/>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3" name="Google Shape;33;p7"/>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4" name="Google Shape;34;p7"/>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5" name="Google Shape;35;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7" name="Shape 37"/>
        <p:cNvGrpSpPr/>
        <p:nvPr/>
      </p:nvGrpSpPr>
      <p:grpSpPr>
        <a:xfrm>
          <a:off x="0" y="0"/>
          <a:ext cx="0" cy="0"/>
          <a:chOff x="0" y="0"/>
          <a:chExt cx="0" cy="0"/>
        </a:xfrm>
      </p:grpSpPr>
      <p:sp>
        <p:nvSpPr>
          <p:cNvPr id="38" name="Google Shape;38;p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9" name="Google Shape;39;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0" name="Google Shape;40;p8"/>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1" name="Google Shape;41;p8"/>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2" name="Google Shape;42;p8"/>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3" name="Google Shape;43;p8"/>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4" name="Google Shape;44;p8"/>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5" name="Google Shape;45;p8"/>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6" name="Shape 46"/>
        <p:cNvGrpSpPr/>
        <p:nvPr/>
      </p:nvGrpSpPr>
      <p:grpSpPr>
        <a:xfrm>
          <a:off x="0" y="0"/>
          <a:ext cx="0" cy="0"/>
          <a:chOff x="0" y="0"/>
          <a:chExt cx="0" cy="0"/>
        </a:xfrm>
      </p:grpSpPr>
      <p:sp>
        <p:nvSpPr>
          <p:cNvPr id="47" name="Google Shape;47;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8" name="Google Shape;48;p9"/>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9" name="Google Shape;49;p9"/>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0" name="Google Shape;50;p9"/>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1" name="Google Shape;51;p9"/>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2" name="Google Shape;52;p9"/>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3" name="Google Shape;53;p9"/>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4" name="Google Shape;54;p9"/>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5" name="Google Shape;55;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p10"/>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6000"/>
              <a:buNone/>
            </a:pPr>
            <a:r>
              <a:rPr lang="en-GB">
                <a:latin typeface="Montserrat"/>
                <a:ea typeface="Montserrat"/>
                <a:cs typeface="Montserrat"/>
                <a:sym typeface="Montserrat"/>
              </a:rPr>
              <a:t>How did appeasement pave the way to war?</a:t>
            </a:r>
            <a:endParaRPr/>
          </a:p>
        </p:txBody>
      </p:sp>
      <p:sp>
        <p:nvSpPr>
          <p:cNvPr id="63" name="Google Shape;63;p11"/>
          <p:cNvSpPr txBox="1"/>
          <p:nvPr>
            <p:ph idx="4294967295" type="subTitle"/>
          </p:nvPr>
        </p:nvSpPr>
        <p:spPr>
          <a:xfrm>
            <a:off x="546925" y="2372025"/>
            <a:ext cx="16452000" cy="2134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KS3 History- Lesson 3 of 4 </a:t>
            </a:r>
            <a:endParaRPr>
              <a:solidFill>
                <a:srgbClr val="4B3241"/>
              </a:solidFill>
            </a:endParaRPr>
          </a:p>
          <a:p>
            <a:pPr indent="0" lvl="0" marL="0" rtl="0" algn="l">
              <a:lnSpc>
                <a:spcPct val="115000"/>
              </a:lnSpc>
              <a:spcBef>
                <a:spcPts val="0"/>
              </a:spcBef>
              <a:spcAft>
                <a:spcPts val="0"/>
              </a:spcAft>
              <a:buSzPts val="3600"/>
              <a:buNone/>
            </a:pPr>
            <a:r>
              <a:t/>
            </a:r>
            <a:endParaRPr/>
          </a:p>
          <a:p>
            <a:pPr indent="0" lvl="0" marL="0" rtl="0" algn="l">
              <a:lnSpc>
                <a:spcPct val="115000"/>
              </a:lnSpc>
              <a:spcBef>
                <a:spcPts val="0"/>
              </a:spcBef>
              <a:spcAft>
                <a:spcPts val="0"/>
              </a:spcAft>
              <a:buSzPts val="3600"/>
              <a:buNone/>
            </a:pPr>
            <a:r>
              <a:t/>
            </a:r>
            <a:endParaRPr/>
          </a:p>
        </p:txBody>
      </p:sp>
      <p:sp>
        <p:nvSpPr>
          <p:cNvPr id="64" name="Google Shape;64;p11"/>
          <p:cNvSpPr txBox="1"/>
          <p:nvPr>
            <p:ph idx="4294967295" type="subTitle"/>
          </p:nvPr>
        </p:nvSpPr>
        <p:spPr>
          <a:xfrm>
            <a:off x="1835900" y="16421900"/>
            <a:ext cx="15804000" cy="2478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t>Mr Arscott</a:t>
            </a:r>
            <a:endParaRPr/>
          </a:p>
        </p:txBody>
      </p:sp>
      <p:sp>
        <p:nvSpPr>
          <p:cNvPr id="65" name="Google Shape;65;p11"/>
          <p:cNvSpPr txBox="1"/>
          <p:nvPr>
            <p:ph idx="4294967295" type="subTitle"/>
          </p:nvPr>
        </p:nvSpPr>
        <p:spPr>
          <a:xfrm>
            <a:off x="546925" y="3839368"/>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Enquiry: Why did the League of Nations fail?</a:t>
            </a:r>
            <a:endParaRPr/>
          </a:p>
        </p:txBody>
      </p:sp>
      <p:sp>
        <p:nvSpPr>
          <p:cNvPr id="66" name="Google Shape;66;p11"/>
          <p:cNvSpPr txBox="1"/>
          <p:nvPr>
            <p:ph idx="4294967295"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solidFill>
                  <a:srgbClr val="4B3241"/>
                </a:solidFill>
              </a:rPr>
              <a:t>Ms Goult</a:t>
            </a:r>
            <a:endParaRPr>
              <a:solidFill>
                <a:srgbClr val="4B3241"/>
              </a:solidFill>
            </a:endParaRPr>
          </a:p>
        </p:txBody>
      </p:sp>
      <p:sp>
        <p:nvSpPr>
          <p:cNvPr id="67" name="Google Shape;67;p1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479800" y="-23250"/>
            <a:ext cx="16452001"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5600"/>
              <a:t>Comprehension Questions</a:t>
            </a:r>
            <a:br>
              <a:rPr lang="en-GB" sz="5600"/>
            </a:br>
            <a:br>
              <a:rPr lang="en-GB" sz="5600"/>
            </a:br>
            <a:endParaRPr sz="5600"/>
          </a:p>
        </p:txBody>
      </p:sp>
      <p:sp>
        <p:nvSpPr>
          <p:cNvPr id="130" name="Google Shape;130;p20"/>
          <p:cNvSpPr txBox="1"/>
          <p:nvPr>
            <p:ph idx="1" type="body"/>
          </p:nvPr>
        </p:nvSpPr>
        <p:spPr>
          <a:xfrm>
            <a:off x="479800" y="980925"/>
            <a:ext cx="16452001" cy="7925400"/>
          </a:xfrm>
          <a:prstGeom prst="rect">
            <a:avLst/>
          </a:prstGeom>
          <a:noFill/>
          <a:ln>
            <a:noFill/>
          </a:ln>
        </p:spPr>
        <p:txBody>
          <a:bodyPr anchorCtr="0" anchor="t" bIns="0" lIns="0" spcFirstLastPara="1" rIns="0" wrap="square" tIns="0">
            <a:noAutofit/>
          </a:bodyPr>
          <a:lstStyle/>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policy was followed by Britain and France in the 1930s?</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did Hitler do to re-arm in the early 1930s?</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Why was it easy for Hitler to invade Austria?</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did Britain, France and Italy do that allowed Hitler to invade Czechoslovakia?</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Explain how weak democracies (Britain and France) contributed to the failure of the League of Nations.</a:t>
            </a:r>
            <a:endParaRPr sz="3800">
              <a:solidFill>
                <a:srgbClr val="000000"/>
              </a:solidFill>
            </a:endParaRPr>
          </a:p>
          <a:p>
            <a:pPr indent="0" lvl="0" marL="914400" rtl="0" algn="l">
              <a:lnSpc>
                <a:spcPct val="100000"/>
              </a:lnSpc>
              <a:spcBef>
                <a:spcPts val="0"/>
              </a:spcBef>
              <a:spcAft>
                <a:spcPts val="0"/>
              </a:spcAft>
              <a:buSzPts val="3200"/>
              <a:buNone/>
            </a:pPr>
            <a:r>
              <a:t/>
            </a:r>
            <a:endParaRPr sz="4000">
              <a:solidFill>
                <a:srgbClr val="000000"/>
              </a:solidFill>
            </a:endParaRPr>
          </a:p>
          <a:p>
            <a:pPr indent="0" lvl="0" marL="0" rtl="0" algn="l">
              <a:lnSpc>
                <a:spcPct val="100000"/>
              </a:lnSpc>
              <a:spcBef>
                <a:spcPts val="0"/>
              </a:spcBef>
              <a:spcAft>
                <a:spcPts val="0"/>
              </a:spcAft>
              <a:buSzPts val="3200"/>
              <a:buNone/>
            </a:pPr>
            <a:r>
              <a:t/>
            </a:r>
            <a:endParaRPr sz="4000">
              <a:solidFill>
                <a:srgbClr val="000000"/>
              </a:solidFill>
            </a:endParaRPr>
          </a:p>
        </p:txBody>
      </p:sp>
      <p:sp>
        <p:nvSpPr>
          <p:cNvPr id="131" name="Google Shape;131;p20"/>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73" name="Google Shape;73;p12"/>
          <p:cNvSpPr txBox="1"/>
          <p:nvPr>
            <p:ph type="title"/>
          </p:nvPr>
        </p:nvSpPr>
        <p:spPr>
          <a:xfrm>
            <a:off x="395435" y="261864"/>
            <a:ext cx="16111200" cy="1678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The League of Nations in the 1930s.</a:t>
            </a:r>
            <a:endParaRPr sz="4800"/>
          </a:p>
        </p:txBody>
      </p:sp>
      <p:sp>
        <p:nvSpPr>
          <p:cNvPr id="74" name="Google Shape;74;p12"/>
          <p:cNvSpPr txBox="1"/>
          <p:nvPr>
            <p:ph idx="1" type="body"/>
          </p:nvPr>
        </p:nvSpPr>
        <p:spPr>
          <a:xfrm>
            <a:off x="242175" y="1824175"/>
            <a:ext cx="17338200" cy="61323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The </a:t>
            </a:r>
            <a:r>
              <a:rPr b="1" lang="en-GB" sz="3100">
                <a:solidFill>
                  <a:schemeClr val="dk2"/>
                </a:solidFill>
              </a:rPr>
              <a:t>League of Nations </a:t>
            </a:r>
            <a:r>
              <a:rPr lang="en-GB" sz="3100">
                <a:solidFill>
                  <a:schemeClr val="dk2"/>
                </a:solidFill>
              </a:rPr>
              <a:t>showed its weakness </a:t>
            </a:r>
            <a:r>
              <a:rPr lang="en-GB" sz="3100"/>
              <a:t>during </a:t>
            </a:r>
            <a:r>
              <a:rPr lang="en-GB" sz="3100">
                <a:solidFill>
                  <a:schemeClr val="dk2"/>
                </a:solidFill>
              </a:rPr>
              <a:t>the </a:t>
            </a:r>
            <a:r>
              <a:rPr b="1" lang="en-GB" sz="3100">
                <a:solidFill>
                  <a:schemeClr val="dk2"/>
                </a:solidFill>
              </a:rPr>
              <a:t>Manchurian</a:t>
            </a:r>
            <a:r>
              <a:rPr lang="en-GB" sz="3100">
                <a:solidFill>
                  <a:schemeClr val="dk2"/>
                </a:solidFill>
              </a:rPr>
              <a:t> and </a:t>
            </a:r>
            <a:r>
              <a:rPr b="1" lang="en-GB" sz="3100">
                <a:solidFill>
                  <a:schemeClr val="dk2"/>
                </a:solidFill>
              </a:rPr>
              <a:t>Abyssinian Crises </a:t>
            </a:r>
            <a:r>
              <a:rPr lang="en-GB" sz="3100">
                <a:solidFill>
                  <a:schemeClr val="dk2"/>
                </a:solidFill>
              </a:rPr>
              <a:t>in the early 1930s. Hitler came to power in Germany in 1933.  </a:t>
            </a:r>
            <a:r>
              <a:rPr lang="en-GB" sz="3100"/>
              <a:t>O</a:t>
            </a:r>
            <a:r>
              <a:rPr lang="en-GB" sz="3100">
                <a:solidFill>
                  <a:schemeClr val="dk2"/>
                </a:solidFill>
              </a:rPr>
              <a:t>ne of his </a:t>
            </a:r>
            <a:r>
              <a:rPr b="1" lang="en-GB" sz="3100">
                <a:solidFill>
                  <a:schemeClr val="dk2"/>
                </a:solidFill>
              </a:rPr>
              <a:t>foreign policy aims</a:t>
            </a:r>
            <a:r>
              <a:rPr lang="en-GB" sz="3100">
                <a:solidFill>
                  <a:schemeClr val="dk2"/>
                </a:solidFill>
              </a:rPr>
              <a:t> was to expand German</a:t>
            </a:r>
            <a:r>
              <a:rPr lang="en-GB" sz="3100"/>
              <a:t> borders</a:t>
            </a:r>
            <a:r>
              <a:rPr lang="en-GB" sz="3100">
                <a:solidFill>
                  <a:schemeClr val="dk2"/>
                </a:solidFill>
              </a:rPr>
              <a:t>. </a:t>
            </a:r>
            <a:r>
              <a:rPr lang="en-GB" sz="3100"/>
              <a:t>Hitler </a:t>
            </a:r>
            <a:r>
              <a:rPr lang="en-GB" sz="3100">
                <a:solidFill>
                  <a:schemeClr val="dk2"/>
                </a:solidFill>
              </a:rPr>
              <a:t>s</a:t>
            </a:r>
            <a:r>
              <a:rPr lang="en-GB" sz="3100"/>
              <a:t>aw</a:t>
            </a:r>
            <a:r>
              <a:rPr lang="en-GB" sz="3100">
                <a:solidFill>
                  <a:schemeClr val="dk2"/>
                </a:solidFill>
              </a:rPr>
              <a:t> that the League did not react harshly to the actions of other dictators in relation to Manchuria and Abyssinia</a:t>
            </a:r>
            <a:r>
              <a:rPr lang="en-GB" sz="3100"/>
              <a:t>.</a:t>
            </a:r>
            <a:r>
              <a:rPr lang="en-GB" sz="3100">
                <a:solidFill>
                  <a:schemeClr val="dk2"/>
                </a:solidFill>
              </a:rPr>
              <a:t> So he began to break terms of the </a:t>
            </a:r>
            <a:r>
              <a:rPr b="1" lang="en-GB" sz="3100">
                <a:solidFill>
                  <a:schemeClr val="dk2"/>
                </a:solidFill>
              </a:rPr>
              <a:t>Treaty of Versailles</a:t>
            </a:r>
            <a:r>
              <a:rPr lang="en-GB" sz="3100"/>
              <a:t>.</a:t>
            </a:r>
            <a:endParaRPr sz="3100"/>
          </a:p>
          <a:p>
            <a:pPr indent="0" lvl="0" marL="25400" rtl="0" algn="l">
              <a:lnSpc>
                <a:spcPct val="130000"/>
              </a:lnSpc>
              <a:spcBef>
                <a:spcPts val="0"/>
              </a:spcBef>
              <a:spcAft>
                <a:spcPts val="0"/>
              </a:spcAft>
              <a:buSzPts val="3200"/>
              <a:buNone/>
            </a:pPr>
            <a:r>
              <a:t/>
            </a:r>
            <a:endParaRPr sz="3100"/>
          </a:p>
          <a:p>
            <a:pPr indent="0" lvl="0" marL="25400" rtl="0" algn="l">
              <a:lnSpc>
                <a:spcPct val="130000"/>
              </a:lnSpc>
              <a:spcBef>
                <a:spcPts val="0"/>
              </a:spcBef>
              <a:spcAft>
                <a:spcPts val="0"/>
              </a:spcAft>
              <a:buSzPts val="3200"/>
              <a:buNone/>
            </a:pPr>
            <a:r>
              <a:rPr lang="en-GB" sz="3100">
                <a:solidFill>
                  <a:schemeClr val="dk2"/>
                </a:solidFill>
              </a:rPr>
              <a:t>Britain and France did not want to go to war with Germany, and so followed a policy of </a:t>
            </a:r>
            <a:r>
              <a:rPr b="1" lang="en-GB" sz="3100">
                <a:solidFill>
                  <a:schemeClr val="dk2"/>
                </a:solidFill>
              </a:rPr>
              <a:t>appeasement</a:t>
            </a:r>
            <a:r>
              <a:rPr lang="en-GB" sz="3100"/>
              <a:t>. Appeasement involved g</a:t>
            </a:r>
            <a:r>
              <a:rPr lang="en-GB" sz="3100">
                <a:solidFill>
                  <a:schemeClr val="dk2"/>
                </a:solidFill>
              </a:rPr>
              <a:t>iving in to some of Hitler’s demands </a:t>
            </a:r>
            <a:r>
              <a:rPr lang="en-GB" sz="3100"/>
              <a:t>in order to avoid conflict</a:t>
            </a:r>
            <a:r>
              <a:rPr lang="en-GB" sz="3100">
                <a:solidFill>
                  <a:schemeClr val="dk2"/>
                </a:solidFill>
              </a:rPr>
              <a:t>. </a:t>
            </a:r>
            <a:r>
              <a:rPr lang="en-GB" sz="3100"/>
              <a:t>Appeasement</a:t>
            </a:r>
            <a:r>
              <a:rPr lang="en-GB" sz="3100">
                <a:solidFill>
                  <a:schemeClr val="dk2"/>
                </a:solidFill>
              </a:rPr>
              <a:t> also meant going against the aims of the League of Nations and the terms of the Treaty of Versailles.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80" name="Google Shape;80;p13"/>
          <p:cNvSpPr txBox="1"/>
          <p:nvPr>
            <p:ph type="title"/>
          </p:nvPr>
        </p:nvSpPr>
        <p:spPr>
          <a:xfrm>
            <a:off x="395435" y="261864"/>
            <a:ext cx="16111200" cy="1678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Rearmament</a:t>
            </a:r>
            <a:endParaRPr sz="4800"/>
          </a:p>
        </p:txBody>
      </p:sp>
      <p:sp>
        <p:nvSpPr>
          <p:cNvPr id="81" name="Google Shape;81;p13"/>
          <p:cNvSpPr txBox="1"/>
          <p:nvPr>
            <p:ph idx="1" type="body"/>
          </p:nvPr>
        </p:nvSpPr>
        <p:spPr>
          <a:xfrm>
            <a:off x="302449" y="1120969"/>
            <a:ext cx="17985550" cy="8802044"/>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One of the main aims of the League of Nations was </a:t>
            </a:r>
            <a:r>
              <a:rPr b="1" lang="en-GB" sz="3100">
                <a:solidFill>
                  <a:schemeClr val="dk2"/>
                </a:solidFill>
              </a:rPr>
              <a:t>disarmament</a:t>
            </a:r>
            <a:r>
              <a:rPr lang="en-GB" sz="3100">
                <a:solidFill>
                  <a:schemeClr val="dk2"/>
                </a:solidFill>
              </a:rPr>
              <a:t>. The Treaty of Versailles </a:t>
            </a:r>
            <a:r>
              <a:rPr lang="en-GB" sz="3100"/>
              <a:t>stated</a:t>
            </a:r>
            <a:r>
              <a:rPr lang="en-GB" sz="3100">
                <a:solidFill>
                  <a:schemeClr val="dk2"/>
                </a:solidFill>
              </a:rPr>
              <a:t> that Germany was allowed 100,000 men in the army and no air-force. </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In March 1935, Hitler announced that Germany had a </a:t>
            </a:r>
            <a:r>
              <a:rPr b="1" lang="en-GB" sz="3100">
                <a:solidFill>
                  <a:schemeClr val="dk2"/>
                </a:solidFill>
              </a:rPr>
              <a:t>military</a:t>
            </a:r>
            <a:r>
              <a:rPr lang="en-GB" sz="3100">
                <a:solidFill>
                  <a:schemeClr val="dk2"/>
                </a:solidFill>
              </a:rPr>
              <a:t> air-force (the </a:t>
            </a:r>
            <a:r>
              <a:rPr b="1" lang="en-GB" sz="3100">
                <a:solidFill>
                  <a:schemeClr val="dk2"/>
                </a:solidFill>
              </a:rPr>
              <a:t>Luftwaffe</a:t>
            </a:r>
            <a:r>
              <a:rPr lang="en-GB" sz="3100">
                <a:solidFill>
                  <a:schemeClr val="dk2"/>
                </a:solidFill>
              </a:rPr>
              <a:t>). He also announced that he was expanding his army to half a million men. This went against the terms of the Treaty of Versailles and the aims of the League of Nations.</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Britain and France </a:t>
            </a:r>
            <a:r>
              <a:rPr b="1" lang="en-GB" sz="3100">
                <a:solidFill>
                  <a:schemeClr val="dk2"/>
                </a:solidFill>
              </a:rPr>
              <a:t>condemned</a:t>
            </a:r>
            <a:r>
              <a:rPr lang="en-GB" sz="3100">
                <a:solidFill>
                  <a:schemeClr val="dk2"/>
                </a:solidFill>
              </a:rPr>
              <a:t> these actions, but did nothing to stop Germany. In fact, Britain actually signed an agreement with Germany saying that the</a:t>
            </a:r>
            <a:r>
              <a:rPr lang="en-GB" sz="3100"/>
              <a:t> number of fighting ships in the German navy</a:t>
            </a:r>
            <a:r>
              <a:rPr lang="en-GB" sz="3100">
                <a:solidFill>
                  <a:schemeClr val="dk2"/>
                </a:solidFill>
              </a:rPr>
              <a:t> could be i</a:t>
            </a:r>
            <a:r>
              <a:rPr lang="en-GB" sz="3100"/>
              <a:t>ncreased </a:t>
            </a:r>
            <a:r>
              <a:rPr lang="en-GB" sz="3100">
                <a:solidFill>
                  <a:schemeClr val="dk2"/>
                </a:solidFill>
              </a:rPr>
              <a:t>to 35% of Britain’s navy. This is an example of Britain allowing Germany to break the terms of the Treaty of Versailles and go against the aims of the League of Nations.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87" name="Google Shape;87;p14"/>
          <p:cNvSpPr txBox="1"/>
          <p:nvPr>
            <p:ph type="title"/>
          </p:nvPr>
        </p:nvSpPr>
        <p:spPr>
          <a:xfrm>
            <a:off x="117661" y="101072"/>
            <a:ext cx="16111200" cy="859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Anschluss (union with Austria)</a:t>
            </a:r>
            <a:endParaRPr sz="4800"/>
          </a:p>
        </p:txBody>
      </p:sp>
      <p:sp>
        <p:nvSpPr>
          <p:cNvPr id="88" name="Google Shape;88;p14"/>
          <p:cNvSpPr txBox="1"/>
          <p:nvPr>
            <p:ph idx="1" type="body"/>
          </p:nvPr>
        </p:nvSpPr>
        <p:spPr>
          <a:xfrm>
            <a:off x="302450" y="1120974"/>
            <a:ext cx="17338200" cy="69759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One of the terms of the Treaty of Versailles was that Germany was not allowed to unite with Austria. Austrians spoke the German language and Hitler, being Austrian himself, was popular with many Austrian people.</a:t>
            </a:r>
            <a:r>
              <a:rPr lang="en-GB" sz="3100"/>
              <a:t> </a:t>
            </a:r>
            <a:r>
              <a:rPr lang="en-GB" sz="3100">
                <a:solidFill>
                  <a:schemeClr val="dk2"/>
                </a:solidFill>
              </a:rPr>
              <a:t>He was seen as a strong leader. German forces moved into Austria in March 1938 and took over. The union with Austria was called </a:t>
            </a:r>
            <a:r>
              <a:rPr b="1" lang="en-GB" sz="3100">
                <a:solidFill>
                  <a:schemeClr val="dk2"/>
                </a:solidFill>
              </a:rPr>
              <a:t>Anschluss</a:t>
            </a:r>
            <a:r>
              <a:rPr lang="en-GB" sz="3100">
                <a:solidFill>
                  <a:schemeClr val="dk2"/>
                </a:solidFill>
              </a:rPr>
              <a:t>. </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Hitler was again going against the terms of the Treaty of Versailles and Britain and France did nothing. Hitler could see that neither the League of Nations nor Britain and France were willing to risk going to war in order to stop him. He </a:t>
            </a:r>
            <a:r>
              <a:rPr lang="en-GB" sz="3100"/>
              <a:t>believed </a:t>
            </a:r>
            <a:r>
              <a:rPr lang="en-GB" sz="3100">
                <a:solidFill>
                  <a:schemeClr val="dk2"/>
                </a:solidFill>
              </a:rPr>
              <a:t>that he could now take even more land without the risk of being punished.</a:t>
            </a:r>
            <a:endParaRPr/>
          </a:p>
          <a:p>
            <a:pPr indent="0" lvl="0" marL="25400" rtl="0" algn="l">
              <a:lnSpc>
                <a:spcPct val="130000"/>
              </a:lnSpc>
              <a:spcBef>
                <a:spcPts val="0"/>
              </a:spcBef>
              <a:spcAft>
                <a:spcPts val="0"/>
              </a:spcAft>
              <a:buSzPts val="3200"/>
              <a:buNone/>
            </a:pPr>
            <a:r>
              <a:t/>
            </a:r>
            <a:endParaRPr sz="31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4" name="Google Shape;94;p15"/>
          <p:cNvSpPr txBox="1"/>
          <p:nvPr>
            <p:ph type="title"/>
          </p:nvPr>
        </p:nvSpPr>
        <p:spPr>
          <a:xfrm>
            <a:off x="395435" y="261864"/>
            <a:ext cx="16111200" cy="859105"/>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Czechoslovakia</a:t>
            </a:r>
            <a:endParaRPr sz="4800"/>
          </a:p>
        </p:txBody>
      </p:sp>
      <p:sp>
        <p:nvSpPr>
          <p:cNvPr id="95" name="Google Shape;95;p15"/>
          <p:cNvSpPr txBox="1"/>
          <p:nvPr>
            <p:ph idx="1" type="body"/>
          </p:nvPr>
        </p:nvSpPr>
        <p:spPr>
          <a:xfrm>
            <a:off x="302449" y="1120969"/>
            <a:ext cx="12384851" cy="8802044"/>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The location of Czechoslovakia meant that it could be a threat to Germany</a:t>
            </a:r>
            <a:r>
              <a:rPr lang="en-GB" sz="3100"/>
              <a:t>. The </a:t>
            </a:r>
            <a:r>
              <a:rPr lang="en-GB" sz="3100"/>
              <a:t>Czechoslovakian</a:t>
            </a:r>
            <a:r>
              <a:rPr lang="en-GB" sz="3100">
                <a:solidFill>
                  <a:schemeClr val="dk2"/>
                </a:solidFill>
              </a:rPr>
              <a:t> border went right into Germany. There were 3.5 million</a:t>
            </a:r>
            <a:r>
              <a:rPr lang="en-GB" sz="3100">
                <a:solidFill>
                  <a:schemeClr val="dk2"/>
                </a:solidFill>
              </a:rPr>
              <a:t> German</a:t>
            </a:r>
            <a:r>
              <a:rPr lang="en-GB" sz="3100"/>
              <a:t>-speakers</a:t>
            </a:r>
            <a:r>
              <a:rPr b="1" lang="en-GB" sz="3100">
                <a:solidFill>
                  <a:schemeClr val="dk2"/>
                </a:solidFill>
              </a:rPr>
              <a:t> </a:t>
            </a:r>
            <a:r>
              <a:rPr lang="en-GB" sz="3100">
                <a:solidFill>
                  <a:schemeClr val="dk2"/>
                </a:solidFill>
              </a:rPr>
              <a:t>living in the northern part of Czechoslovakia (also known as the </a:t>
            </a:r>
            <a:r>
              <a:rPr b="1" lang="en-GB" sz="3100">
                <a:solidFill>
                  <a:schemeClr val="dk2"/>
                </a:solidFill>
              </a:rPr>
              <a:t>Sudetenland</a:t>
            </a:r>
            <a:r>
              <a:rPr lang="en-GB" sz="3100">
                <a:solidFill>
                  <a:schemeClr val="dk2"/>
                </a:solidFill>
              </a:rPr>
              <a:t>).</a:t>
            </a:r>
            <a:endParaRPr sz="3100">
              <a:solidFill>
                <a:schemeClr val="dk2"/>
              </a:solidFill>
            </a:endParaRPr>
          </a:p>
          <a:p>
            <a:pPr indent="0" lvl="0" marL="25400" rtl="0" algn="l">
              <a:lnSpc>
                <a:spcPct val="130000"/>
              </a:lnSpc>
              <a:spcBef>
                <a:spcPts val="0"/>
              </a:spcBef>
              <a:spcAft>
                <a:spcPts val="0"/>
              </a:spcAft>
              <a:buSzPts val="3200"/>
              <a:buNone/>
            </a:pPr>
            <a:r>
              <a:t/>
            </a:r>
            <a:endParaRPr sz="3100"/>
          </a:p>
          <a:p>
            <a:pPr indent="0" lvl="0" marL="25400" rtl="0" algn="l">
              <a:lnSpc>
                <a:spcPct val="130000"/>
              </a:lnSpc>
              <a:spcBef>
                <a:spcPts val="0"/>
              </a:spcBef>
              <a:spcAft>
                <a:spcPts val="0"/>
              </a:spcAft>
              <a:buSzPts val="3200"/>
              <a:buNone/>
            </a:pPr>
            <a:r>
              <a:rPr lang="en-GB" sz="3100">
                <a:solidFill>
                  <a:schemeClr val="dk2"/>
                </a:solidFill>
              </a:rPr>
              <a:t>Unlike Austria, who wanted to unite with Germany, Czechoslovakia had lots of different </a:t>
            </a:r>
            <a:r>
              <a:rPr b="1" lang="en-GB" sz="3100">
                <a:solidFill>
                  <a:schemeClr val="dk2"/>
                </a:solidFill>
              </a:rPr>
              <a:t>ethnic groups </a:t>
            </a:r>
            <a:r>
              <a:rPr lang="en-GB" sz="3100">
                <a:solidFill>
                  <a:schemeClr val="dk2"/>
                </a:solidFill>
              </a:rPr>
              <a:t>living in i</a:t>
            </a:r>
            <a:r>
              <a:rPr lang="en-GB" sz="3100"/>
              <a:t>t. The Czechoslovakian government</a:t>
            </a:r>
            <a:r>
              <a:rPr lang="en-GB" sz="3100">
                <a:solidFill>
                  <a:schemeClr val="dk2"/>
                </a:solidFill>
              </a:rPr>
              <a:t> knew that if Germany took the Sudetenland, they would have no defence against Germany invading the rest of the country. </a:t>
            </a:r>
            <a:endParaRPr sz="31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1" name="Google Shape;101;p16"/>
          <p:cNvSpPr txBox="1"/>
          <p:nvPr>
            <p:ph type="title"/>
          </p:nvPr>
        </p:nvSpPr>
        <p:spPr>
          <a:xfrm>
            <a:off x="395435" y="261864"/>
            <a:ext cx="16111200" cy="859105"/>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Czechoslovakia</a:t>
            </a:r>
            <a:endParaRPr sz="4800"/>
          </a:p>
        </p:txBody>
      </p:sp>
      <p:sp>
        <p:nvSpPr>
          <p:cNvPr id="102" name="Google Shape;102;p16"/>
          <p:cNvSpPr txBox="1"/>
          <p:nvPr>
            <p:ph idx="1" type="body"/>
          </p:nvPr>
        </p:nvSpPr>
        <p:spPr>
          <a:xfrm>
            <a:off x="302450" y="1120974"/>
            <a:ext cx="17157300" cy="71367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In September 1938, Britain, Italy and France’s leaders met with Hitler in Munich. </a:t>
            </a:r>
            <a:r>
              <a:rPr lang="en-GB" sz="3100"/>
              <a:t>They</a:t>
            </a:r>
            <a:r>
              <a:rPr lang="en-GB" sz="3100">
                <a:solidFill>
                  <a:schemeClr val="dk2"/>
                </a:solidFill>
              </a:rPr>
              <a:t> agreed that Germany could have the Sudetenland and that </a:t>
            </a:r>
            <a:r>
              <a:rPr lang="en-GB" sz="3100"/>
              <a:t>Britain and France </a:t>
            </a:r>
            <a:r>
              <a:rPr lang="en-GB" sz="3100">
                <a:solidFill>
                  <a:schemeClr val="dk2"/>
                </a:solidFill>
              </a:rPr>
              <a:t>would protect the rest of Czechoslovakia. This, again, went against the Treaty of Versailles. The Treaty had taken land away from Germany and had laid out who should </a:t>
            </a:r>
            <a:r>
              <a:rPr b="1" lang="en-GB" sz="3100">
                <a:solidFill>
                  <a:schemeClr val="dk2"/>
                </a:solidFill>
              </a:rPr>
              <a:t>govern</a:t>
            </a:r>
            <a:r>
              <a:rPr lang="en-GB" sz="3100">
                <a:solidFill>
                  <a:schemeClr val="dk2"/>
                </a:solidFill>
              </a:rPr>
              <a:t> the different areas of Europe. The Prime Minister of Britain, Neville Chamberlain, came back from Munich and said that he had made ‘peace in our time’.</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Once Hitler had taken the Sudetenland, </a:t>
            </a:r>
            <a:r>
              <a:rPr lang="en-GB" sz="3100"/>
              <a:t>German troops then</a:t>
            </a:r>
            <a:r>
              <a:rPr lang="en-GB" sz="3100">
                <a:solidFill>
                  <a:schemeClr val="dk2"/>
                </a:solidFill>
              </a:rPr>
              <a:t> invaded the rest of Czechoslovakia</a:t>
            </a:r>
            <a:r>
              <a:rPr lang="en-GB" sz="3100"/>
              <a:t>. The country was</a:t>
            </a:r>
            <a:r>
              <a:rPr lang="en-GB" sz="3100">
                <a:solidFill>
                  <a:schemeClr val="dk2"/>
                </a:solidFill>
              </a:rPr>
              <a:t> fully tak</a:t>
            </a:r>
            <a:r>
              <a:rPr lang="en-GB" sz="3100"/>
              <a:t>en</a:t>
            </a:r>
            <a:r>
              <a:rPr lang="en-GB" sz="3100">
                <a:solidFill>
                  <a:schemeClr val="dk2"/>
                </a:solidFill>
              </a:rPr>
              <a:t> over by March 1939. </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t/>
            </a:r>
            <a:endParaRPr sz="31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8" name="Google Shape;108;p17"/>
          <p:cNvSpPr txBox="1"/>
          <p:nvPr>
            <p:ph type="title"/>
          </p:nvPr>
        </p:nvSpPr>
        <p:spPr>
          <a:xfrm>
            <a:off x="395435" y="261864"/>
            <a:ext cx="16111200" cy="859105"/>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Conclusions</a:t>
            </a:r>
            <a:endParaRPr sz="4800"/>
          </a:p>
        </p:txBody>
      </p:sp>
      <p:sp>
        <p:nvSpPr>
          <p:cNvPr id="109" name="Google Shape;109;p17"/>
          <p:cNvSpPr txBox="1"/>
          <p:nvPr>
            <p:ph idx="1" type="body"/>
          </p:nvPr>
        </p:nvSpPr>
        <p:spPr>
          <a:xfrm>
            <a:off x="302449" y="1120969"/>
            <a:ext cx="17985550" cy="8802044"/>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t>By 1939 it </a:t>
            </a:r>
            <a:r>
              <a:rPr lang="en-GB" sz="3100">
                <a:solidFill>
                  <a:schemeClr val="dk2"/>
                </a:solidFill>
              </a:rPr>
              <a:t>was clear that appeasement had not protected Europe</a:t>
            </a:r>
            <a:r>
              <a:rPr lang="en-GB" sz="3100"/>
              <a:t>’s smaller countries. Hitler’s actions also made it</a:t>
            </a:r>
            <a:r>
              <a:rPr lang="en-GB" sz="3100">
                <a:solidFill>
                  <a:schemeClr val="dk2"/>
                </a:solidFill>
              </a:rPr>
              <a:t> clear that the Treaty of Versailles </a:t>
            </a:r>
            <a:r>
              <a:rPr lang="en-GB" sz="3100"/>
              <a:t>could now be ignored.</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The aims of the League of Nations were to stop war, to disarm and to uphold the Treaty of Versailles. </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The </a:t>
            </a:r>
            <a:r>
              <a:rPr b="1" lang="en-GB" sz="3100">
                <a:solidFill>
                  <a:schemeClr val="dk2"/>
                </a:solidFill>
              </a:rPr>
              <a:t>great powers </a:t>
            </a:r>
            <a:r>
              <a:rPr lang="en-GB" sz="3100">
                <a:solidFill>
                  <a:schemeClr val="dk2"/>
                </a:solidFill>
              </a:rPr>
              <a:t>had stopped war in the short-term, by giving Hitler what he wanted. But </a:t>
            </a:r>
            <a:r>
              <a:rPr lang="en-GB" sz="3100"/>
              <a:t>arguably</a:t>
            </a:r>
            <a:r>
              <a:rPr lang="en-GB" sz="3100"/>
              <a:t>, Britain and France </a:t>
            </a:r>
            <a:r>
              <a:rPr lang="en-GB" sz="3100">
                <a:solidFill>
                  <a:schemeClr val="dk2"/>
                </a:solidFill>
              </a:rPr>
              <a:t>had also paved the way for the Second World War</a:t>
            </a:r>
            <a:r>
              <a:rPr lang="en-GB" sz="3100"/>
              <a:t>. B</a:t>
            </a:r>
            <a:r>
              <a:rPr lang="en-GB" sz="3100">
                <a:solidFill>
                  <a:schemeClr val="dk2"/>
                </a:solidFill>
              </a:rPr>
              <a:t>y allowing Hitler to repeatedly go against the Treaty of Versailles and by</a:t>
            </a:r>
            <a:r>
              <a:rPr lang="en-GB" sz="3100"/>
              <a:t> giving into Hitler’s demands, German foreign policy became more aggressive.</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t/>
            </a:r>
            <a:endParaRPr sz="31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934545" y="0"/>
            <a:ext cx="26402401" cy="3258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Glossary</a:t>
            </a:r>
            <a:endParaRPr/>
          </a:p>
        </p:txBody>
      </p:sp>
      <p:sp>
        <p:nvSpPr>
          <p:cNvPr id="115" name="Google Shape;115;p18"/>
          <p:cNvSpPr txBox="1"/>
          <p:nvPr/>
        </p:nvSpPr>
        <p:spPr>
          <a:xfrm>
            <a:off x="672900" y="892981"/>
            <a:ext cx="16942200" cy="10055756"/>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Abyssinian Crisis: </a:t>
            </a:r>
            <a:r>
              <a:rPr b="0" i="0" lang="en-GB" sz="3000" u="none" cap="none" strike="noStrike">
                <a:solidFill>
                  <a:srgbClr val="000000"/>
                </a:solidFill>
                <a:latin typeface="Montserrat"/>
                <a:ea typeface="Montserrat"/>
                <a:cs typeface="Montserrat"/>
                <a:sym typeface="Montserrat"/>
              </a:rPr>
              <a:t>When Italy invaded and took over Abyssinia (1935-6)</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Anschluss:</a:t>
            </a:r>
            <a:r>
              <a:rPr b="0" i="0" lang="en-GB" sz="3000" u="none" cap="none" strike="noStrike">
                <a:solidFill>
                  <a:srgbClr val="000000"/>
                </a:solidFill>
                <a:latin typeface="Montserrat"/>
                <a:ea typeface="Montserrat"/>
                <a:cs typeface="Montserrat"/>
                <a:sym typeface="Montserrat"/>
              </a:rPr>
              <a:t> Germany’s union with Austria.</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Appeasement:</a:t>
            </a:r>
            <a:r>
              <a:rPr b="0" i="0" lang="en-GB" sz="3000" u="none" cap="none" strike="noStrike">
                <a:solidFill>
                  <a:srgbClr val="000000"/>
                </a:solidFill>
                <a:latin typeface="Montserrat"/>
                <a:ea typeface="Montserrat"/>
                <a:cs typeface="Montserrat"/>
                <a:sym typeface="Montserrat"/>
              </a:rPr>
              <a:t> In this context – to give in to Hitler’s demands to avoid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Condemned:</a:t>
            </a:r>
            <a:r>
              <a:rPr b="0" i="0" lang="en-GB" sz="3000" u="none" cap="none" strike="noStrike">
                <a:solidFill>
                  <a:srgbClr val="000000"/>
                </a:solidFill>
                <a:latin typeface="Montserrat"/>
                <a:ea typeface="Montserrat"/>
                <a:cs typeface="Montserrat"/>
                <a:sym typeface="Montserrat"/>
              </a:rPr>
              <a:t> To strongly disagree with something.</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Dictator:</a:t>
            </a:r>
            <a:r>
              <a:rPr b="0" i="0" lang="en-GB" sz="3000" u="none" cap="none" strike="noStrike">
                <a:solidFill>
                  <a:srgbClr val="000000"/>
                </a:solidFill>
                <a:latin typeface="Montserrat"/>
                <a:ea typeface="Montserrat"/>
                <a:cs typeface="Montserrat"/>
                <a:sym typeface="Montserrat"/>
              </a:rPr>
              <a:t> A ruler with total power over a country.</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Disarmament:</a:t>
            </a:r>
            <a:r>
              <a:rPr b="0" i="0" lang="en-GB" sz="3000" u="none" cap="none" strike="noStrike">
                <a:solidFill>
                  <a:srgbClr val="000000"/>
                </a:solidFill>
                <a:latin typeface="Montserrat"/>
                <a:ea typeface="Montserrat"/>
                <a:cs typeface="Montserrat"/>
                <a:sym typeface="Montserrat"/>
              </a:rPr>
              <a:t> To reduce the number of weapons and the size of the army in a country.</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Ethnic groups:</a:t>
            </a:r>
            <a:r>
              <a:rPr b="0" i="0" lang="en-GB" sz="3000" u="none" cap="none" strike="noStrike">
                <a:solidFill>
                  <a:srgbClr val="000000"/>
                </a:solidFill>
                <a:latin typeface="Montserrat"/>
                <a:ea typeface="Montserrat"/>
                <a:cs typeface="Montserrat"/>
                <a:sym typeface="Montserrat"/>
              </a:rPr>
              <a:t> A group of people who share the same background.</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Foreign policy: </a:t>
            </a:r>
            <a:r>
              <a:rPr b="0" i="0" lang="en-GB" sz="3000" u="none" cap="none" strike="noStrike">
                <a:solidFill>
                  <a:srgbClr val="000000"/>
                </a:solidFill>
                <a:latin typeface="Montserrat"/>
                <a:ea typeface="Montserrat"/>
                <a:cs typeface="Montserrat"/>
                <a:sym typeface="Montserrat"/>
              </a:rPr>
              <a:t>The part of the decision-making of a government to do with their relationship to other countries.</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Govern:</a:t>
            </a:r>
            <a:r>
              <a:rPr b="0" i="0" lang="en-GB" sz="3000" u="none" cap="none" strike="noStrike">
                <a:solidFill>
                  <a:srgbClr val="000000"/>
                </a:solidFill>
                <a:latin typeface="Montserrat"/>
                <a:ea typeface="Montserrat"/>
                <a:cs typeface="Montserrat"/>
                <a:sym typeface="Montserrat"/>
              </a:rPr>
              <a:t> To rule.</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Great powers:</a:t>
            </a:r>
            <a:r>
              <a:rPr b="0" i="0" lang="en-GB" sz="3000" u="none" cap="none" strike="noStrike">
                <a:solidFill>
                  <a:srgbClr val="000000"/>
                </a:solidFill>
                <a:latin typeface="Montserrat"/>
                <a:ea typeface="Montserrat"/>
                <a:cs typeface="Montserrat"/>
                <a:sym typeface="Montserrat"/>
              </a:rPr>
              <a:t> Britain, France, Italy and Japan (although in this instance, Japan would not object to its own invasion of Manchuria).</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Lebensraum: ‘</a:t>
            </a:r>
            <a:r>
              <a:rPr b="0" i="0" lang="en-GB" sz="3000" u="none" cap="none" strike="noStrike">
                <a:solidFill>
                  <a:srgbClr val="000000"/>
                </a:solidFill>
                <a:latin typeface="Montserrat"/>
                <a:ea typeface="Montserrat"/>
                <a:cs typeface="Montserrat"/>
                <a:sym typeface="Montserrat"/>
              </a:rPr>
              <a:t>Living space’ – Hitler’s policy to expand the German nation.</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p:txBody>
      </p:sp>
      <p:sp>
        <p:nvSpPr>
          <p:cNvPr id="116" name="Google Shape;116;p18"/>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934545" y="0"/>
            <a:ext cx="26402401" cy="3258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Glossary</a:t>
            </a:r>
            <a:endParaRPr/>
          </a:p>
        </p:txBody>
      </p:sp>
      <p:sp>
        <p:nvSpPr>
          <p:cNvPr id="122" name="Google Shape;122;p19"/>
          <p:cNvSpPr txBox="1"/>
          <p:nvPr/>
        </p:nvSpPr>
        <p:spPr>
          <a:xfrm>
            <a:off x="672900" y="892981"/>
            <a:ext cx="16942200" cy="10055756"/>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League of Nations:</a:t>
            </a:r>
            <a:r>
              <a:rPr b="0" i="0" lang="en-GB" sz="3000" u="none" cap="none" strike="noStrike">
                <a:solidFill>
                  <a:srgbClr val="000000"/>
                </a:solidFill>
                <a:latin typeface="Montserrat"/>
                <a:ea typeface="Montserrat"/>
                <a:cs typeface="Montserrat"/>
                <a:sym typeface="Montserrat"/>
              </a:rPr>
              <a:t> The international organisation set up after the First World War, designed to solve problems through talking rather than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Luftwaffe:</a:t>
            </a:r>
            <a:r>
              <a:rPr b="0" i="0" lang="en-GB" sz="3000" u="none" cap="none" strike="noStrike">
                <a:solidFill>
                  <a:srgbClr val="000000"/>
                </a:solidFill>
                <a:latin typeface="Montserrat"/>
                <a:ea typeface="Montserrat"/>
                <a:cs typeface="Montserrat"/>
                <a:sym typeface="Montserrat"/>
              </a:rPr>
              <a:t> Germany’s military air-force.</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Manchurian Crisis:</a:t>
            </a:r>
            <a:r>
              <a:rPr b="0" i="0" lang="en-GB" sz="3000" u="none" cap="none" strike="noStrike">
                <a:solidFill>
                  <a:srgbClr val="000000"/>
                </a:solidFill>
                <a:latin typeface="Montserrat"/>
                <a:ea typeface="Montserrat"/>
                <a:cs typeface="Montserrat"/>
                <a:sym typeface="Montserrat"/>
              </a:rPr>
              <a:t> When Japan invaded and took over Manchuria (1931-32).</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Military:</a:t>
            </a:r>
            <a:r>
              <a:rPr b="0" i="0" lang="en-GB" sz="3000" u="none" cap="none" strike="noStrike">
                <a:solidFill>
                  <a:srgbClr val="000000"/>
                </a:solidFill>
                <a:latin typeface="Montserrat"/>
                <a:ea typeface="Montserrat"/>
                <a:cs typeface="Montserrat"/>
                <a:sym typeface="Montserrat"/>
              </a:rPr>
              <a:t> To do with a country’s fighting forces.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Sudetenland:</a:t>
            </a:r>
            <a:r>
              <a:rPr b="0" i="0" lang="en-GB" sz="3000" u="none" cap="none" strike="noStrike">
                <a:solidFill>
                  <a:srgbClr val="000000"/>
                </a:solidFill>
                <a:latin typeface="Montserrat"/>
                <a:ea typeface="Montserrat"/>
                <a:cs typeface="Montserrat"/>
                <a:sym typeface="Montserrat"/>
              </a:rPr>
              <a:t> The northern area of Czechoslovakia, given to Germany at the 1938 Munich agreement.</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Treaty of Versailles: </a:t>
            </a:r>
            <a:r>
              <a:rPr b="0" i="0" lang="en-GB" sz="3000" u="none" cap="none" strike="noStrike">
                <a:solidFill>
                  <a:srgbClr val="000000"/>
                </a:solidFill>
                <a:latin typeface="Montserrat"/>
                <a:ea typeface="Montserrat"/>
                <a:cs typeface="Montserrat"/>
                <a:sym typeface="Montserrat"/>
              </a:rPr>
              <a:t>The terms of punishment to which Germany had to agree following the First World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p:txBody>
      </p:sp>
      <p:sp>
        <p:nvSpPr>
          <p:cNvPr id="123" name="Google Shape;123;p19"/>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