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y="10287000" cx="18288000"/>
  <p:notesSz cx="6858000" cy="9144000"/>
  <p:embeddedFontLst>
    <p:embeddedFont>
      <p:font typeface="Montserrat SemiBold"/>
      <p:regular r:id="rId17"/>
      <p:bold r:id="rId18"/>
      <p:italic r:id="rId19"/>
      <p:boldItalic r:id="rId20"/>
    </p:embeddedFont>
    <p:embeddedFont>
      <p:font typeface="Montserrat"/>
      <p:regular r:id="rId21"/>
      <p:bold r:id="rId22"/>
      <p:italic r:id="rId23"/>
      <p:boldItalic r:id="rId24"/>
    </p:embeddedFont>
    <p:embeddedFont>
      <p:font typeface="Montserrat Medium"/>
      <p:regular r:id="rId25"/>
      <p:bold r:id="rId26"/>
      <p:italic r:id="rId27"/>
      <p:boldItalic r:id="rId2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SemiBold-boldItalic.fntdata"/><Relationship Id="rId22" Type="http://schemas.openxmlformats.org/officeDocument/2006/relationships/font" Target="fonts/Montserrat-bold.fntdata"/><Relationship Id="rId21" Type="http://schemas.openxmlformats.org/officeDocument/2006/relationships/font" Target="fonts/Montserrat-regular.fntdata"/><Relationship Id="rId24" Type="http://schemas.openxmlformats.org/officeDocument/2006/relationships/font" Target="fonts/Montserrat-boldItalic.fntdata"/><Relationship Id="rId23" Type="http://schemas.openxmlformats.org/officeDocument/2006/relationships/font" Target="fonts/Montserrat-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font" Target="fonts/MontserratMedium-bold.fntdata"/><Relationship Id="rId25" Type="http://schemas.openxmlformats.org/officeDocument/2006/relationships/font" Target="fonts/MontserratMedium-regular.fntdata"/><Relationship Id="rId28" Type="http://schemas.openxmlformats.org/officeDocument/2006/relationships/font" Target="fonts/MontserratMedium-boldItalic.fntdata"/><Relationship Id="rId27" Type="http://schemas.openxmlformats.org/officeDocument/2006/relationships/font" Target="fonts/MontserratMedium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font" Target="fonts/MontserratSemiBold-regular.fntdata"/><Relationship Id="rId16" Type="http://schemas.openxmlformats.org/officeDocument/2006/relationships/slide" Target="slides/slide12.xml"/><Relationship Id="rId19" Type="http://schemas.openxmlformats.org/officeDocument/2006/relationships/font" Target="fonts/MontserratSemiBold-italic.fntdata"/><Relationship Id="rId18" Type="http://schemas.openxmlformats.org/officeDocument/2006/relationships/font" Target="fonts/MontserratSemiBol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d1127ef4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d1127ef4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8d1127ef4a_0_1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8d1127ef4a_0_1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8d1127ef4a_0_1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Google Shape;214;g8d1127ef4a_0_1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g8d1127ef4a_0_1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8" name="Google Shape;248;g8d1127ef4a_0_1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d1127ef4a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8d1127ef4a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8d1127ef4a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8d1127ef4a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8d1127ef4a_0_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8d1127ef4a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8d1127ef4a_0_2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8d1127ef4a_0_2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8d1127ef4a_0_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8d1127ef4a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8d1127ef4a_0_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8d1127ef4a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8d1127ef4a_0_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8d1127ef4a_0_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You may also be asked to predict the formula of different hydrocarbons.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8d1127ef4a_0_10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8d1127ef4a_0_1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Review 1</a:t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400">
              <a:solidFill>
                <a:srgbClr val="4B3241"/>
              </a:solidFill>
            </a:endParaRPr>
          </a:p>
        </p:txBody>
      </p:sp>
      <p:sp>
        <p:nvSpPr>
          <p:cNvPr id="80" name="Google Shape;80;p1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Chemistry - Key Stage 4</a:t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Organic Chemistry 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Miss Mason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2" name="Google Shape;82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3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83" name="Google Shape;183;p2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84" name="Google Shape;184;p23"/>
          <p:cNvSpPr txBox="1"/>
          <p:nvPr/>
        </p:nvSpPr>
        <p:spPr>
          <a:xfrm>
            <a:off x="10975863" y="8048200"/>
            <a:ext cx="3368100" cy="63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Image source: Miss Mason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85" name="Google Shape;185;p23"/>
          <p:cNvSpPr/>
          <p:nvPr/>
        </p:nvSpPr>
        <p:spPr>
          <a:xfrm>
            <a:off x="7459950" y="1242525"/>
            <a:ext cx="3368100" cy="7085100"/>
          </a:xfrm>
          <a:prstGeom prst="roundRect">
            <a:avLst>
              <a:gd fmla="val 16667" name="adj"/>
            </a:avLst>
          </a:prstGeom>
          <a:solidFill>
            <a:srgbClr val="D2D2D7"/>
          </a:solidFill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p23"/>
          <p:cNvSpPr/>
          <p:nvPr/>
        </p:nvSpPr>
        <p:spPr>
          <a:xfrm>
            <a:off x="5215025" y="7688200"/>
            <a:ext cx="2457000" cy="360000"/>
          </a:xfrm>
          <a:prstGeom prst="rect">
            <a:avLst/>
          </a:prstGeom>
          <a:solidFill>
            <a:srgbClr val="D2D2D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p23"/>
          <p:cNvSpPr/>
          <p:nvPr/>
        </p:nvSpPr>
        <p:spPr>
          <a:xfrm>
            <a:off x="10344500" y="1500400"/>
            <a:ext cx="2457000" cy="360000"/>
          </a:xfrm>
          <a:prstGeom prst="rect">
            <a:avLst/>
          </a:prstGeom>
          <a:solidFill>
            <a:srgbClr val="D2D2D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p23"/>
          <p:cNvSpPr/>
          <p:nvPr/>
        </p:nvSpPr>
        <p:spPr>
          <a:xfrm>
            <a:off x="10576175" y="5672725"/>
            <a:ext cx="1440000" cy="360000"/>
          </a:xfrm>
          <a:prstGeom prst="rect">
            <a:avLst/>
          </a:prstGeom>
          <a:solidFill>
            <a:srgbClr val="D2D2D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" name="Google Shape;189;p23"/>
          <p:cNvSpPr/>
          <p:nvPr/>
        </p:nvSpPr>
        <p:spPr>
          <a:xfrm>
            <a:off x="10576175" y="4629650"/>
            <a:ext cx="1440000" cy="360000"/>
          </a:xfrm>
          <a:prstGeom prst="rect">
            <a:avLst/>
          </a:prstGeom>
          <a:solidFill>
            <a:srgbClr val="D2D2D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23"/>
          <p:cNvSpPr/>
          <p:nvPr/>
        </p:nvSpPr>
        <p:spPr>
          <a:xfrm>
            <a:off x="10576175" y="3586563"/>
            <a:ext cx="1440000" cy="360000"/>
          </a:xfrm>
          <a:prstGeom prst="rect">
            <a:avLst/>
          </a:prstGeom>
          <a:solidFill>
            <a:srgbClr val="D2D2D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p23"/>
          <p:cNvSpPr/>
          <p:nvPr/>
        </p:nvSpPr>
        <p:spPr>
          <a:xfrm>
            <a:off x="10576175" y="2543488"/>
            <a:ext cx="1440000" cy="360000"/>
          </a:xfrm>
          <a:prstGeom prst="rect">
            <a:avLst/>
          </a:prstGeom>
          <a:solidFill>
            <a:srgbClr val="D2D2D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23"/>
          <p:cNvSpPr/>
          <p:nvPr/>
        </p:nvSpPr>
        <p:spPr>
          <a:xfrm>
            <a:off x="10576175" y="6715800"/>
            <a:ext cx="1440000" cy="360000"/>
          </a:xfrm>
          <a:prstGeom prst="rect">
            <a:avLst/>
          </a:prstGeom>
          <a:solidFill>
            <a:srgbClr val="D2D2D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23"/>
          <p:cNvSpPr txBox="1"/>
          <p:nvPr/>
        </p:nvSpPr>
        <p:spPr>
          <a:xfrm>
            <a:off x="12016175" y="6620250"/>
            <a:ext cx="2286000" cy="55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latin typeface="Montserrat"/>
                <a:ea typeface="Montserrat"/>
                <a:cs typeface="Montserrat"/>
                <a:sym typeface="Montserrat"/>
              </a:rPr>
              <a:t>Bitumen</a:t>
            </a:r>
            <a:endParaRPr b="1"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4" name="Google Shape;194;p23"/>
          <p:cNvSpPr txBox="1"/>
          <p:nvPr/>
        </p:nvSpPr>
        <p:spPr>
          <a:xfrm>
            <a:off x="12016175" y="5577175"/>
            <a:ext cx="2286000" cy="55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latin typeface="Montserrat"/>
                <a:ea typeface="Montserrat"/>
                <a:cs typeface="Montserrat"/>
                <a:sym typeface="Montserrat"/>
              </a:rPr>
              <a:t>Diesel</a:t>
            </a:r>
            <a:endParaRPr b="1"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5" name="Google Shape;195;p23"/>
          <p:cNvSpPr txBox="1"/>
          <p:nvPr/>
        </p:nvSpPr>
        <p:spPr>
          <a:xfrm>
            <a:off x="12016175" y="4534100"/>
            <a:ext cx="2286000" cy="55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latin typeface="Montserrat"/>
                <a:ea typeface="Montserrat"/>
                <a:cs typeface="Montserrat"/>
                <a:sym typeface="Montserrat"/>
              </a:rPr>
              <a:t>Kerosene</a:t>
            </a:r>
            <a:endParaRPr b="1"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6" name="Google Shape;196;p23"/>
          <p:cNvSpPr txBox="1"/>
          <p:nvPr/>
        </p:nvSpPr>
        <p:spPr>
          <a:xfrm>
            <a:off x="12016175" y="3491025"/>
            <a:ext cx="2286000" cy="55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latin typeface="Montserrat"/>
                <a:ea typeface="Montserrat"/>
                <a:cs typeface="Montserrat"/>
                <a:sym typeface="Montserrat"/>
              </a:rPr>
              <a:t>Naphtha</a:t>
            </a:r>
            <a:endParaRPr b="1"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7" name="Google Shape;197;p23"/>
          <p:cNvSpPr txBox="1"/>
          <p:nvPr/>
        </p:nvSpPr>
        <p:spPr>
          <a:xfrm>
            <a:off x="12016175" y="2400163"/>
            <a:ext cx="2286000" cy="55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latin typeface="Montserrat"/>
                <a:ea typeface="Montserrat"/>
                <a:cs typeface="Montserrat"/>
                <a:sym typeface="Montserrat"/>
              </a:rPr>
              <a:t>Petrol</a:t>
            </a:r>
            <a:endParaRPr b="1"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198" name="Google Shape;198;p23"/>
          <p:cNvCxnSpPr/>
          <p:nvPr/>
        </p:nvCxnSpPr>
        <p:spPr>
          <a:xfrm flipH="1" rot="10800000">
            <a:off x="7531775" y="6715800"/>
            <a:ext cx="3211800" cy="20700"/>
          </a:xfrm>
          <a:prstGeom prst="straightConnector1">
            <a:avLst/>
          </a:prstGeom>
          <a:noFill/>
          <a:ln cap="flat" cmpd="sng" w="28575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99" name="Google Shape;199;p23"/>
          <p:cNvCxnSpPr/>
          <p:nvPr/>
        </p:nvCxnSpPr>
        <p:spPr>
          <a:xfrm flipH="1" rot="10800000">
            <a:off x="7538100" y="5577175"/>
            <a:ext cx="3211800" cy="20700"/>
          </a:xfrm>
          <a:prstGeom prst="straightConnector1">
            <a:avLst/>
          </a:prstGeom>
          <a:noFill/>
          <a:ln cap="flat" cmpd="sng" w="28575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00" name="Google Shape;200;p23"/>
          <p:cNvCxnSpPr/>
          <p:nvPr/>
        </p:nvCxnSpPr>
        <p:spPr>
          <a:xfrm flipH="1" rot="10800000">
            <a:off x="7531775" y="4438550"/>
            <a:ext cx="3211800" cy="20700"/>
          </a:xfrm>
          <a:prstGeom prst="straightConnector1">
            <a:avLst/>
          </a:prstGeom>
          <a:noFill/>
          <a:ln cap="flat" cmpd="sng" w="28575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01" name="Google Shape;201;p23"/>
          <p:cNvCxnSpPr/>
          <p:nvPr/>
        </p:nvCxnSpPr>
        <p:spPr>
          <a:xfrm flipH="1" rot="10800000">
            <a:off x="7531775" y="3466150"/>
            <a:ext cx="3211800" cy="20700"/>
          </a:xfrm>
          <a:prstGeom prst="straightConnector1">
            <a:avLst/>
          </a:prstGeom>
          <a:noFill/>
          <a:ln cap="flat" cmpd="sng" w="28575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02" name="Google Shape;202;p23"/>
          <p:cNvCxnSpPr/>
          <p:nvPr/>
        </p:nvCxnSpPr>
        <p:spPr>
          <a:xfrm flipH="1" rot="10800000">
            <a:off x="7531775" y="2493750"/>
            <a:ext cx="3211800" cy="20700"/>
          </a:xfrm>
          <a:prstGeom prst="straightConnector1">
            <a:avLst/>
          </a:prstGeom>
          <a:noFill/>
          <a:ln cap="flat" cmpd="sng" w="28575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03" name="Google Shape;203;p23"/>
          <p:cNvSpPr txBox="1"/>
          <p:nvPr/>
        </p:nvSpPr>
        <p:spPr>
          <a:xfrm>
            <a:off x="12801500" y="1404863"/>
            <a:ext cx="2286000" cy="55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latin typeface="Montserrat"/>
                <a:ea typeface="Montserrat"/>
                <a:cs typeface="Montserrat"/>
                <a:sym typeface="Montserrat"/>
              </a:rPr>
              <a:t>Gas</a:t>
            </a:r>
            <a:endParaRPr b="1"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04" name="Google Shape;204;p23"/>
          <p:cNvSpPr txBox="1"/>
          <p:nvPr/>
        </p:nvSpPr>
        <p:spPr>
          <a:xfrm>
            <a:off x="9303575" y="7104850"/>
            <a:ext cx="1440000" cy="55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&gt;350°C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05" name="Google Shape;205;p23"/>
          <p:cNvSpPr txBox="1"/>
          <p:nvPr/>
        </p:nvSpPr>
        <p:spPr>
          <a:xfrm>
            <a:off x="8674775" y="5881300"/>
            <a:ext cx="2068800" cy="55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250-350°C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06" name="Google Shape;206;p23"/>
          <p:cNvSpPr txBox="1"/>
          <p:nvPr/>
        </p:nvSpPr>
        <p:spPr>
          <a:xfrm>
            <a:off x="8674775" y="4790425"/>
            <a:ext cx="2068800" cy="55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160-250°C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07" name="Google Shape;207;p23"/>
          <p:cNvSpPr txBox="1"/>
          <p:nvPr/>
        </p:nvSpPr>
        <p:spPr>
          <a:xfrm>
            <a:off x="8820000" y="3687150"/>
            <a:ext cx="1756200" cy="55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70-160°C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08" name="Google Shape;208;p23"/>
          <p:cNvSpPr txBox="1"/>
          <p:nvPr/>
        </p:nvSpPr>
        <p:spPr>
          <a:xfrm>
            <a:off x="8919700" y="2714750"/>
            <a:ext cx="1656600" cy="55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20-70°C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09" name="Google Shape;209;p23"/>
          <p:cNvSpPr txBox="1"/>
          <p:nvPr/>
        </p:nvSpPr>
        <p:spPr>
          <a:xfrm>
            <a:off x="9303575" y="1742350"/>
            <a:ext cx="1272600" cy="55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&lt;20°C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10" name="Google Shape;210;p23"/>
          <p:cNvSpPr txBox="1"/>
          <p:nvPr>
            <p:ph type="title"/>
          </p:nvPr>
        </p:nvSpPr>
        <p:spPr>
          <a:xfrm>
            <a:off x="421975" y="430475"/>
            <a:ext cx="13201200" cy="823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Exam-style questions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211" name="Google Shape;211;p23"/>
          <p:cNvSpPr txBox="1"/>
          <p:nvPr/>
        </p:nvSpPr>
        <p:spPr>
          <a:xfrm>
            <a:off x="680200" y="1404875"/>
            <a:ext cx="5710800" cy="8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latin typeface="Montserrat"/>
                <a:ea typeface="Montserrat"/>
                <a:cs typeface="Montserrat"/>
                <a:sym typeface="Montserrat"/>
              </a:rPr>
              <a:t>Describe how fractional distillation is used to separate out the different fractions of crude oil.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24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217" name="Google Shape;217;p2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18" name="Google Shape;218;p24"/>
          <p:cNvSpPr txBox="1"/>
          <p:nvPr/>
        </p:nvSpPr>
        <p:spPr>
          <a:xfrm>
            <a:off x="10975863" y="8048200"/>
            <a:ext cx="3368100" cy="63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Image source: Miss Mason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19" name="Google Shape;219;p24"/>
          <p:cNvSpPr/>
          <p:nvPr/>
        </p:nvSpPr>
        <p:spPr>
          <a:xfrm>
            <a:off x="7459950" y="1242525"/>
            <a:ext cx="3368100" cy="7085100"/>
          </a:xfrm>
          <a:prstGeom prst="roundRect">
            <a:avLst>
              <a:gd fmla="val 16667" name="adj"/>
            </a:avLst>
          </a:prstGeom>
          <a:solidFill>
            <a:srgbClr val="D2D2D7"/>
          </a:solidFill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Google Shape;220;p24"/>
          <p:cNvSpPr/>
          <p:nvPr/>
        </p:nvSpPr>
        <p:spPr>
          <a:xfrm>
            <a:off x="5215025" y="7688200"/>
            <a:ext cx="2457000" cy="360000"/>
          </a:xfrm>
          <a:prstGeom prst="rect">
            <a:avLst/>
          </a:prstGeom>
          <a:solidFill>
            <a:srgbClr val="D2D2D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1" name="Google Shape;221;p24"/>
          <p:cNvSpPr/>
          <p:nvPr/>
        </p:nvSpPr>
        <p:spPr>
          <a:xfrm>
            <a:off x="10344500" y="1500400"/>
            <a:ext cx="2457000" cy="360000"/>
          </a:xfrm>
          <a:prstGeom prst="rect">
            <a:avLst/>
          </a:prstGeom>
          <a:solidFill>
            <a:srgbClr val="D2D2D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2" name="Google Shape;222;p24"/>
          <p:cNvSpPr/>
          <p:nvPr/>
        </p:nvSpPr>
        <p:spPr>
          <a:xfrm>
            <a:off x="10576175" y="5672725"/>
            <a:ext cx="1440000" cy="360000"/>
          </a:xfrm>
          <a:prstGeom prst="rect">
            <a:avLst/>
          </a:prstGeom>
          <a:solidFill>
            <a:srgbClr val="D2D2D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3" name="Google Shape;223;p24"/>
          <p:cNvSpPr/>
          <p:nvPr/>
        </p:nvSpPr>
        <p:spPr>
          <a:xfrm>
            <a:off x="10576175" y="4629650"/>
            <a:ext cx="1440000" cy="360000"/>
          </a:xfrm>
          <a:prstGeom prst="rect">
            <a:avLst/>
          </a:prstGeom>
          <a:solidFill>
            <a:srgbClr val="D2D2D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4" name="Google Shape;224;p24"/>
          <p:cNvSpPr/>
          <p:nvPr/>
        </p:nvSpPr>
        <p:spPr>
          <a:xfrm>
            <a:off x="10576175" y="3586563"/>
            <a:ext cx="1440000" cy="360000"/>
          </a:xfrm>
          <a:prstGeom prst="rect">
            <a:avLst/>
          </a:prstGeom>
          <a:solidFill>
            <a:srgbClr val="D2D2D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5" name="Google Shape;225;p24"/>
          <p:cNvSpPr/>
          <p:nvPr/>
        </p:nvSpPr>
        <p:spPr>
          <a:xfrm>
            <a:off x="10576175" y="2543488"/>
            <a:ext cx="1440000" cy="360000"/>
          </a:xfrm>
          <a:prstGeom prst="rect">
            <a:avLst/>
          </a:prstGeom>
          <a:solidFill>
            <a:srgbClr val="D2D2D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6" name="Google Shape;226;p24"/>
          <p:cNvSpPr/>
          <p:nvPr/>
        </p:nvSpPr>
        <p:spPr>
          <a:xfrm>
            <a:off x="10576175" y="6715800"/>
            <a:ext cx="1440000" cy="360000"/>
          </a:xfrm>
          <a:prstGeom prst="rect">
            <a:avLst/>
          </a:prstGeom>
          <a:solidFill>
            <a:srgbClr val="D2D2D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7" name="Google Shape;227;p24"/>
          <p:cNvSpPr txBox="1"/>
          <p:nvPr/>
        </p:nvSpPr>
        <p:spPr>
          <a:xfrm>
            <a:off x="12016175" y="6620250"/>
            <a:ext cx="2286000" cy="55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latin typeface="Montserrat"/>
                <a:ea typeface="Montserrat"/>
                <a:cs typeface="Montserrat"/>
                <a:sym typeface="Montserrat"/>
              </a:rPr>
              <a:t>Bitumen</a:t>
            </a:r>
            <a:endParaRPr b="1"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28" name="Google Shape;228;p24"/>
          <p:cNvSpPr txBox="1"/>
          <p:nvPr/>
        </p:nvSpPr>
        <p:spPr>
          <a:xfrm>
            <a:off x="12016175" y="5577175"/>
            <a:ext cx="2286000" cy="55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latin typeface="Montserrat"/>
                <a:ea typeface="Montserrat"/>
                <a:cs typeface="Montserrat"/>
                <a:sym typeface="Montserrat"/>
              </a:rPr>
              <a:t>Diesel</a:t>
            </a:r>
            <a:endParaRPr b="1"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29" name="Google Shape;229;p24"/>
          <p:cNvSpPr txBox="1"/>
          <p:nvPr/>
        </p:nvSpPr>
        <p:spPr>
          <a:xfrm>
            <a:off x="12016175" y="4534100"/>
            <a:ext cx="2286000" cy="55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latin typeface="Montserrat"/>
                <a:ea typeface="Montserrat"/>
                <a:cs typeface="Montserrat"/>
                <a:sym typeface="Montserrat"/>
              </a:rPr>
              <a:t>Kerosene</a:t>
            </a:r>
            <a:endParaRPr b="1"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30" name="Google Shape;230;p24"/>
          <p:cNvSpPr txBox="1"/>
          <p:nvPr/>
        </p:nvSpPr>
        <p:spPr>
          <a:xfrm>
            <a:off x="12016175" y="3491025"/>
            <a:ext cx="2286000" cy="55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latin typeface="Montserrat"/>
                <a:ea typeface="Montserrat"/>
                <a:cs typeface="Montserrat"/>
                <a:sym typeface="Montserrat"/>
              </a:rPr>
              <a:t>Naphtha</a:t>
            </a:r>
            <a:endParaRPr b="1"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31" name="Google Shape;231;p24"/>
          <p:cNvSpPr txBox="1"/>
          <p:nvPr/>
        </p:nvSpPr>
        <p:spPr>
          <a:xfrm>
            <a:off x="12016175" y="2400163"/>
            <a:ext cx="2286000" cy="55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latin typeface="Montserrat"/>
                <a:ea typeface="Montserrat"/>
                <a:cs typeface="Montserrat"/>
                <a:sym typeface="Montserrat"/>
              </a:rPr>
              <a:t>Petrol</a:t>
            </a:r>
            <a:endParaRPr b="1"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232" name="Google Shape;232;p24"/>
          <p:cNvCxnSpPr/>
          <p:nvPr/>
        </p:nvCxnSpPr>
        <p:spPr>
          <a:xfrm flipH="1" rot="10800000">
            <a:off x="7531775" y="6715800"/>
            <a:ext cx="3211800" cy="20700"/>
          </a:xfrm>
          <a:prstGeom prst="straightConnector1">
            <a:avLst/>
          </a:prstGeom>
          <a:noFill/>
          <a:ln cap="flat" cmpd="sng" w="28575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33" name="Google Shape;233;p24"/>
          <p:cNvCxnSpPr/>
          <p:nvPr/>
        </p:nvCxnSpPr>
        <p:spPr>
          <a:xfrm flipH="1" rot="10800000">
            <a:off x="7538100" y="5577175"/>
            <a:ext cx="3211800" cy="20700"/>
          </a:xfrm>
          <a:prstGeom prst="straightConnector1">
            <a:avLst/>
          </a:prstGeom>
          <a:noFill/>
          <a:ln cap="flat" cmpd="sng" w="28575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34" name="Google Shape;234;p24"/>
          <p:cNvCxnSpPr/>
          <p:nvPr/>
        </p:nvCxnSpPr>
        <p:spPr>
          <a:xfrm flipH="1" rot="10800000">
            <a:off x="7531775" y="4438550"/>
            <a:ext cx="3211800" cy="20700"/>
          </a:xfrm>
          <a:prstGeom prst="straightConnector1">
            <a:avLst/>
          </a:prstGeom>
          <a:noFill/>
          <a:ln cap="flat" cmpd="sng" w="28575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35" name="Google Shape;235;p24"/>
          <p:cNvCxnSpPr/>
          <p:nvPr/>
        </p:nvCxnSpPr>
        <p:spPr>
          <a:xfrm flipH="1" rot="10800000">
            <a:off x="7531775" y="3466150"/>
            <a:ext cx="3211800" cy="20700"/>
          </a:xfrm>
          <a:prstGeom prst="straightConnector1">
            <a:avLst/>
          </a:prstGeom>
          <a:noFill/>
          <a:ln cap="flat" cmpd="sng" w="28575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36" name="Google Shape;236;p24"/>
          <p:cNvCxnSpPr/>
          <p:nvPr/>
        </p:nvCxnSpPr>
        <p:spPr>
          <a:xfrm flipH="1" rot="10800000">
            <a:off x="7531775" y="2493750"/>
            <a:ext cx="3211800" cy="20700"/>
          </a:xfrm>
          <a:prstGeom prst="straightConnector1">
            <a:avLst/>
          </a:prstGeom>
          <a:noFill/>
          <a:ln cap="flat" cmpd="sng" w="28575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37" name="Google Shape;237;p24"/>
          <p:cNvSpPr txBox="1"/>
          <p:nvPr/>
        </p:nvSpPr>
        <p:spPr>
          <a:xfrm>
            <a:off x="12801500" y="1404863"/>
            <a:ext cx="2286000" cy="55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latin typeface="Montserrat"/>
                <a:ea typeface="Montserrat"/>
                <a:cs typeface="Montserrat"/>
                <a:sym typeface="Montserrat"/>
              </a:rPr>
              <a:t>Gas</a:t>
            </a:r>
            <a:endParaRPr b="1"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38" name="Google Shape;238;p24"/>
          <p:cNvSpPr txBox="1"/>
          <p:nvPr/>
        </p:nvSpPr>
        <p:spPr>
          <a:xfrm>
            <a:off x="9303575" y="7104850"/>
            <a:ext cx="1440000" cy="55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&gt;350°C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39" name="Google Shape;239;p24"/>
          <p:cNvSpPr txBox="1"/>
          <p:nvPr/>
        </p:nvSpPr>
        <p:spPr>
          <a:xfrm>
            <a:off x="8674775" y="5881300"/>
            <a:ext cx="2068800" cy="55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250-350°C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40" name="Google Shape;240;p24"/>
          <p:cNvSpPr txBox="1"/>
          <p:nvPr/>
        </p:nvSpPr>
        <p:spPr>
          <a:xfrm>
            <a:off x="8674775" y="4790425"/>
            <a:ext cx="2068800" cy="55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160-250°C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41" name="Google Shape;241;p24"/>
          <p:cNvSpPr txBox="1"/>
          <p:nvPr/>
        </p:nvSpPr>
        <p:spPr>
          <a:xfrm>
            <a:off x="8820000" y="3687150"/>
            <a:ext cx="1756200" cy="55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70-160°C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42" name="Google Shape;242;p24"/>
          <p:cNvSpPr txBox="1"/>
          <p:nvPr/>
        </p:nvSpPr>
        <p:spPr>
          <a:xfrm>
            <a:off x="8919700" y="2714750"/>
            <a:ext cx="1656600" cy="55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20-70°C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43" name="Google Shape;243;p24"/>
          <p:cNvSpPr txBox="1"/>
          <p:nvPr/>
        </p:nvSpPr>
        <p:spPr>
          <a:xfrm>
            <a:off x="9303575" y="1742350"/>
            <a:ext cx="1272600" cy="55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&lt;20°C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44" name="Google Shape;244;p24"/>
          <p:cNvSpPr txBox="1"/>
          <p:nvPr>
            <p:ph type="title"/>
          </p:nvPr>
        </p:nvSpPr>
        <p:spPr>
          <a:xfrm>
            <a:off x="421975" y="430475"/>
            <a:ext cx="13201200" cy="823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Exam-style questions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245" name="Google Shape;245;p24"/>
          <p:cNvSpPr txBox="1"/>
          <p:nvPr/>
        </p:nvSpPr>
        <p:spPr>
          <a:xfrm>
            <a:off x="680200" y="1404875"/>
            <a:ext cx="5710800" cy="8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latin typeface="Montserrat"/>
                <a:ea typeface="Montserrat"/>
                <a:cs typeface="Montserrat"/>
                <a:sym typeface="Montserrat"/>
              </a:rPr>
              <a:t>Suggest why petrol is more useful as a fuel than bitumen.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25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251" name="Google Shape;251;p2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52" name="Google Shape;252;p25"/>
          <p:cNvSpPr txBox="1"/>
          <p:nvPr>
            <p:ph type="title"/>
          </p:nvPr>
        </p:nvSpPr>
        <p:spPr>
          <a:xfrm>
            <a:off x="421975" y="430475"/>
            <a:ext cx="13201200" cy="823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Exam-style questions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253" name="Google Shape;253;p25"/>
          <p:cNvSpPr txBox="1"/>
          <p:nvPr/>
        </p:nvSpPr>
        <p:spPr>
          <a:xfrm>
            <a:off x="573600" y="1376250"/>
            <a:ext cx="17140800" cy="8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latin typeface="Montserrat"/>
                <a:ea typeface="Montserrat"/>
                <a:cs typeface="Montserrat"/>
                <a:sym typeface="Montserrat"/>
              </a:rPr>
              <a:t>Describe 2 differences between fractional distillation and catalytic cracking.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88" name="Google Shape;88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9" name="Google Shape;89;p15"/>
          <p:cNvSpPr txBox="1"/>
          <p:nvPr/>
        </p:nvSpPr>
        <p:spPr>
          <a:xfrm>
            <a:off x="312275" y="293925"/>
            <a:ext cx="6760200" cy="178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latin typeface="Montserrat"/>
                <a:ea typeface="Montserrat"/>
                <a:cs typeface="Montserrat"/>
                <a:sym typeface="Montserrat"/>
              </a:rPr>
              <a:t>Recap</a:t>
            </a:r>
            <a:endParaRPr b="1" sz="44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0" name="Google Shape;90;p15"/>
          <p:cNvSpPr txBox="1"/>
          <p:nvPr/>
        </p:nvSpPr>
        <p:spPr>
          <a:xfrm>
            <a:off x="390900" y="2699150"/>
            <a:ext cx="17506200" cy="514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AutoNum type="arabicPeriod"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What is crude oil?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AutoNum type="arabicPeriod"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What is the difference between an alkane and an alkene?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AutoNum type="arabicPeriod"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What is fractional distillation used for?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AutoNum type="arabicPeriod"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Describe the conditions at the bottom of a fractionating column and what is collected there.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AutoNum type="arabicPeriod"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Describe the conditions at the top of a fractionating column and what is collected there. 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AutoNum type="arabicPeriod"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Write out a word equation demonstrating what happens in cracking.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AutoNum type="arabicPeriod"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Identify one use of an alkane and one use of an alkene. 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AutoNum type="arabicPeriod"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If an alkane contains 5 carbon atoms, how many hydrogen atoms will it contain?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AutoNum type="arabicPeriod"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If an alk</a:t>
            </a:r>
            <a:r>
              <a:rPr lang="en-GB" sz="2800" u="sng">
                <a:latin typeface="Montserrat"/>
                <a:ea typeface="Montserrat"/>
                <a:cs typeface="Montserrat"/>
                <a:sym typeface="Montserrat"/>
              </a:rPr>
              <a:t>ene</a:t>
            </a: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 contains 5 carbon atoms, how many hydrogen atoms will it contain?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AutoNum type="arabicPeriod"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Suggest some of the properties of the crude oil fraction, bitumen. 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1" name="Google Shape;91;p15"/>
          <p:cNvSpPr txBox="1"/>
          <p:nvPr/>
        </p:nvSpPr>
        <p:spPr>
          <a:xfrm>
            <a:off x="455100" y="1267500"/>
            <a:ext cx="17377800" cy="1175700"/>
          </a:xfrm>
          <a:prstGeom prst="rect">
            <a:avLst/>
          </a:prstGeom>
          <a:noFill/>
          <a:ln cap="flat" cmpd="sng" w="9525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u="sng">
                <a:latin typeface="Montserrat"/>
                <a:ea typeface="Montserrat"/>
                <a:cs typeface="Montserrat"/>
                <a:sym typeface="Montserrat"/>
              </a:rPr>
              <a:t>Keywords</a:t>
            </a: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: </a:t>
            </a: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fractions, mixture, saturated, unsaturated, double bonds, single bonds, plastic, polymers, fuel, viscous, flammable, boiling point, long chain, short chain. 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6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97" name="Google Shape;97;p16"/>
          <p:cNvSpPr txBox="1"/>
          <p:nvPr>
            <p:ph type="title"/>
          </p:nvPr>
        </p:nvSpPr>
        <p:spPr>
          <a:xfrm>
            <a:off x="421975" y="184675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Key word practise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98" name="Google Shape;98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9" name="Google Shape;99;p16"/>
          <p:cNvSpPr txBox="1"/>
          <p:nvPr/>
        </p:nvSpPr>
        <p:spPr>
          <a:xfrm>
            <a:off x="1572900" y="808450"/>
            <a:ext cx="15790200" cy="67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Char char="-"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Match up the following key words to their correct definition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0" name="Google Shape;100;p16"/>
          <p:cNvSpPr txBox="1"/>
          <p:nvPr/>
        </p:nvSpPr>
        <p:spPr>
          <a:xfrm>
            <a:off x="1102175" y="2199450"/>
            <a:ext cx="2682000" cy="7716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AutoNum type="arabicPeriod"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Crude oil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1" name="Google Shape;101;p16"/>
          <p:cNvSpPr txBox="1"/>
          <p:nvPr/>
        </p:nvSpPr>
        <p:spPr>
          <a:xfrm>
            <a:off x="1102175" y="3177875"/>
            <a:ext cx="2957400" cy="7716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2. Fraction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2" name="Google Shape;102;p16"/>
          <p:cNvSpPr txBox="1"/>
          <p:nvPr/>
        </p:nvSpPr>
        <p:spPr>
          <a:xfrm>
            <a:off x="1102175" y="4084475"/>
            <a:ext cx="3177900" cy="7716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3. Hydrocarbon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3" name="Google Shape;103;p16"/>
          <p:cNvSpPr txBox="1"/>
          <p:nvPr/>
        </p:nvSpPr>
        <p:spPr>
          <a:xfrm>
            <a:off x="1102175" y="4991075"/>
            <a:ext cx="1928700" cy="7716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4. Alkane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4" name="Google Shape;104;p16"/>
          <p:cNvSpPr txBox="1"/>
          <p:nvPr/>
        </p:nvSpPr>
        <p:spPr>
          <a:xfrm>
            <a:off x="1102175" y="5893050"/>
            <a:ext cx="1928700" cy="7716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5. Alkene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5" name="Google Shape;105;p16"/>
          <p:cNvSpPr txBox="1"/>
          <p:nvPr/>
        </p:nvSpPr>
        <p:spPr>
          <a:xfrm>
            <a:off x="1102175" y="6835575"/>
            <a:ext cx="2186100" cy="7716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6. Cracking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6" name="Google Shape;106;p16"/>
          <p:cNvSpPr txBox="1"/>
          <p:nvPr/>
        </p:nvSpPr>
        <p:spPr>
          <a:xfrm>
            <a:off x="1102175" y="7778100"/>
            <a:ext cx="2094000" cy="7716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7. Viscosity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7" name="Google Shape;107;p16"/>
          <p:cNvSpPr txBox="1"/>
          <p:nvPr/>
        </p:nvSpPr>
        <p:spPr>
          <a:xfrm>
            <a:off x="7752000" y="2296888"/>
            <a:ext cx="9730800" cy="6732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b) How thick or runny something is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8" name="Google Shape;108;p16"/>
          <p:cNvSpPr txBox="1"/>
          <p:nvPr/>
        </p:nvSpPr>
        <p:spPr>
          <a:xfrm>
            <a:off x="7752000" y="7719750"/>
            <a:ext cx="9730800" cy="10587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g) The process of breaking down long chain alkanes into shorter chain alkanes and alkenes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9" name="Google Shape;109;p16"/>
          <p:cNvSpPr txBox="1"/>
          <p:nvPr/>
        </p:nvSpPr>
        <p:spPr>
          <a:xfrm>
            <a:off x="7752000" y="3067550"/>
            <a:ext cx="9730800" cy="10587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c) A type of hydrocarbon that contains double bonds and is ‘unsaturated’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0" name="Google Shape;110;p16"/>
          <p:cNvSpPr txBox="1"/>
          <p:nvPr/>
        </p:nvSpPr>
        <p:spPr>
          <a:xfrm>
            <a:off x="7752000" y="1624950"/>
            <a:ext cx="9730800" cy="5745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AutoNum type="alphaLcParenR"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Mixture of hydrocarbons with similar boiling points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1" name="Google Shape;111;p16"/>
          <p:cNvSpPr txBox="1"/>
          <p:nvPr/>
        </p:nvSpPr>
        <p:spPr>
          <a:xfrm>
            <a:off x="7752000" y="4230600"/>
            <a:ext cx="9730800" cy="10587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d) A mixture of hydrocarbons produced from the remains of ancient biomass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2" name="Google Shape;112;p16"/>
          <p:cNvSpPr txBox="1"/>
          <p:nvPr/>
        </p:nvSpPr>
        <p:spPr>
          <a:xfrm>
            <a:off x="7752000" y="5393650"/>
            <a:ext cx="9730800" cy="10587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e) A type of hydrocarbon that contains only single bonds and is ‘saturated’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3" name="Google Shape;113;p16"/>
          <p:cNvSpPr txBox="1"/>
          <p:nvPr/>
        </p:nvSpPr>
        <p:spPr>
          <a:xfrm>
            <a:off x="7752000" y="6556700"/>
            <a:ext cx="9730800" cy="10587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f) A compound made up of only carbon and hydrogen atoms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7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19" name="Google Shape;119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20" name="Google Shape;120;p17"/>
          <p:cNvSpPr txBox="1"/>
          <p:nvPr/>
        </p:nvSpPr>
        <p:spPr>
          <a:xfrm>
            <a:off x="417875" y="393300"/>
            <a:ext cx="6710400" cy="84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latin typeface="Montserrat"/>
                <a:ea typeface="Montserrat"/>
                <a:cs typeface="Montserrat"/>
                <a:sym typeface="Montserrat"/>
              </a:rPr>
              <a:t>Fractionating column</a:t>
            </a:r>
            <a:endParaRPr b="1" sz="44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1" name="Google Shape;121;p17"/>
          <p:cNvSpPr txBox="1"/>
          <p:nvPr/>
        </p:nvSpPr>
        <p:spPr>
          <a:xfrm>
            <a:off x="10340363" y="8367750"/>
            <a:ext cx="3368100" cy="63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Image source: Miss Mason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2" name="Google Shape;122;p17"/>
          <p:cNvSpPr/>
          <p:nvPr/>
        </p:nvSpPr>
        <p:spPr>
          <a:xfrm>
            <a:off x="6824450" y="1562075"/>
            <a:ext cx="3368100" cy="7085100"/>
          </a:xfrm>
          <a:prstGeom prst="roundRect">
            <a:avLst>
              <a:gd fmla="val 16667" name="adj"/>
            </a:avLst>
          </a:prstGeom>
          <a:solidFill>
            <a:srgbClr val="D2D2D7"/>
          </a:solidFill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17"/>
          <p:cNvSpPr/>
          <p:nvPr/>
        </p:nvSpPr>
        <p:spPr>
          <a:xfrm>
            <a:off x="4579525" y="8007750"/>
            <a:ext cx="2457000" cy="360000"/>
          </a:xfrm>
          <a:prstGeom prst="rect">
            <a:avLst/>
          </a:prstGeom>
          <a:solidFill>
            <a:srgbClr val="D2D2D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17"/>
          <p:cNvSpPr/>
          <p:nvPr/>
        </p:nvSpPr>
        <p:spPr>
          <a:xfrm>
            <a:off x="9709000" y="1819950"/>
            <a:ext cx="2457000" cy="360000"/>
          </a:xfrm>
          <a:prstGeom prst="rect">
            <a:avLst/>
          </a:prstGeom>
          <a:solidFill>
            <a:srgbClr val="D2D2D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17"/>
          <p:cNvSpPr/>
          <p:nvPr/>
        </p:nvSpPr>
        <p:spPr>
          <a:xfrm>
            <a:off x="9940675" y="5992275"/>
            <a:ext cx="1440000" cy="360000"/>
          </a:xfrm>
          <a:prstGeom prst="rect">
            <a:avLst/>
          </a:prstGeom>
          <a:solidFill>
            <a:srgbClr val="D2D2D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17"/>
          <p:cNvSpPr/>
          <p:nvPr/>
        </p:nvSpPr>
        <p:spPr>
          <a:xfrm>
            <a:off x="9940675" y="4949200"/>
            <a:ext cx="1440000" cy="360000"/>
          </a:xfrm>
          <a:prstGeom prst="rect">
            <a:avLst/>
          </a:prstGeom>
          <a:solidFill>
            <a:srgbClr val="D2D2D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17"/>
          <p:cNvSpPr/>
          <p:nvPr/>
        </p:nvSpPr>
        <p:spPr>
          <a:xfrm>
            <a:off x="9940675" y="3906113"/>
            <a:ext cx="1440000" cy="360000"/>
          </a:xfrm>
          <a:prstGeom prst="rect">
            <a:avLst/>
          </a:prstGeom>
          <a:solidFill>
            <a:srgbClr val="D2D2D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17"/>
          <p:cNvSpPr/>
          <p:nvPr/>
        </p:nvSpPr>
        <p:spPr>
          <a:xfrm>
            <a:off x="9940675" y="2863038"/>
            <a:ext cx="1440000" cy="360000"/>
          </a:xfrm>
          <a:prstGeom prst="rect">
            <a:avLst/>
          </a:prstGeom>
          <a:solidFill>
            <a:srgbClr val="D2D2D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17"/>
          <p:cNvSpPr/>
          <p:nvPr/>
        </p:nvSpPr>
        <p:spPr>
          <a:xfrm>
            <a:off x="9940675" y="7035350"/>
            <a:ext cx="1440000" cy="360000"/>
          </a:xfrm>
          <a:prstGeom prst="rect">
            <a:avLst/>
          </a:prstGeom>
          <a:solidFill>
            <a:srgbClr val="D2D2D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30" name="Google Shape;130;p17"/>
          <p:cNvCxnSpPr/>
          <p:nvPr/>
        </p:nvCxnSpPr>
        <p:spPr>
          <a:xfrm flipH="1" rot="10800000">
            <a:off x="6896275" y="7035350"/>
            <a:ext cx="3211800" cy="20700"/>
          </a:xfrm>
          <a:prstGeom prst="straightConnector1">
            <a:avLst/>
          </a:prstGeom>
          <a:noFill/>
          <a:ln cap="flat" cmpd="sng" w="28575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1" name="Google Shape;131;p17"/>
          <p:cNvCxnSpPr/>
          <p:nvPr/>
        </p:nvCxnSpPr>
        <p:spPr>
          <a:xfrm flipH="1" rot="10800000">
            <a:off x="6902600" y="5896725"/>
            <a:ext cx="3211800" cy="20700"/>
          </a:xfrm>
          <a:prstGeom prst="straightConnector1">
            <a:avLst/>
          </a:prstGeom>
          <a:noFill/>
          <a:ln cap="flat" cmpd="sng" w="28575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2" name="Google Shape;132;p17"/>
          <p:cNvCxnSpPr/>
          <p:nvPr/>
        </p:nvCxnSpPr>
        <p:spPr>
          <a:xfrm flipH="1" rot="10800000">
            <a:off x="6896275" y="4758100"/>
            <a:ext cx="3211800" cy="20700"/>
          </a:xfrm>
          <a:prstGeom prst="straightConnector1">
            <a:avLst/>
          </a:prstGeom>
          <a:noFill/>
          <a:ln cap="flat" cmpd="sng" w="28575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3" name="Google Shape;133;p17"/>
          <p:cNvCxnSpPr/>
          <p:nvPr/>
        </p:nvCxnSpPr>
        <p:spPr>
          <a:xfrm flipH="1" rot="10800000">
            <a:off x="6896275" y="3785700"/>
            <a:ext cx="3211800" cy="20700"/>
          </a:xfrm>
          <a:prstGeom prst="straightConnector1">
            <a:avLst/>
          </a:prstGeom>
          <a:noFill/>
          <a:ln cap="flat" cmpd="sng" w="28575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4" name="Google Shape;134;p17"/>
          <p:cNvCxnSpPr/>
          <p:nvPr/>
        </p:nvCxnSpPr>
        <p:spPr>
          <a:xfrm flipH="1" rot="10800000">
            <a:off x="6896275" y="2813300"/>
            <a:ext cx="3211800" cy="20700"/>
          </a:xfrm>
          <a:prstGeom prst="straightConnector1">
            <a:avLst/>
          </a:prstGeom>
          <a:noFill/>
          <a:ln cap="flat" cmpd="sng" w="28575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8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40" name="Google Shape;140;p1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41" name="Google Shape;141;p18"/>
          <p:cNvSpPr txBox="1"/>
          <p:nvPr/>
        </p:nvSpPr>
        <p:spPr>
          <a:xfrm>
            <a:off x="583800" y="1486600"/>
            <a:ext cx="17120400" cy="114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55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Which type of cracking is used most in industry and why?</a:t>
            </a:r>
            <a:endParaRPr b="1" sz="55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9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47" name="Google Shape;147;p1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48" name="Google Shape;148;p19"/>
          <p:cNvSpPr txBox="1"/>
          <p:nvPr>
            <p:ph type="title"/>
          </p:nvPr>
        </p:nvSpPr>
        <p:spPr>
          <a:xfrm>
            <a:off x="421975" y="430475"/>
            <a:ext cx="13201200" cy="823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Exam-style questions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49" name="Google Shape;149;p19"/>
          <p:cNvSpPr txBox="1"/>
          <p:nvPr/>
        </p:nvSpPr>
        <p:spPr>
          <a:xfrm>
            <a:off x="639100" y="1401100"/>
            <a:ext cx="16731000" cy="260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What is a hydrocarbon? </a:t>
            </a:r>
            <a:r>
              <a:rPr b="1" lang="en-GB" sz="2800" u="sng">
                <a:latin typeface="Montserrat"/>
                <a:ea typeface="Montserrat"/>
                <a:cs typeface="Montserrat"/>
                <a:sym typeface="Montserrat"/>
              </a:rPr>
              <a:t>OR</a:t>
            </a: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 Name 2 elements that can be found in a hydrocarbon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0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55" name="Google Shape;155;p2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56" name="Google Shape;156;p20"/>
          <p:cNvSpPr txBox="1"/>
          <p:nvPr>
            <p:ph type="title"/>
          </p:nvPr>
        </p:nvSpPr>
        <p:spPr>
          <a:xfrm>
            <a:off x="421975" y="430475"/>
            <a:ext cx="13201200" cy="823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Exam-style questions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57" name="Google Shape;157;p20"/>
          <p:cNvSpPr txBox="1"/>
          <p:nvPr/>
        </p:nvSpPr>
        <p:spPr>
          <a:xfrm>
            <a:off x="975150" y="1450250"/>
            <a:ext cx="16337700" cy="33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latin typeface="Montserrat"/>
                <a:ea typeface="Montserrat"/>
                <a:cs typeface="Montserrat"/>
                <a:sym typeface="Montserrat"/>
              </a:rPr>
              <a:t>What is the chemical formula of this molecule?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58" name="Google Shape;158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85919" y="2605425"/>
            <a:ext cx="8316174" cy="3978264"/>
          </a:xfrm>
          <a:prstGeom prst="rect">
            <a:avLst/>
          </a:prstGeom>
          <a:noFill/>
          <a:ln>
            <a:noFill/>
          </a:ln>
        </p:spPr>
      </p:pic>
      <p:sp>
        <p:nvSpPr>
          <p:cNvPr id="159" name="Google Shape;159;p20"/>
          <p:cNvSpPr txBox="1"/>
          <p:nvPr/>
        </p:nvSpPr>
        <p:spPr>
          <a:xfrm>
            <a:off x="6607755" y="6783834"/>
            <a:ext cx="5072400" cy="16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[Wikimedia Commons] - [Butan Lewis] - Butane-2D-flat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1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65" name="Google Shape;165;p2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66" name="Google Shape;166;p21"/>
          <p:cNvSpPr txBox="1"/>
          <p:nvPr>
            <p:ph type="title"/>
          </p:nvPr>
        </p:nvSpPr>
        <p:spPr>
          <a:xfrm>
            <a:off x="421975" y="430475"/>
            <a:ext cx="13201200" cy="823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Exam-style questions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67" name="Google Shape;167;p21"/>
          <p:cNvSpPr txBox="1"/>
          <p:nvPr/>
        </p:nvSpPr>
        <p:spPr>
          <a:xfrm>
            <a:off x="975150" y="1450250"/>
            <a:ext cx="16337700" cy="8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50850" lvl="0" marL="457200" rtl="0" algn="l">
              <a:spcBef>
                <a:spcPts val="0"/>
              </a:spcBef>
              <a:spcAft>
                <a:spcPts val="0"/>
              </a:spcAft>
              <a:buSzPts val="3500"/>
              <a:buFont typeface="Montserrat"/>
              <a:buAutoNum type="alphaLcParenR"/>
            </a:pPr>
            <a:r>
              <a:rPr lang="en-GB" sz="3500">
                <a:latin typeface="Montserrat"/>
                <a:ea typeface="Montserrat"/>
                <a:cs typeface="Montserrat"/>
                <a:sym typeface="Montserrat"/>
              </a:rPr>
              <a:t>Complete the equation for the reaction during the cracking of C</a:t>
            </a:r>
            <a:r>
              <a:rPr baseline="-25000" lang="en-GB" sz="3500">
                <a:latin typeface="Montserrat"/>
                <a:ea typeface="Montserrat"/>
                <a:cs typeface="Montserrat"/>
                <a:sym typeface="Montserrat"/>
              </a:rPr>
              <a:t>20</a:t>
            </a:r>
            <a:r>
              <a:rPr lang="en-GB" sz="3500">
                <a:latin typeface="Montserrat"/>
                <a:ea typeface="Montserrat"/>
                <a:cs typeface="Montserrat"/>
                <a:sym typeface="Montserrat"/>
              </a:rPr>
              <a:t>H</a:t>
            </a:r>
            <a:r>
              <a:rPr baseline="-25000" lang="en-GB" sz="3500">
                <a:latin typeface="Montserrat"/>
                <a:ea typeface="Montserrat"/>
                <a:cs typeface="Montserrat"/>
                <a:sym typeface="Montserrat"/>
              </a:rPr>
              <a:t>42</a:t>
            </a:r>
            <a:r>
              <a:rPr lang="en-GB" sz="3500">
                <a:latin typeface="Montserrat"/>
                <a:ea typeface="Montserrat"/>
                <a:cs typeface="Montserrat"/>
                <a:sym typeface="Montserrat"/>
              </a:rPr>
              <a:t>.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8" name="Google Shape;168;p21"/>
          <p:cNvSpPr txBox="1"/>
          <p:nvPr/>
        </p:nvSpPr>
        <p:spPr>
          <a:xfrm>
            <a:off x="1347900" y="2586725"/>
            <a:ext cx="15592200" cy="1063200"/>
          </a:xfrm>
          <a:prstGeom prst="rect">
            <a:avLst/>
          </a:prstGeom>
          <a:noFill/>
          <a:ln cap="flat" cmpd="sng" w="9525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>
                <a:latin typeface="Montserrat"/>
                <a:ea typeface="Montserrat"/>
                <a:cs typeface="Montserrat"/>
                <a:sym typeface="Montserrat"/>
              </a:rPr>
              <a:t>C</a:t>
            </a:r>
            <a:r>
              <a:rPr baseline="-25000" lang="en-GB" sz="4400">
                <a:latin typeface="Montserrat"/>
                <a:ea typeface="Montserrat"/>
                <a:cs typeface="Montserrat"/>
                <a:sym typeface="Montserrat"/>
              </a:rPr>
              <a:t>20</a:t>
            </a:r>
            <a:r>
              <a:rPr lang="en-GB" sz="4400">
                <a:latin typeface="Montserrat"/>
                <a:ea typeface="Montserrat"/>
                <a:cs typeface="Montserrat"/>
                <a:sym typeface="Montserrat"/>
              </a:rPr>
              <a:t>H</a:t>
            </a:r>
            <a:r>
              <a:rPr baseline="-25000" lang="en-GB" sz="4400">
                <a:latin typeface="Montserrat"/>
                <a:ea typeface="Montserrat"/>
                <a:cs typeface="Montserrat"/>
                <a:sym typeface="Montserrat"/>
              </a:rPr>
              <a:t>42</a:t>
            </a:r>
            <a:r>
              <a:rPr lang="en-GB" sz="4400">
                <a:latin typeface="Montserrat"/>
                <a:ea typeface="Montserrat"/>
                <a:cs typeface="Montserrat"/>
                <a:sym typeface="Montserrat"/>
              </a:rPr>
              <a:t> → C</a:t>
            </a:r>
            <a:r>
              <a:rPr baseline="-25000" lang="en-GB" sz="4400">
                <a:latin typeface="Montserrat"/>
                <a:ea typeface="Montserrat"/>
                <a:cs typeface="Montserrat"/>
                <a:sym typeface="Montserrat"/>
              </a:rPr>
              <a:t>12</a:t>
            </a:r>
            <a:r>
              <a:rPr lang="en-GB" sz="4400">
                <a:latin typeface="Montserrat"/>
                <a:ea typeface="Montserrat"/>
                <a:cs typeface="Montserrat"/>
                <a:sym typeface="Montserrat"/>
              </a:rPr>
              <a:t>H</a:t>
            </a:r>
            <a:r>
              <a:rPr baseline="-25000" lang="en-GB" sz="4400">
                <a:latin typeface="Montserrat"/>
                <a:ea typeface="Montserrat"/>
                <a:cs typeface="Montserrat"/>
                <a:sym typeface="Montserrat"/>
              </a:rPr>
              <a:t>26</a:t>
            </a:r>
            <a:r>
              <a:rPr lang="en-GB" sz="4400">
                <a:latin typeface="Montserrat"/>
                <a:ea typeface="Montserrat"/>
                <a:cs typeface="Montserrat"/>
                <a:sym typeface="Montserrat"/>
              </a:rPr>
              <a:t> + _______</a:t>
            </a:r>
            <a:endParaRPr sz="44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9" name="Google Shape;169;p21"/>
          <p:cNvSpPr txBox="1"/>
          <p:nvPr/>
        </p:nvSpPr>
        <p:spPr>
          <a:xfrm>
            <a:off x="975150" y="4251725"/>
            <a:ext cx="16337700" cy="8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latin typeface="Montserrat"/>
                <a:ea typeface="Montserrat"/>
                <a:cs typeface="Montserrat"/>
                <a:sym typeface="Montserrat"/>
              </a:rPr>
              <a:t>b) Heptane is one of the hydrocarbons extracted during fractional distillation. 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latin typeface="Montserrat"/>
                <a:ea typeface="Montserrat"/>
                <a:cs typeface="Montserrat"/>
                <a:sym typeface="Montserrat"/>
              </a:rPr>
              <a:t>It has 7 carbon atoms. 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latin typeface="Montserrat"/>
                <a:ea typeface="Montserrat"/>
                <a:cs typeface="Montserrat"/>
                <a:sym typeface="Montserrat"/>
              </a:rPr>
              <a:t>What is the formula for heptane?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2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75" name="Google Shape;175;p22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76" name="Google Shape;176;p22"/>
          <p:cNvSpPr txBox="1"/>
          <p:nvPr>
            <p:ph type="title"/>
          </p:nvPr>
        </p:nvSpPr>
        <p:spPr>
          <a:xfrm>
            <a:off x="421975" y="430475"/>
            <a:ext cx="13201200" cy="823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Exam-style questions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77" name="Google Shape;177;p22"/>
          <p:cNvSpPr txBox="1"/>
          <p:nvPr/>
        </p:nvSpPr>
        <p:spPr>
          <a:xfrm>
            <a:off x="975150" y="1524000"/>
            <a:ext cx="16337700" cy="8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latin typeface="Montserrat"/>
                <a:ea typeface="Montserrat"/>
                <a:cs typeface="Montserrat"/>
                <a:sym typeface="Montserrat"/>
              </a:rPr>
              <a:t>Describe how increasing the number of carbon atoms within a hydrocarbon can have an effect on its viscosity and flammability.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