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1EE50EF-A67E-4259-880F-2D651F905874}">
  <a:tblStyle styleId="{11EE50EF-A67E-4259-880F-2D651F90587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1970425"/>
            <a:ext cx="61848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rgbClr val="434443"/>
                </a:solidFill>
              </a:rPr>
              <a:t>Find terms of a linear sequence</a:t>
            </a:r>
            <a:endParaRPr sz="2800">
              <a:solidFill>
                <a:srgbClr val="434443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360750"/>
            <a:ext cx="3951000" cy="13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34443"/>
                </a:solidFill>
              </a:rPr>
              <a:t>Maths</a:t>
            </a:r>
            <a:endParaRPr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443"/>
                </a:solidFill>
              </a:rPr>
              <a:t>Mr Chan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4845252" y="854030"/>
            <a:ext cx="3947725" cy="38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Complete the table.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Jack says ‘I will substitute to get the 50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term, then just double it to get the 100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term’.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Comment on Jack’s strategy.</a:t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terms of a linear sequence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8974" y="854030"/>
            <a:ext cx="4025244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8178" l="-3782" r="0" t="-1276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graphicFrame>
        <p:nvGraphicFramePr>
          <p:cNvPr id="41" name="Google Shape;41;p7"/>
          <p:cNvGraphicFramePr/>
          <p:nvPr/>
        </p:nvGraphicFramePr>
        <p:xfrm>
          <a:off x="4890743" y="11976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{11EE50EF-A67E-4259-880F-2D651F905874}</a:tableStyleId>
              </a:tblPr>
              <a:tblGrid>
                <a:gridCol w="1839300"/>
                <a:gridCol w="734975"/>
                <a:gridCol w="674975"/>
                <a:gridCol w="607475"/>
              </a:tblGrid>
              <a:tr h="67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First five terms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nth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r>
                        <a:rPr baseline="30000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</a:t>
                      </a: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term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r>
                        <a:rPr baseline="30000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</a:t>
                      </a: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term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2" name="Google Shape;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485" y="1674578"/>
            <a:ext cx="2705034" cy="125815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1579" y="2258708"/>
            <a:ext cx="1620893" cy="32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55823" y="1935735"/>
            <a:ext cx="647159" cy="27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41969" y="2653531"/>
            <a:ext cx="661013" cy="271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/>
        </p:nvSpPr>
        <p:spPr>
          <a:xfrm>
            <a:off x="4791459" y="924806"/>
            <a:ext cx="3973164" cy="4116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The labels on this Venn diagram are the nth term of linear sequences.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with the numbers 1 - 20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Look at the intersection of the two sets, what sequence are the numbers the first three terms of?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terms of a linear sequence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8974" y="924806"/>
            <a:ext cx="3893569" cy="37722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-781" t="-177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grpSp>
        <p:nvGrpSpPr>
          <p:cNvPr id="55" name="Google Shape;55;p8"/>
          <p:cNvGrpSpPr/>
          <p:nvPr/>
        </p:nvGrpSpPr>
        <p:grpSpPr>
          <a:xfrm>
            <a:off x="4935950" y="1730666"/>
            <a:ext cx="2730156" cy="1653472"/>
            <a:chOff x="4935951" y="1730666"/>
            <a:chExt cx="3567464" cy="2160573"/>
          </a:xfrm>
        </p:grpSpPr>
        <p:sp>
          <p:nvSpPr>
            <p:cNvPr id="56" name="Google Shape;56;p8"/>
            <p:cNvSpPr/>
            <p:nvPr/>
          </p:nvSpPr>
          <p:spPr>
            <a:xfrm>
              <a:off x="4935951" y="1730667"/>
              <a:ext cx="3431023" cy="2160572"/>
            </a:xfrm>
            <a:prstGeom prst="rect">
              <a:avLst/>
            </a:prstGeom>
            <a:solidFill>
              <a:srgbClr val="FCD6E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5356678" y="2015733"/>
              <a:ext cx="1728000" cy="1728000"/>
            </a:xfrm>
            <a:prstGeom prst="ellipse">
              <a:avLst/>
            </a:prstGeom>
            <a:noFill/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6295592" y="2015733"/>
              <a:ext cx="1700677" cy="1728000"/>
            </a:xfrm>
            <a:prstGeom prst="ellipse">
              <a:avLst/>
            </a:prstGeom>
            <a:noFill/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 txBox="1"/>
            <p:nvPr/>
          </p:nvSpPr>
          <p:spPr>
            <a:xfrm>
              <a:off x="5023423" y="1730666"/>
              <a:ext cx="1197255" cy="40216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1537" l="-1369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0" name="Google Shape;60;p8"/>
            <p:cNvSpPr txBox="1"/>
            <p:nvPr/>
          </p:nvSpPr>
          <p:spPr>
            <a:xfrm>
              <a:off x="7280483" y="1730667"/>
              <a:ext cx="1222932" cy="40216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1537" l="-133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/>
        </p:nvSpPr>
        <p:spPr>
          <a:xfrm>
            <a:off x="4845252" y="854030"/>
            <a:ext cx="3947725" cy="38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Complete the table.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Jack says ‘I will substitute to get the 50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term, then just double it to get the 100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term’.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Comment on Jack’s strategy.</a:t>
            </a:r>
            <a:endParaRPr/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terms of a linear sequence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458974" y="854030"/>
            <a:ext cx="4025244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5382" l="-3781" r="0" t="-1536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graphicFrame>
        <p:nvGraphicFramePr>
          <p:cNvPr id="75" name="Google Shape;75;p10"/>
          <p:cNvGraphicFramePr/>
          <p:nvPr/>
        </p:nvGraphicFramePr>
        <p:xfrm>
          <a:off x="4890743" y="11976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{11EE50EF-A67E-4259-880F-2D651F905874}</a:tableStyleId>
              </a:tblPr>
              <a:tblGrid>
                <a:gridCol w="1839300"/>
                <a:gridCol w="734975"/>
                <a:gridCol w="674975"/>
                <a:gridCol w="607475"/>
              </a:tblGrid>
              <a:tr h="67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First five terms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nth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r>
                        <a:rPr baseline="30000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</a:t>
                      </a: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term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r>
                        <a:rPr baseline="30000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</a:t>
                      </a: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term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76" name="Google Shape;7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485" y="1674578"/>
            <a:ext cx="2705034" cy="12581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617791" y="3735936"/>
            <a:ext cx="18148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-4, 1, 6, 11, 16 </a:t>
            </a:r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3118519" y="1701125"/>
            <a:ext cx="100234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734130" y="4182257"/>
            <a:ext cx="43315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This will also double the constant in the nth term and give an incorrect answer.</a:t>
            </a:r>
            <a:endParaRPr/>
          </a:p>
        </p:txBody>
      </p:sp>
      <p:sp>
        <p:nvSpPr>
          <p:cNvPr id="81" name="Google Shape;81;p10"/>
          <p:cNvSpPr txBox="1"/>
          <p:nvPr/>
        </p:nvSpPr>
        <p:spPr>
          <a:xfrm>
            <a:off x="2431859" y="3739653"/>
            <a:ext cx="20909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5, 1, -3, -7, -11 </a:t>
            </a:r>
            <a:endParaRPr/>
          </a:p>
        </p:txBody>
      </p:sp>
      <p:sp>
        <p:nvSpPr>
          <p:cNvPr id="82" name="Google Shape;82;p10"/>
          <p:cNvSpPr txBox="1"/>
          <p:nvPr/>
        </p:nvSpPr>
        <p:spPr>
          <a:xfrm>
            <a:off x="2403279" y="4272462"/>
            <a:ext cx="29009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-0.7, -1.2, -1.7, -2.2, -2.7 </a:t>
            </a:r>
            <a:endParaRPr/>
          </a:p>
        </p:txBody>
      </p:sp>
      <p:sp>
        <p:nvSpPr>
          <p:cNvPr id="83" name="Google Shape;83;p10"/>
          <p:cNvSpPr txBox="1"/>
          <p:nvPr/>
        </p:nvSpPr>
        <p:spPr>
          <a:xfrm>
            <a:off x="587711" y="4275951"/>
            <a:ext cx="21735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4.2, 5.4, 6.6, 7.8, 9 </a:t>
            </a:r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5225920" y="1891916"/>
            <a:ext cx="13339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-5, -3, -1, 1, 3</a:t>
            </a:r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4843036" y="2655282"/>
            <a:ext cx="19871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3.6, 5.2, 6.8, 8.4, 10</a:t>
            </a:r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6673160" y="2262964"/>
            <a:ext cx="86467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-4n + 1</a:t>
            </a:r>
            <a:endParaRPr/>
          </a:p>
        </p:txBody>
      </p:sp>
      <p:sp>
        <p:nvSpPr>
          <p:cNvPr id="87" name="Google Shape;87;p10"/>
          <p:cNvSpPr txBox="1"/>
          <p:nvPr/>
        </p:nvSpPr>
        <p:spPr>
          <a:xfrm>
            <a:off x="7601443" y="1891916"/>
            <a:ext cx="4450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93</a:t>
            </a:r>
            <a:endParaRPr/>
          </a:p>
        </p:txBody>
      </p:sp>
      <p:sp>
        <p:nvSpPr>
          <p:cNvPr id="88" name="Google Shape;88;p10"/>
          <p:cNvSpPr txBox="1"/>
          <p:nvPr/>
        </p:nvSpPr>
        <p:spPr>
          <a:xfrm>
            <a:off x="8184986" y="1891916"/>
            <a:ext cx="5455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193</a:t>
            </a:r>
            <a:endParaRPr/>
          </a:p>
        </p:txBody>
      </p:sp>
      <p:sp>
        <p:nvSpPr>
          <p:cNvPr id="89" name="Google Shape;89;p10"/>
          <p:cNvSpPr txBox="1"/>
          <p:nvPr/>
        </p:nvSpPr>
        <p:spPr>
          <a:xfrm>
            <a:off x="7477323" y="2260443"/>
            <a:ext cx="6621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-199</a:t>
            </a:r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8137277" y="2268394"/>
            <a:ext cx="63274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-399</a:t>
            </a:r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7601443" y="2628970"/>
            <a:ext cx="4450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82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8184986" y="2628970"/>
            <a:ext cx="5455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162</a:t>
            </a:r>
            <a:endParaRPr/>
          </a:p>
        </p:txBody>
      </p:sp>
      <p:pic>
        <p:nvPicPr>
          <p:cNvPr id="93" name="Google Shape;9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1579" y="2258708"/>
            <a:ext cx="1620893" cy="32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55824" y="2653531"/>
            <a:ext cx="707096" cy="27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55823" y="1935735"/>
            <a:ext cx="647159" cy="271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 txBox="1"/>
          <p:nvPr/>
        </p:nvSpPr>
        <p:spPr>
          <a:xfrm>
            <a:off x="4791459" y="924806"/>
            <a:ext cx="3973164" cy="4116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The labels on this Venn diagram are the nth term of linear sequences.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with the numbers 1 - 20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Look at the intersection of the two sets, what sequence are the numbers the first three terms of?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terms of a linear sequence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102" name="Google Shape;102;p11"/>
          <p:cNvSpPr txBox="1"/>
          <p:nvPr>
            <p:ph idx="1" type="body"/>
          </p:nvPr>
        </p:nvSpPr>
        <p:spPr>
          <a:xfrm>
            <a:off x="458974" y="924806"/>
            <a:ext cx="3893569" cy="37722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-781" t="-177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03" name="Google Shape;103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grpSp>
        <p:nvGrpSpPr>
          <p:cNvPr id="104" name="Google Shape;104;p11"/>
          <p:cNvGrpSpPr/>
          <p:nvPr/>
        </p:nvGrpSpPr>
        <p:grpSpPr>
          <a:xfrm>
            <a:off x="4935950" y="1730666"/>
            <a:ext cx="2730156" cy="1653472"/>
            <a:chOff x="4935951" y="1730666"/>
            <a:chExt cx="3567464" cy="2160573"/>
          </a:xfrm>
        </p:grpSpPr>
        <p:sp>
          <p:nvSpPr>
            <p:cNvPr id="105" name="Google Shape;105;p11"/>
            <p:cNvSpPr/>
            <p:nvPr/>
          </p:nvSpPr>
          <p:spPr>
            <a:xfrm>
              <a:off x="4935951" y="1730667"/>
              <a:ext cx="3431023" cy="2160572"/>
            </a:xfrm>
            <a:prstGeom prst="rect">
              <a:avLst/>
            </a:prstGeom>
            <a:solidFill>
              <a:srgbClr val="FCD6E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5356678" y="2015733"/>
              <a:ext cx="1728000" cy="1728000"/>
            </a:xfrm>
            <a:prstGeom prst="ellipse">
              <a:avLst/>
            </a:prstGeom>
            <a:noFill/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6295592" y="2015733"/>
              <a:ext cx="1700677" cy="1728000"/>
            </a:xfrm>
            <a:prstGeom prst="ellipse">
              <a:avLst/>
            </a:prstGeom>
            <a:noFill/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 txBox="1"/>
            <p:nvPr/>
          </p:nvSpPr>
          <p:spPr>
            <a:xfrm>
              <a:off x="5023423" y="1730666"/>
              <a:ext cx="1197255" cy="40216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1537" l="-1369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09" name="Google Shape;109;p11"/>
            <p:cNvSpPr txBox="1"/>
            <p:nvPr/>
          </p:nvSpPr>
          <p:spPr>
            <a:xfrm>
              <a:off x="7280483" y="1730667"/>
              <a:ext cx="1222932" cy="40216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1537" l="-133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110" name="Google Shape;110;p11"/>
          <p:cNvSpPr txBox="1"/>
          <p:nvPr/>
        </p:nvSpPr>
        <p:spPr>
          <a:xfrm>
            <a:off x="361962" y="2318966"/>
            <a:ext cx="461257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All terms have 4 or 9 ones and 217 has 7 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Every term is 1 less than the 5 times table and 217 is 3 less.</a:t>
            </a:r>
            <a:endParaRPr/>
          </a:p>
        </p:txBody>
      </p:sp>
      <p:sp>
        <p:nvSpPr>
          <p:cNvPr id="111" name="Google Shape;111;p11"/>
          <p:cNvSpPr txBox="1"/>
          <p:nvPr/>
        </p:nvSpPr>
        <p:spPr>
          <a:xfrm>
            <a:off x="2609501" y="3498717"/>
            <a:ext cx="1679520" cy="8309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8953" l="-74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2" name="Google Shape;112;p11"/>
          <p:cNvSpPr txBox="1"/>
          <p:nvPr/>
        </p:nvSpPr>
        <p:spPr>
          <a:xfrm>
            <a:off x="343091" y="4249728"/>
            <a:ext cx="42566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 positive integer solution indicates it is in the sequence, it’s the 58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term.</a:t>
            </a:r>
            <a:endParaRPr/>
          </a:p>
        </p:txBody>
      </p:sp>
      <p:sp>
        <p:nvSpPr>
          <p:cNvPr id="113" name="Google Shape;113;p11"/>
          <p:cNvSpPr txBox="1"/>
          <p:nvPr/>
        </p:nvSpPr>
        <p:spPr>
          <a:xfrm>
            <a:off x="5640095" y="2059031"/>
            <a:ext cx="314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14" name="Google Shape;114;p11"/>
          <p:cNvSpPr txBox="1"/>
          <p:nvPr/>
        </p:nvSpPr>
        <p:spPr>
          <a:xfrm>
            <a:off x="5000988" y="1939600"/>
            <a:ext cx="314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15" name="Google Shape;115;p11"/>
          <p:cNvSpPr txBox="1"/>
          <p:nvPr/>
        </p:nvSpPr>
        <p:spPr>
          <a:xfrm>
            <a:off x="4976765" y="2223092"/>
            <a:ext cx="314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16" name="Google Shape;116;p11"/>
          <p:cNvSpPr txBox="1"/>
          <p:nvPr/>
        </p:nvSpPr>
        <p:spPr>
          <a:xfrm>
            <a:off x="5371118" y="2323509"/>
            <a:ext cx="314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17" name="Google Shape;117;p11"/>
          <p:cNvSpPr txBox="1"/>
          <p:nvPr/>
        </p:nvSpPr>
        <p:spPr>
          <a:xfrm>
            <a:off x="4969589" y="2506584"/>
            <a:ext cx="314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118" name="Google Shape;118;p11"/>
          <p:cNvSpPr txBox="1"/>
          <p:nvPr/>
        </p:nvSpPr>
        <p:spPr>
          <a:xfrm>
            <a:off x="5002892" y="2790076"/>
            <a:ext cx="314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119" name="Google Shape;119;p11"/>
          <p:cNvSpPr txBox="1"/>
          <p:nvPr/>
        </p:nvSpPr>
        <p:spPr>
          <a:xfrm>
            <a:off x="6143757" y="2084207"/>
            <a:ext cx="314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120" name="Google Shape;120;p11"/>
          <p:cNvSpPr txBox="1"/>
          <p:nvPr/>
        </p:nvSpPr>
        <p:spPr>
          <a:xfrm>
            <a:off x="4970007" y="3073566"/>
            <a:ext cx="314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121" name="Google Shape;121;p11"/>
          <p:cNvSpPr txBox="1"/>
          <p:nvPr/>
        </p:nvSpPr>
        <p:spPr>
          <a:xfrm>
            <a:off x="6631734" y="2118103"/>
            <a:ext cx="314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/>
          </a:p>
        </p:txBody>
      </p:sp>
      <p:sp>
        <p:nvSpPr>
          <p:cNvPr id="122" name="Google Shape;122;p11"/>
          <p:cNvSpPr txBox="1"/>
          <p:nvPr/>
        </p:nvSpPr>
        <p:spPr>
          <a:xfrm>
            <a:off x="5428912" y="2688031"/>
            <a:ext cx="4378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/>
          </a:p>
        </p:txBody>
      </p:sp>
      <p:sp>
        <p:nvSpPr>
          <p:cNvPr id="123" name="Google Shape;123;p11"/>
          <p:cNvSpPr txBox="1"/>
          <p:nvPr/>
        </p:nvSpPr>
        <p:spPr>
          <a:xfrm>
            <a:off x="6874483" y="2395102"/>
            <a:ext cx="4378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/>
          </a:p>
        </p:txBody>
      </p:sp>
      <p:sp>
        <p:nvSpPr>
          <p:cNvPr id="124" name="Google Shape;124;p11"/>
          <p:cNvSpPr txBox="1"/>
          <p:nvPr/>
        </p:nvSpPr>
        <p:spPr>
          <a:xfrm>
            <a:off x="7228317" y="2027741"/>
            <a:ext cx="4378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/>
          </a:p>
        </p:txBody>
      </p:sp>
      <p:sp>
        <p:nvSpPr>
          <p:cNvPr id="125" name="Google Shape;125;p11"/>
          <p:cNvSpPr txBox="1"/>
          <p:nvPr/>
        </p:nvSpPr>
        <p:spPr>
          <a:xfrm>
            <a:off x="6135430" y="2444115"/>
            <a:ext cx="4378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/>
          </a:p>
        </p:txBody>
      </p:sp>
      <p:sp>
        <p:nvSpPr>
          <p:cNvPr id="126" name="Google Shape;126;p11"/>
          <p:cNvSpPr txBox="1"/>
          <p:nvPr/>
        </p:nvSpPr>
        <p:spPr>
          <a:xfrm>
            <a:off x="7239533" y="2401208"/>
            <a:ext cx="4378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/>
          </a:p>
        </p:txBody>
      </p:sp>
      <p:sp>
        <p:nvSpPr>
          <p:cNvPr id="127" name="Google Shape;127;p11"/>
          <p:cNvSpPr txBox="1"/>
          <p:nvPr/>
        </p:nvSpPr>
        <p:spPr>
          <a:xfrm>
            <a:off x="6706491" y="2657189"/>
            <a:ext cx="4378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/>
          </a:p>
        </p:txBody>
      </p:sp>
      <p:sp>
        <p:nvSpPr>
          <p:cNvPr id="128" name="Google Shape;128;p11"/>
          <p:cNvSpPr txBox="1"/>
          <p:nvPr/>
        </p:nvSpPr>
        <p:spPr>
          <a:xfrm>
            <a:off x="5758393" y="2946675"/>
            <a:ext cx="4378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/>
          </a:p>
        </p:txBody>
      </p:sp>
      <p:sp>
        <p:nvSpPr>
          <p:cNvPr id="129" name="Google Shape;129;p11"/>
          <p:cNvSpPr txBox="1"/>
          <p:nvPr/>
        </p:nvSpPr>
        <p:spPr>
          <a:xfrm>
            <a:off x="6529728" y="2946675"/>
            <a:ext cx="4378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endParaRPr/>
          </a:p>
        </p:txBody>
      </p:sp>
      <p:sp>
        <p:nvSpPr>
          <p:cNvPr id="130" name="Google Shape;130;p11"/>
          <p:cNvSpPr txBox="1"/>
          <p:nvPr/>
        </p:nvSpPr>
        <p:spPr>
          <a:xfrm>
            <a:off x="7255296" y="2794635"/>
            <a:ext cx="4378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/>
          </a:p>
        </p:txBody>
      </p:sp>
      <p:sp>
        <p:nvSpPr>
          <p:cNvPr id="131" name="Google Shape;131;p11"/>
          <p:cNvSpPr txBox="1"/>
          <p:nvPr/>
        </p:nvSpPr>
        <p:spPr>
          <a:xfrm>
            <a:off x="6142199" y="2842247"/>
            <a:ext cx="4378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/>
          </a:p>
        </p:txBody>
      </p:sp>
      <p:sp>
        <p:nvSpPr>
          <p:cNvPr id="132" name="Google Shape;132;p11"/>
          <p:cNvSpPr txBox="1"/>
          <p:nvPr/>
        </p:nvSpPr>
        <p:spPr>
          <a:xfrm>
            <a:off x="7186925" y="3099683"/>
            <a:ext cx="4378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/>
          </a:p>
        </p:txBody>
      </p:sp>
      <p:sp>
        <p:nvSpPr>
          <p:cNvPr id="133" name="Google Shape;133;p11"/>
          <p:cNvSpPr txBox="1"/>
          <p:nvPr/>
        </p:nvSpPr>
        <p:spPr>
          <a:xfrm>
            <a:off x="4728899" y="4317796"/>
            <a:ext cx="2895857" cy="3385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7854" l="-1315" r="0" t="-35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