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10287000" cx="18288000"/>
  <p:notesSz cx="6858000" cy="9144000"/>
  <p:embeddedFontLst>
    <p:embeddedFont>
      <p:font typeface="Montserrat SemiBold"/>
      <p:regular r:id="rId19"/>
      <p:bold r:id="rId20"/>
      <p:italic r:id="rId21"/>
      <p:boldItalic r:id="rId22"/>
    </p:embeddedFont>
    <p:embeddedFont>
      <p:font typeface="Montserrat"/>
      <p:regular r:id="rId23"/>
      <p:bold r:id="rId24"/>
      <p:italic r:id="rId25"/>
      <p:boldItalic r:id="rId26"/>
    </p:embeddedFont>
    <p:embeddedFont>
      <p:font typeface="Montserrat Medium"/>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SemiBold-bold.fntdata"/><Relationship Id="rId22" Type="http://schemas.openxmlformats.org/officeDocument/2006/relationships/font" Target="fonts/MontserratSemiBold-boldItalic.fntdata"/><Relationship Id="rId21" Type="http://schemas.openxmlformats.org/officeDocument/2006/relationships/font" Target="fonts/MontserratSemiBold-italic.fntdata"/><Relationship Id="rId24" Type="http://schemas.openxmlformats.org/officeDocument/2006/relationships/font" Target="fonts/Montserrat-bold.fntdata"/><Relationship Id="rId23"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boldItalic.fntdata"/><Relationship Id="rId25" Type="http://schemas.openxmlformats.org/officeDocument/2006/relationships/font" Target="fonts/Montserrat-italic.fntdata"/><Relationship Id="rId28" Type="http://schemas.openxmlformats.org/officeDocument/2006/relationships/font" Target="fonts/MontserratMedium-bold.fntdata"/><Relationship Id="rId27" Type="http://schemas.openxmlformats.org/officeDocument/2006/relationships/font" Target="fonts/MontserratMedium-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ontserratMedium-italic.fntdata"/><Relationship Id="rId7" Type="http://schemas.openxmlformats.org/officeDocument/2006/relationships/slide" Target="slides/slide3.xml"/><Relationship Id="rId8" Type="http://schemas.openxmlformats.org/officeDocument/2006/relationships/slide" Target="slides/slide4.xml"/><Relationship Id="rId30" Type="http://schemas.openxmlformats.org/officeDocument/2006/relationships/font" Target="fonts/MontserratMedium-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MontserratSemiBold-regular.fntdata"/><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5c939f1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5c939f1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8ea80bb35b_0_2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8ea80bb35b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8ea80bb35b_0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8ea80bb35b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8ea80bb35b_0_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8ea80bb35b_0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8ea80bb35b_0_3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8ea80bb35b_0_3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222222"/>
              </a:solidFill>
              <a:highlight>
                <a:srgbClr val="FFFFFF"/>
              </a:highligh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8ea80bb35b_0_2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8ea80bb35b_0_2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ea80bb35b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ea80bb35b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ea80bb35b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ea80bb35b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ea80bb35b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ea80bb35b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ea80bb35b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ea80bb35b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ea80bb35b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ea80bb35b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8ea80bb35b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8ea80bb35b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ea80bb35b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ea80bb35b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ea80bb35b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ea80bb35b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6955700" cy="49098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Worksheet:</a:t>
            </a:r>
            <a:endParaRPr>
              <a:solidFill>
                <a:srgbClr val="4B3241"/>
              </a:solidFill>
            </a:endParaRPr>
          </a:p>
          <a:p>
            <a:pPr indent="0" lvl="0" marL="0" rtl="0" algn="l">
              <a:spcBef>
                <a:spcPts val="0"/>
              </a:spcBef>
              <a:spcAft>
                <a:spcPts val="0"/>
              </a:spcAft>
              <a:buNone/>
            </a:pPr>
            <a:r>
              <a:rPr lang="en-GB">
                <a:solidFill>
                  <a:srgbClr val="4B3241"/>
                </a:solidFill>
              </a:rPr>
              <a:t>How has the use of science and technology changed ideas around the treatment and prevention of lung cancer?</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 Medicine through time</a:t>
            </a:r>
            <a:endParaRPr>
              <a:solidFill>
                <a:srgbClr val="4B3241"/>
              </a:solidFill>
            </a:endParaRPr>
          </a:p>
          <a:p>
            <a:pPr indent="0" lvl="0" marL="0" rtl="0" algn="l">
              <a:spcBef>
                <a:spcPts val="2000"/>
              </a:spcBef>
              <a:spcAft>
                <a:spcPts val="0"/>
              </a:spcAft>
              <a:buNone/>
            </a:pPr>
            <a:r>
              <a:rPr lang="en-GB">
                <a:solidFill>
                  <a:srgbClr val="4B3241"/>
                </a:solidFill>
              </a:rPr>
              <a:t>Lesson 24 of 30 </a:t>
            </a:r>
            <a:endParaRPr>
              <a:solidFill>
                <a:srgbClr val="4B3241"/>
              </a:solidFill>
            </a:endParaRPr>
          </a:p>
          <a:p>
            <a:pPr indent="0" lvl="0" marL="0" rtl="0" algn="l">
              <a:spcBef>
                <a:spcPts val="2000"/>
              </a:spcBef>
              <a:spcAft>
                <a:spcPts val="2000"/>
              </a:spcAft>
              <a:buNone/>
            </a:pPr>
            <a:r>
              <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Prudden</a:t>
            </a:r>
            <a:endParaRPr>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3"/>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Government prevention</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51" name="Google Shape;151;p23"/>
          <p:cNvSpPr txBox="1"/>
          <p:nvPr>
            <p:ph idx="1" type="body"/>
          </p:nvPr>
        </p:nvSpPr>
        <p:spPr>
          <a:xfrm>
            <a:off x="778925" y="1396675"/>
            <a:ext cx="16452000" cy="81900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Although slow to respond, the government have passed laws and launched major campaigns to prevent people from developing lung cancer.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One of the reasons for slow action from the government was because they earned around £4 billion from tobacco tax. There were also thousands of workers employed by the tobacco industry.</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But by 1985, smoking-related deaths cost the </a:t>
            </a:r>
            <a:r>
              <a:rPr b="1" lang="en-GB" sz="3500">
                <a:solidFill>
                  <a:schemeClr val="accent5"/>
                </a:solidFill>
              </a:rPr>
              <a:t>NHS </a:t>
            </a:r>
            <a:r>
              <a:rPr lang="en-GB" sz="3500">
                <a:solidFill>
                  <a:srgbClr val="000000"/>
                </a:solidFill>
              </a:rPr>
              <a:t>£165 million a year.</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The death rate and costs were too high for the government to do nothing and eventually the government took proactive steps to prevent lung cancer. </a:t>
            </a:r>
            <a:endParaRPr sz="3500">
              <a:solidFill>
                <a:srgbClr val="000000"/>
              </a:solidFill>
            </a:endParaRPr>
          </a:p>
          <a:p>
            <a:pPr indent="0" lvl="0" marL="914400" marR="0" rtl="0" algn="l">
              <a:lnSpc>
                <a:spcPct val="115000"/>
              </a:lnSpc>
              <a:spcBef>
                <a:spcPts val="0"/>
              </a:spcBef>
              <a:spcAft>
                <a:spcPts val="0"/>
              </a:spcAft>
              <a:buNone/>
            </a:pPr>
            <a:r>
              <a:t/>
            </a:r>
            <a:endParaRPr sz="3000"/>
          </a:p>
        </p:txBody>
      </p:sp>
      <p:sp>
        <p:nvSpPr>
          <p:cNvPr id="152" name="Google Shape;152;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4"/>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Government prevention</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58" name="Google Shape;158;p24"/>
          <p:cNvSpPr txBox="1"/>
          <p:nvPr>
            <p:ph idx="1" type="body"/>
          </p:nvPr>
        </p:nvSpPr>
        <p:spPr>
          <a:xfrm>
            <a:off x="778925" y="1584675"/>
            <a:ext cx="16339500" cy="47487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u="sng">
                <a:solidFill>
                  <a:srgbClr val="000000"/>
                </a:solidFill>
              </a:rPr>
              <a:t>The government passed laws</a:t>
            </a:r>
            <a:endParaRPr sz="3500" u="sng">
              <a:solidFill>
                <a:srgbClr val="000000"/>
              </a:solidFill>
            </a:endParaRPr>
          </a:p>
          <a:p>
            <a:pPr indent="-450850" lvl="0" marL="457200" rtl="0" algn="l">
              <a:lnSpc>
                <a:spcPct val="90000"/>
              </a:lnSpc>
              <a:spcBef>
                <a:spcPts val="1000"/>
              </a:spcBef>
              <a:spcAft>
                <a:spcPts val="0"/>
              </a:spcAft>
              <a:buClr>
                <a:srgbClr val="000000"/>
              </a:buClr>
              <a:buSzPts val="3500"/>
              <a:buChar char="●"/>
            </a:pPr>
            <a:r>
              <a:rPr lang="en-GB" sz="3500">
                <a:solidFill>
                  <a:srgbClr val="000000"/>
                </a:solidFill>
              </a:rPr>
              <a:t>In 2007, the government banned smoking in all workplaces or pubs, cafes and restaurants.</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lang="en-GB" sz="3500">
                <a:solidFill>
                  <a:srgbClr val="000000"/>
                </a:solidFill>
              </a:rPr>
              <a:t>In 2007 the government raised the legal age for buying tobacco from 16-18 to reduce the numbers of teenagers who smoked.</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lang="en-GB" sz="3500">
                <a:solidFill>
                  <a:srgbClr val="000000"/>
                </a:solidFill>
              </a:rPr>
              <a:t>In 2015, the government banned smoking in cars carrying children under the age of 18 because of evidence that </a:t>
            </a:r>
            <a:r>
              <a:rPr b="1" lang="en-GB" sz="3500">
                <a:solidFill>
                  <a:schemeClr val="accent5"/>
                </a:solidFill>
              </a:rPr>
              <a:t>second-hand smoke</a:t>
            </a:r>
            <a:r>
              <a:rPr lang="en-GB" sz="3500">
                <a:solidFill>
                  <a:srgbClr val="000000"/>
                </a:solidFill>
              </a:rPr>
              <a:t> (breathing in the smoke from people’s cigarettes) impacted on health, especially to children.</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lang="en-GB" sz="3500">
                <a:solidFill>
                  <a:srgbClr val="000000"/>
                </a:solidFill>
              </a:rPr>
              <a:t>The government increased taxation on tobacco products to encourage people to stop smoking  because buying cigarettes was consequently more expensive.</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457200" rtl="0" algn="l">
              <a:lnSpc>
                <a:spcPct val="115000"/>
              </a:lnSpc>
              <a:spcBef>
                <a:spcPts val="0"/>
              </a:spcBef>
              <a:spcAft>
                <a:spcPts val="0"/>
              </a:spcAft>
              <a:buNone/>
            </a:pPr>
            <a:r>
              <a:t/>
            </a:r>
            <a:endParaRPr sz="3500">
              <a:solidFill>
                <a:srgbClr val="000000"/>
              </a:solidFill>
            </a:endParaRPr>
          </a:p>
          <a:p>
            <a:pPr indent="0" lvl="0" marL="457200" rtl="0" algn="l">
              <a:lnSpc>
                <a:spcPct val="115000"/>
              </a:lnSpc>
              <a:spcBef>
                <a:spcPts val="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159" name="Google Shape;159;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5"/>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Government prevention</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65" name="Google Shape;165;p25"/>
          <p:cNvSpPr txBox="1"/>
          <p:nvPr>
            <p:ph idx="1" type="body"/>
          </p:nvPr>
        </p:nvSpPr>
        <p:spPr>
          <a:xfrm>
            <a:off x="778925" y="1799550"/>
            <a:ext cx="16452000" cy="68223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u="sng">
                <a:solidFill>
                  <a:srgbClr val="000000"/>
                </a:solidFill>
              </a:rPr>
              <a:t>The government has tried to change behaviour</a:t>
            </a:r>
            <a:endParaRPr sz="3500" u="sng">
              <a:solidFill>
                <a:srgbClr val="000000"/>
              </a:solidFill>
            </a:endParaRPr>
          </a:p>
          <a:p>
            <a:pPr indent="-450850" lvl="0" marL="457200" rtl="0" algn="l">
              <a:lnSpc>
                <a:spcPct val="90000"/>
              </a:lnSpc>
              <a:spcBef>
                <a:spcPts val="1000"/>
              </a:spcBef>
              <a:spcAft>
                <a:spcPts val="0"/>
              </a:spcAft>
              <a:buClr>
                <a:srgbClr val="000000"/>
              </a:buClr>
              <a:buSzPts val="3500"/>
              <a:buChar char="●"/>
            </a:pPr>
            <a:r>
              <a:rPr lang="en-GB" sz="3500">
                <a:solidFill>
                  <a:srgbClr val="000000"/>
                </a:solidFill>
              </a:rPr>
              <a:t>The government banned tobacco advertising on TV in 1965 and then tobacco advertising entirely in 2005.</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lang="en-GB" sz="3500">
                <a:solidFill>
                  <a:srgbClr val="000000"/>
                </a:solidFill>
              </a:rPr>
              <a:t>They have produced many campaigns to warn about the dangers of smoking. For example, the impact of smoking on pregnant women, children and the chemicals included in cigarette smoke. </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lang="en-GB" sz="3500">
                <a:solidFill>
                  <a:srgbClr val="000000"/>
                </a:solidFill>
              </a:rPr>
              <a:t>They have also used schools to teach awareness of the dangers of smoking to school children.</a:t>
            </a:r>
            <a:endParaRPr sz="3500">
              <a:solidFill>
                <a:srgbClr val="000000"/>
              </a:solidFill>
            </a:endParaRPr>
          </a:p>
          <a:p>
            <a:pPr indent="-450850" lvl="0" marL="457200" rtl="0" algn="l">
              <a:lnSpc>
                <a:spcPct val="90000"/>
              </a:lnSpc>
              <a:spcBef>
                <a:spcPts val="0"/>
              </a:spcBef>
              <a:spcAft>
                <a:spcPts val="0"/>
              </a:spcAft>
              <a:buClr>
                <a:srgbClr val="000000"/>
              </a:buClr>
              <a:buSzPts val="3500"/>
              <a:buChar char="●"/>
            </a:pPr>
            <a:r>
              <a:rPr lang="en-GB" sz="3500">
                <a:solidFill>
                  <a:srgbClr val="000000"/>
                </a:solidFill>
              </a:rPr>
              <a:t>The </a:t>
            </a:r>
            <a:r>
              <a:rPr b="1" lang="en-GB" sz="3500">
                <a:solidFill>
                  <a:schemeClr val="accent5"/>
                </a:solidFill>
              </a:rPr>
              <a:t>Tobacco Display Ban</a:t>
            </a:r>
            <a:r>
              <a:rPr lang="en-GB" sz="3500">
                <a:solidFill>
                  <a:srgbClr val="000000"/>
                </a:solidFill>
              </a:rPr>
              <a:t> came into effect in 2012 for large stores, and 2015 for smaller stores. These regulations mean that it is now illegal to display tobacco products in store.</a:t>
            </a:r>
            <a:endParaRPr sz="3500">
              <a:solidFill>
                <a:srgbClr val="000000"/>
              </a:solidFill>
            </a:endParaRPr>
          </a:p>
          <a:p>
            <a:pPr indent="0" lvl="0" marL="45720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457200" rtl="0" algn="l">
              <a:lnSpc>
                <a:spcPct val="115000"/>
              </a:lnSpc>
              <a:spcBef>
                <a:spcPts val="0"/>
              </a:spcBef>
              <a:spcAft>
                <a:spcPts val="0"/>
              </a:spcAft>
              <a:buNone/>
            </a:pPr>
            <a:r>
              <a:t/>
            </a:r>
            <a:endParaRPr sz="3500">
              <a:solidFill>
                <a:srgbClr val="000000"/>
              </a:solidFill>
            </a:endParaRPr>
          </a:p>
          <a:p>
            <a:pPr indent="0" lvl="0" marL="457200" rtl="0" algn="l">
              <a:lnSpc>
                <a:spcPct val="115000"/>
              </a:lnSpc>
              <a:spcBef>
                <a:spcPts val="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166" name="Google Shape;166;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72" name="Google Shape;172;p26"/>
          <p:cNvSpPr txBox="1"/>
          <p:nvPr>
            <p:ph idx="1" type="body"/>
          </p:nvPr>
        </p:nvSpPr>
        <p:spPr>
          <a:xfrm>
            <a:off x="917950" y="585250"/>
            <a:ext cx="16722600" cy="8184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b="1" sz="3500">
              <a:solidFill>
                <a:schemeClr val="accent4"/>
              </a:solidFill>
            </a:endParaRPr>
          </a:p>
          <a:p>
            <a:pPr indent="0" lvl="0" marL="457200" rtl="0" algn="l">
              <a:lnSpc>
                <a:spcPct val="115000"/>
              </a:lnSpc>
              <a:spcBef>
                <a:spcPts val="0"/>
              </a:spcBef>
              <a:spcAft>
                <a:spcPts val="0"/>
              </a:spcAft>
              <a:buNone/>
            </a:pPr>
            <a:r>
              <a:t/>
            </a:r>
            <a:endParaRPr b="1" sz="3500">
              <a:solidFill>
                <a:schemeClr val="accent4"/>
              </a:solidFill>
            </a:endParaRPr>
          </a:p>
          <a:p>
            <a:pPr indent="-450850" lvl="0" marL="457200" rtl="0" algn="l">
              <a:lnSpc>
                <a:spcPct val="115000"/>
              </a:lnSpc>
              <a:spcBef>
                <a:spcPts val="0"/>
              </a:spcBef>
              <a:spcAft>
                <a:spcPts val="0"/>
              </a:spcAft>
              <a:buSzPts val="3500"/>
              <a:buChar char="-"/>
            </a:pPr>
            <a:r>
              <a:rPr b="1" lang="en-GB" sz="3500">
                <a:solidFill>
                  <a:schemeClr val="accent4"/>
                </a:solidFill>
              </a:rPr>
              <a:t>Cholera </a:t>
            </a:r>
            <a:r>
              <a:rPr lang="en-GB" sz="3500">
                <a:solidFill>
                  <a:srgbClr val="222222"/>
                </a:solidFill>
                <a:highlight>
                  <a:srgbClr val="FFFFFF"/>
                </a:highlight>
              </a:rPr>
              <a:t>An infectious and often fatal bacterial disease, typically contracted from infected water supplies and causing severe vomiting and diarrhoea.</a:t>
            </a:r>
            <a:endParaRPr sz="3500"/>
          </a:p>
          <a:p>
            <a:pPr indent="-450850" lvl="0" marL="457200" rtl="0" algn="l">
              <a:lnSpc>
                <a:spcPct val="115000"/>
              </a:lnSpc>
              <a:spcBef>
                <a:spcPts val="0"/>
              </a:spcBef>
              <a:spcAft>
                <a:spcPts val="0"/>
              </a:spcAft>
              <a:buSzPts val="3500"/>
              <a:buChar char="-"/>
            </a:pPr>
            <a:r>
              <a:rPr b="1" lang="en-GB" sz="3500">
                <a:solidFill>
                  <a:schemeClr val="accent4"/>
                </a:solidFill>
              </a:rPr>
              <a:t>Endoscope </a:t>
            </a:r>
            <a:r>
              <a:rPr lang="en-GB" sz="3500">
                <a:solidFill>
                  <a:srgbClr val="222222"/>
                </a:solidFill>
                <a:highlight>
                  <a:srgbClr val="FFFFFF"/>
                </a:highlight>
              </a:rPr>
              <a:t>An instrument which can be introduced into the body to give a view of its internal parts.</a:t>
            </a:r>
            <a:endParaRPr sz="3500">
              <a:solidFill>
                <a:srgbClr val="000000"/>
              </a:solidFill>
            </a:endParaRPr>
          </a:p>
          <a:p>
            <a:pPr indent="-450850" lvl="0" marL="457200" rtl="0" algn="l">
              <a:lnSpc>
                <a:spcPct val="115000"/>
              </a:lnSpc>
              <a:spcBef>
                <a:spcPts val="0"/>
              </a:spcBef>
              <a:spcAft>
                <a:spcPts val="0"/>
              </a:spcAft>
              <a:buSzPts val="3500"/>
              <a:buChar char="-"/>
            </a:pPr>
            <a:r>
              <a:rPr b="1" lang="en-GB" sz="3500">
                <a:solidFill>
                  <a:schemeClr val="accent4"/>
                </a:solidFill>
              </a:rPr>
              <a:t>Immune system </a:t>
            </a:r>
            <a:r>
              <a:rPr lang="en-GB" sz="3500">
                <a:solidFill>
                  <a:srgbClr val="000000"/>
                </a:solidFill>
              </a:rPr>
              <a:t>The body’s defence system against infections, bacteria, etc.</a:t>
            </a:r>
            <a:endParaRPr sz="3500">
              <a:solidFill>
                <a:srgbClr val="000000"/>
              </a:solidFill>
            </a:endParaRPr>
          </a:p>
          <a:p>
            <a:pPr indent="0" lvl="0" marL="0" rtl="0" algn="l">
              <a:lnSpc>
                <a:spcPct val="115000"/>
              </a:lnSpc>
              <a:spcBef>
                <a:spcPts val="0"/>
              </a:spcBef>
              <a:spcAft>
                <a:spcPts val="0"/>
              </a:spcAft>
              <a:buNone/>
            </a:pPr>
            <a:r>
              <a:t/>
            </a:r>
            <a:endParaRPr sz="3500">
              <a:solidFill>
                <a:srgbClr val="222222"/>
              </a:solidFill>
              <a:highlight>
                <a:schemeClr val="lt1"/>
              </a:highlight>
            </a:endParaRPr>
          </a:p>
          <a:p>
            <a:pPr indent="0" lvl="0" marL="457200" rtl="0" algn="l">
              <a:lnSpc>
                <a:spcPct val="115000"/>
              </a:lnSpc>
              <a:spcBef>
                <a:spcPts val="0"/>
              </a:spcBef>
              <a:spcAft>
                <a:spcPts val="0"/>
              </a:spcAft>
              <a:buNone/>
            </a:pPr>
            <a:r>
              <a:t/>
            </a:r>
            <a:endParaRPr sz="3500">
              <a:solidFill>
                <a:srgbClr val="000000"/>
              </a:solidFill>
            </a:endParaRPr>
          </a:p>
          <a:p>
            <a:pPr indent="0" lvl="0" marL="457200" rtl="0" algn="l">
              <a:lnSpc>
                <a:spcPct val="115000"/>
              </a:lnSpc>
              <a:spcBef>
                <a:spcPts val="0"/>
              </a:spcBef>
              <a:spcAft>
                <a:spcPts val="0"/>
              </a:spcAft>
              <a:buNone/>
            </a:pPr>
            <a:r>
              <a:t/>
            </a:r>
            <a:endParaRPr sz="3500"/>
          </a:p>
          <a:p>
            <a:pPr indent="0" lvl="0" marL="457200" rtl="0" algn="l">
              <a:lnSpc>
                <a:spcPct val="115000"/>
              </a:lnSpc>
              <a:spcBef>
                <a:spcPts val="0"/>
              </a:spcBef>
              <a:spcAft>
                <a:spcPts val="0"/>
              </a:spcAft>
              <a:buNone/>
            </a:pPr>
            <a:r>
              <a:t/>
            </a:r>
            <a:endParaRPr sz="3500">
              <a:solidFill>
                <a:srgbClr val="000000"/>
              </a:solidFill>
            </a:endParaRPr>
          </a:p>
          <a:p>
            <a:pPr indent="-317500" lvl="0" marL="457200" rtl="0" algn="l">
              <a:lnSpc>
                <a:spcPct val="115000"/>
              </a:lnSpc>
              <a:spcBef>
                <a:spcPts val="0"/>
              </a:spcBef>
              <a:spcAft>
                <a:spcPts val="0"/>
              </a:spcAft>
              <a:buClr>
                <a:srgbClr val="000000"/>
              </a:buClr>
              <a:buSzPts val="1400"/>
              <a:buChar char="-"/>
            </a:pPr>
            <a:r>
              <a:t/>
            </a:r>
            <a:endParaRPr sz="1400">
              <a:solidFill>
                <a:srgbClr val="000000"/>
              </a:solidFill>
            </a:endParaRPr>
          </a:p>
          <a:p>
            <a:pPr indent="0" lvl="0" marL="457200" rtl="0" algn="l">
              <a:lnSpc>
                <a:spcPct val="115000"/>
              </a:lnSpc>
              <a:spcBef>
                <a:spcPts val="0"/>
              </a:spcBef>
              <a:spcAft>
                <a:spcPts val="0"/>
              </a:spcAft>
              <a:buNone/>
            </a:pPr>
            <a:r>
              <a:t/>
            </a:r>
            <a:endParaRPr sz="3500"/>
          </a:p>
          <a:p>
            <a:pPr indent="0" lvl="0" marL="0" rtl="0" algn="l">
              <a:lnSpc>
                <a:spcPct val="115000"/>
              </a:lnSpc>
              <a:spcBef>
                <a:spcPts val="0"/>
              </a:spcBef>
              <a:spcAft>
                <a:spcPts val="0"/>
              </a:spcAft>
              <a:buNone/>
            </a:pPr>
            <a:r>
              <a:t/>
            </a:r>
            <a:endParaRPr sz="3500">
              <a:solidFill>
                <a:srgbClr val="000000"/>
              </a:solidFill>
            </a:endParaRPr>
          </a:p>
          <a:p>
            <a:pPr indent="0" lvl="0" marL="914400" marR="0" rtl="0" algn="l">
              <a:lnSpc>
                <a:spcPct val="115000"/>
              </a:lnSpc>
              <a:spcBef>
                <a:spcPts val="0"/>
              </a:spcBef>
              <a:spcAft>
                <a:spcPts val="0"/>
              </a:spcAft>
              <a:buNone/>
            </a:pPr>
            <a:r>
              <a:t/>
            </a:r>
            <a:endParaRPr b="1" sz="3500"/>
          </a:p>
        </p:txBody>
      </p:sp>
      <p:sp>
        <p:nvSpPr>
          <p:cNvPr id="173" name="Google Shape;173;p26"/>
          <p:cNvSpPr txBox="1"/>
          <p:nvPr>
            <p:ph idx="12" type="sldNum"/>
          </p:nvPr>
        </p:nvSpPr>
        <p:spPr>
          <a:xfrm>
            <a:off x="8417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79" name="Google Shape;179;p27"/>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80" name="Google Shape;180;p27"/>
          <p:cNvSpPr txBox="1"/>
          <p:nvPr>
            <p:ph idx="1" type="body"/>
          </p:nvPr>
        </p:nvSpPr>
        <p:spPr>
          <a:xfrm>
            <a:off x="306450" y="1423525"/>
            <a:ext cx="17675100" cy="5101800"/>
          </a:xfrm>
          <a:prstGeom prst="rect">
            <a:avLst/>
          </a:prstGeom>
        </p:spPr>
        <p:txBody>
          <a:bodyPr anchorCtr="0" anchor="t" bIns="0" lIns="0" spcFirstLastPara="1" rIns="0" wrap="square" tIns="0">
            <a:noAutofit/>
          </a:bodyPr>
          <a:lstStyle/>
          <a:p>
            <a:pPr indent="-450850" lvl="0" marL="457200" rtl="0" algn="l">
              <a:lnSpc>
                <a:spcPct val="90000"/>
              </a:lnSpc>
              <a:spcBef>
                <a:spcPts val="1000"/>
              </a:spcBef>
              <a:spcAft>
                <a:spcPts val="0"/>
              </a:spcAft>
              <a:buClr>
                <a:srgbClr val="000000"/>
              </a:buClr>
              <a:buSzPts val="3500"/>
              <a:buAutoNum type="arabicPeriod"/>
            </a:pPr>
            <a:r>
              <a:rPr lang="en-GB" sz="3500">
                <a:solidFill>
                  <a:srgbClr val="000000"/>
                </a:solidFill>
              </a:rPr>
              <a:t>Which organisation published the 1950 study linking smoking with lung cancer?</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a:solidFill>
                  <a:srgbClr val="000000"/>
                </a:solidFill>
              </a:rPr>
              <a:t>How are the following used to diagnose lung cancer? </a:t>
            </a:r>
            <a:endParaRPr sz="3500">
              <a:solidFill>
                <a:srgbClr val="000000"/>
              </a:solidFill>
            </a:endParaRPr>
          </a:p>
          <a:p>
            <a:pPr indent="0" lvl="0" marL="457200" rtl="0" algn="l">
              <a:lnSpc>
                <a:spcPct val="90000"/>
              </a:lnSpc>
              <a:spcBef>
                <a:spcPts val="1000"/>
              </a:spcBef>
              <a:spcAft>
                <a:spcPts val="0"/>
              </a:spcAft>
              <a:buNone/>
            </a:pPr>
            <a:r>
              <a:rPr lang="en-GB" sz="3500">
                <a:solidFill>
                  <a:srgbClr val="000000"/>
                </a:solidFill>
              </a:rPr>
              <a:t>a) CT scan</a:t>
            </a:r>
            <a:endParaRPr sz="3500">
              <a:solidFill>
                <a:srgbClr val="000000"/>
              </a:solidFill>
            </a:endParaRPr>
          </a:p>
          <a:p>
            <a:pPr indent="0" lvl="0" marL="457200" rtl="0" algn="l">
              <a:lnSpc>
                <a:spcPct val="90000"/>
              </a:lnSpc>
              <a:spcBef>
                <a:spcPts val="1000"/>
              </a:spcBef>
              <a:spcAft>
                <a:spcPts val="0"/>
              </a:spcAft>
              <a:buNone/>
            </a:pPr>
            <a:r>
              <a:rPr lang="en-GB" sz="3500">
                <a:solidFill>
                  <a:srgbClr val="000000"/>
                </a:solidFill>
              </a:rPr>
              <a:t>b) PET-CT scan</a:t>
            </a:r>
            <a:endParaRPr sz="3500">
              <a:solidFill>
                <a:srgbClr val="000000"/>
              </a:solidFill>
            </a:endParaRPr>
          </a:p>
          <a:p>
            <a:pPr indent="0" lvl="0" marL="457200" rtl="0" algn="l">
              <a:lnSpc>
                <a:spcPct val="90000"/>
              </a:lnSpc>
              <a:spcBef>
                <a:spcPts val="1000"/>
              </a:spcBef>
              <a:spcAft>
                <a:spcPts val="0"/>
              </a:spcAft>
              <a:buNone/>
            </a:pPr>
            <a:r>
              <a:rPr lang="en-GB" sz="3500">
                <a:solidFill>
                  <a:srgbClr val="000000"/>
                </a:solidFill>
              </a:rPr>
              <a:t>c) Bronchoscopy</a:t>
            </a:r>
            <a:endParaRPr sz="3500">
              <a:solidFill>
                <a:srgbClr val="000000"/>
              </a:solidFill>
            </a:endParaRPr>
          </a:p>
          <a:p>
            <a:pPr indent="-450850" lvl="0" marL="457200" rtl="0" algn="l">
              <a:lnSpc>
                <a:spcPct val="90000"/>
              </a:lnSpc>
              <a:spcBef>
                <a:spcPts val="1000"/>
              </a:spcBef>
              <a:spcAft>
                <a:spcPts val="0"/>
              </a:spcAft>
              <a:buClr>
                <a:srgbClr val="000000"/>
              </a:buClr>
              <a:buSzPts val="3500"/>
              <a:buAutoNum type="arabicPeriod"/>
            </a:pPr>
            <a:r>
              <a:rPr lang="en-GB" sz="3500">
                <a:solidFill>
                  <a:srgbClr val="000000"/>
                </a:solidFill>
              </a:rPr>
              <a:t>Describe three methods by which lung cancer is treated.</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a:solidFill>
                  <a:srgbClr val="000000"/>
                </a:solidFill>
              </a:rPr>
              <a:t>Can you explain how three government strategies aimed to prevent lung cancer?</a:t>
            </a:r>
            <a:endParaRPr sz="3500">
              <a:solidFill>
                <a:srgbClr val="000000"/>
              </a:solidFill>
            </a:endParaRPr>
          </a:p>
          <a:p>
            <a:pPr indent="-450850" lvl="0" marL="457200" rtl="0" algn="l">
              <a:lnSpc>
                <a:spcPct val="90000"/>
              </a:lnSpc>
              <a:spcBef>
                <a:spcPts val="0"/>
              </a:spcBef>
              <a:spcAft>
                <a:spcPts val="0"/>
              </a:spcAft>
              <a:buClr>
                <a:srgbClr val="000000"/>
              </a:buClr>
              <a:buSzPts val="3500"/>
              <a:buAutoNum type="arabicPeriod"/>
            </a:pPr>
            <a:r>
              <a:rPr lang="en-GB" sz="3500" u="sng">
                <a:solidFill>
                  <a:srgbClr val="000000"/>
                </a:solidFill>
              </a:rPr>
              <a:t>Challenge Q</a:t>
            </a:r>
            <a:r>
              <a:rPr lang="en-GB" sz="3500">
                <a:solidFill>
                  <a:srgbClr val="000000"/>
                </a:solidFill>
              </a:rPr>
              <a:t>: Why could we say that the government’s reaction to cholera in the 19</a:t>
            </a:r>
            <a:r>
              <a:rPr baseline="30000" lang="en-GB" sz="3500">
                <a:solidFill>
                  <a:srgbClr val="000000"/>
                </a:solidFill>
              </a:rPr>
              <a:t>th</a:t>
            </a:r>
            <a:r>
              <a:rPr lang="en-GB" sz="3500">
                <a:solidFill>
                  <a:srgbClr val="000000"/>
                </a:solidFill>
              </a:rPr>
              <a:t> century and lung cancer in the 20</a:t>
            </a:r>
            <a:r>
              <a:rPr baseline="30000" lang="en-GB" sz="3500">
                <a:solidFill>
                  <a:srgbClr val="000000"/>
                </a:solidFill>
              </a:rPr>
              <a:t>th</a:t>
            </a:r>
            <a:r>
              <a:rPr lang="en-GB" sz="3500">
                <a:solidFill>
                  <a:srgbClr val="000000"/>
                </a:solidFill>
              </a:rPr>
              <a:t> century was similar? </a:t>
            </a:r>
            <a:r>
              <a:rPr b="1" lang="en-GB" sz="3500" u="sng">
                <a:solidFill>
                  <a:schemeClr val="accent4"/>
                </a:solidFill>
              </a:rPr>
              <a:t>Hint</a:t>
            </a:r>
            <a:r>
              <a:rPr lang="en-GB" sz="3500">
                <a:solidFill>
                  <a:srgbClr val="000000"/>
                </a:solidFill>
              </a:rPr>
              <a:t>: </a:t>
            </a:r>
            <a:r>
              <a:rPr i="1" lang="en-GB" sz="3500">
                <a:solidFill>
                  <a:srgbClr val="000000"/>
                </a:solidFill>
              </a:rPr>
              <a:t>Think about government responses to John Snow and the publication in 1950 linking smoking with lung cancer.</a:t>
            </a:r>
            <a:endParaRPr i="1" sz="3500">
              <a:solidFill>
                <a:srgbClr val="000000"/>
              </a:solidFill>
            </a:endParaRPr>
          </a:p>
          <a:p>
            <a:pPr indent="0" lvl="0" marL="0" rtl="0" algn="l">
              <a:lnSpc>
                <a:spcPct val="115000"/>
              </a:lnSpc>
              <a:spcBef>
                <a:spcPts val="1200"/>
              </a:spcBef>
              <a:spcAft>
                <a:spcPts val="0"/>
              </a:spcAft>
              <a:buNone/>
            </a:pPr>
            <a:r>
              <a:t/>
            </a:r>
            <a:endParaRPr sz="3500">
              <a:solidFill>
                <a:srgbClr val="000000"/>
              </a:solidFill>
            </a:endParaRPr>
          </a:p>
          <a:p>
            <a:pPr indent="0" lvl="0" marL="0" rtl="0" algn="l">
              <a:lnSpc>
                <a:spcPct val="90000"/>
              </a:lnSpc>
              <a:spcBef>
                <a:spcPts val="1200"/>
              </a:spcBef>
              <a:spcAft>
                <a:spcPts val="0"/>
              </a:spcAft>
              <a:buNone/>
            </a:pPr>
            <a:r>
              <a:t/>
            </a:r>
            <a:endParaRPr b="1" i="1" sz="3000">
              <a:solidFill>
                <a:schemeClr val="accent4"/>
              </a:solidFill>
            </a:endParaRPr>
          </a:p>
          <a:p>
            <a:pPr indent="0" lvl="0" marL="0" rtl="0" algn="l">
              <a:lnSpc>
                <a:spcPct val="90000"/>
              </a:lnSpc>
              <a:spcBef>
                <a:spcPts val="1000"/>
              </a:spcBef>
              <a:spcAft>
                <a:spcPts val="0"/>
              </a:spcAft>
              <a:buNone/>
            </a:pPr>
            <a:r>
              <a:t/>
            </a:r>
            <a:endParaRPr sz="3500">
              <a:solidFill>
                <a:srgbClr val="000000"/>
              </a:solidFill>
            </a:endParaRPr>
          </a:p>
          <a:p>
            <a:pPr indent="0" lvl="0" marL="457200" rtl="0" algn="l">
              <a:lnSpc>
                <a:spcPct val="100000"/>
              </a:lnSpc>
              <a:spcBef>
                <a:spcPts val="0"/>
              </a:spcBef>
              <a:spcAft>
                <a:spcPts val="0"/>
              </a:spcAft>
              <a:buNone/>
            </a:pPr>
            <a:r>
              <a:t/>
            </a:r>
            <a:endParaRPr i="1" sz="4400">
              <a:solidFill>
                <a:srgbClr val="000000"/>
              </a:solidFill>
            </a:endParaRPr>
          </a:p>
        </p:txBody>
      </p:sp>
      <p:sp>
        <p:nvSpPr>
          <p:cNvPr id="181" name="Google Shape;181;p2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Lung cancer</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87" name="Google Shape;87;p15"/>
          <p:cNvSpPr txBox="1"/>
          <p:nvPr>
            <p:ph idx="1" type="body"/>
          </p:nvPr>
        </p:nvSpPr>
        <p:spPr>
          <a:xfrm>
            <a:off x="606850" y="1404000"/>
            <a:ext cx="16231800" cy="5130000"/>
          </a:xfrm>
          <a:prstGeom prst="rect">
            <a:avLst/>
          </a:prstGeom>
        </p:spPr>
        <p:txBody>
          <a:bodyPr anchorCtr="0" anchor="t" bIns="0" lIns="0" spcFirstLastPara="1" rIns="0" wrap="square" tIns="0">
            <a:noAutofit/>
          </a:bodyPr>
          <a:lstStyle/>
          <a:p>
            <a:pPr indent="-450850" lvl="0" marL="457200" rtl="0" algn="l">
              <a:lnSpc>
                <a:spcPct val="115000"/>
              </a:lnSpc>
              <a:spcBef>
                <a:spcPts val="0"/>
              </a:spcBef>
              <a:spcAft>
                <a:spcPts val="0"/>
              </a:spcAft>
              <a:buClr>
                <a:srgbClr val="000000"/>
              </a:buClr>
              <a:buSzPts val="3500"/>
              <a:buChar char="●"/>
            </a:pPr>
            <a:r>
              <a:rPr lang="en-GB" sz="3500">
                <a:solidFill>
                  <a:srgbClr val="000000"/>
                </a:solidFill>
              </a:rPr>
              <a:t>Lung cancer is the second most common cancer in the UK.</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It mainly affects people over 40.</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Diagnosis is higher among people aged 70-74.</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Over 40,000 people are diagnosed with it each year.</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The death rates peaked in 1973 when 26,000 deaths occurred due to lung cancer.</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It was extremely rare 150 years ago. So why has its frequency increased so greatly since the early 1900s?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Causes of l</a:t>
            </a:r>
            <a:r>
              <a:rPr lang="en-GB">
                <a:solidFill>
                  <a:schemeClr val="dk2"/>
                </a:solidFill>
              </a:rPr>
              <a:t>ung cancer</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94" name="Google Shape;94;p16"/>
          <p:cNvSpPr txBox="1"/>
          <p:nvPr>
            <p:ph idx="1" type="body"/>
          </p:nvPr>
        </p:nvSpPr>
        <p:spPr>
          <a:xfrm>
            <a:off x="778925" y="1203225"/>
            <a:ext cx="16452000" cy="5130000"/>
          </a:xfrm>
          <a:prstGeom prst="rect">
            <a:avLst/>
          </a:prstGeom>
        </p:spPr>
        <p:txBody>
          <a:bodyPr anchorCtr="0" anchor="t" bIns="0" lIns="0" spcFirstLastPara="1" rIns="0" wrap="square" tIns="0">
            <a:noAutofit/>
          </a:bodyPr>
          <a:lstStyle/>
          <a:p>
            <a:pPr indent="-450850" lvl="0" marL="457200" rtl="0" algn="l">
              <a:lnSpc>
                <a:spcPct val="115000"/>
              </a:lnSpc>
              <a:spcBef>
                <a:spcPts val="0"/>
              </a:spcBef>
              <a:spcAft>
                <a:spcPts val="0"/>
              </a:spcAft>
              <a:buClr>
                <a:srgbClr val="000000"/>
              </a:buClr>
              <a:buSzPts val="3500"/>
              <a:buChar char="●"/>
            </a:pPr>
            <a:r>
              <a:rPr lang="en-GB" sz="3500">
                <a:solidFill>
                  <a:srgbClr val="000000"/>
                </a:solidFill>
              </a:rPr>
              <a:t>Most lung cancers are caused by external factors. Around 85% of cases are people who smoke, or have smoked.</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However, a small number of people can develop lung cancer for no apparent reason.</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In </a:t>
            </a:r>
            <a:r>
              <a:rPr b="1" lang="en-GB" sz="3500">
                <a:solidFill>
                  <a:schemeClr val="accent5"/>
                </a:solidFill>
              </a:rPr>
              <a:t>1950</a:t>
            </a:r>
            <a:r>
              <a:rPr lang="en-GB" sz="3500">
                <a:solidFill>
                  <a:srgbClr val="000000"/>
                </a:solidFill>
              </a:rPr>
              <a:t>, the </a:t>
            </a:r>
            <a:r>
              <a:rPr b="1" lang="en-GB" sz="3500">
                <a:solidFill>
                  <a:schemeClr val="accent5"/>
                </a:solidFill>
              </a:rPr>
              <a:t>British Medical Research Council</a:t>
            </a:r>
            <a:r>
              <a:rPr lang="en-GB" sz="3500">
                <a:solidFill>
                  <a:srgbClr val="000000"/>
                </a:solidFill>
              </a:rPr>
              <a:t> published a study that showed conclusively that the rise of lung cancer was linked to cigarette smoking.</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Advertising by tobacco companies since World War One led to a huge rise in the number of smokers.</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However, like with </a:t>
            </a:r>
            <a:r>
              <a:rPr b="1" lang="en-GB" sz="3500">
                <a:solidFill>
                  <a:schemeClr val="accent3"/>
                </a:solidFill>
              </a:rPr>
              <a:t>John Snow’s </a:t>
            </a:r>
            <a:r>
              <a:rPr lang="en-GB" sz="3500">
                <a:solidFill>
                  <a:srgbClr val="000000"/>
                </a:solidFill>
              </a:rPr>
              <a:t>findings linking dirty water and </a:t>
            </a:r>
            <a:r>
              <a:rPr b="1" lang="en-GB" sz="3500">
                <a:solidFill>
                  <a:schemeClr val="accent4"/>
                </a:solidFill>
              </a:rPr>
              <a:t>cholera </a:t>
            </a:r>
            <a:r>
              <a:rPr lang="en-GB" sz="3500">
                <a:solidFill>
                  <a:srgbClr val="000000"/>
                </a:solidFill>
              </a:rPr>
              <a:t>in the 19th century, the government did not directly intervene following the evidence linking smoking and lung cancer until death rates were too high to ignore.</a:t>
            </a:r>
            <a:endParaRPr sz="3500">
              <a:solidFill>
                <a:srgbClr val="000000"/>
              </a:solidFill>
            </a:endParaRPr>
          </a:p>
          <a:p>
            <a:pPr indent="0" lvl="0" marL="457200" rtl="0" algn="l">
              <a:lnSpc>
                <a:spcPct val="115000"/>
              </a:lnSpc>
              <a:spcBef>
                <a:spcPts val="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7"/>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Science and technology in diagnosis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1" name="Google Shape;101;p17"/>
          <p:cNvSpPr txBox="1"/>
          <p:nvPr>
            <p:ph idx="1" type="body"/>
          </p:nvPr>
        </p:nvSpPr>
        <p:spPr>
          <a:xfrm>
            <a:off x="778925" y="1203225"/>
            <a:ext cx="16452000" cy="5130000"/>
          </a:xfrm>
          <a:prstGeom prst="rect">
            <a:avLst/>
          </a:prstGeom>
        </p:spPr>
        <p:txBody>
          <a:bodyPr anchorCtr="0" anchor="t" bIns="0" lIns="0" spcFirstLastPara="1" rIns="0" wrap="square" tIns="0">
            <a:noAutofit/>
          </a:bodyPr>
          <a:lstStyle/>
          <a:p>
            <a:pPr indent="-450850" lvl="0" marL="457200" rtl="0" algn="l">
              <a:lnSpc>
                <a:spcPct val="115000"/>
              </a:lnSpc>
              <a:spcBef>
                <a:spcPts val="0"/>
              </a:spcBef>
              <a:spcAft>
                <a:spcPts val="0"/>
              </a:spcAft>
              <a:buClr>
                <a:srgbClr val="000000"/>
              </a:buClr>
              <a:buSzPts val="3500"/>
              <a:buChar char="●"/>
            </a:pPr>
            <a:r>
              <a:rPr lang="en-GB" sz="3500">
                <a:solidFill>
                  <a:srgbClr val="000000"/>
                </a:solidFill>
              </a:rPr>
              <a:t>The problem with lung cancer, and the reason it is so hard to treat, is because it is extremely difficult to diagnose in its early stages, and so once it is diagnosed it is usually too advanced to treat. Patients often mistake their symptoms for other diseases.</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There is no </a:t>
            </a:r>
            <a:r>
              <a:rPr b="1" lang="en-GB" sz="3500">
                <a:solidFill>
                  <a:schemeClr val="accent5"/>
                </a:solidFill>
              </a:rPr>
              <a:t>national screening programme</a:t>
            </a:r>
            <a:r>
              <a:rPr lang="en-GB" sz="3500">
                <a:solidFill>
                  <a:srgbClr val="000000"/>
                </a:solidFill>
              </a:rPr>
              <a:t> for lung cancer – this means people are not routinely tested to see if they have it. This is because the tests are not accurate enough to outweigh the negative effects of being exposed to radiation during an </a:t>
            </a:r>
            <a:r>
              <a:rPr b="1" lang="en-GB" sz="3500">
                <a:solidFill>
                  <a:schemeClr val="accent5"/>
                </a:solidFill>
              </a:rPr>
              <a:t>x-ray </a:t>
            </a:r>
            <a:r>
              <a:rPr lang="en-GB" sz="3500">
                <a:solidFill>
                  <a:srgbClr val="000000"/>
                </a:solidFill>
              </a:rPr>
              <a:t>scan during screening.</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Before more advanced technology had been discovered, lung cancer was diagnosed using an </a:t>
            </a:r>
            <a:r>
              <a:rPr b="1" lang="en-GB" sz="3500">
                <a:solidFill>
                  <a:schemeClr val="accent5"/>
                </a:solidFill>
              </a:rPr>
              <a:t>X-ray</a:t>
            </a:r>
            <a:r>
              <a:rPr lang="en-GB" sz="3500">
                <a:solidFill>
                  <a:srgbClr val="000000"/>
                </a:solidFill>
              </a:rPr>
              <a:t> machine. But </a:t>
            </a:r>
            <a:r>
              <a:rPr b="1" lang="en-GB" sz="3500">
                <a:solidFill>
                  <a:schemeClr val="accent5"/>
                </a:solidFill>
              </a:rPr>
              <a:t>X-rays</a:t>
            </a:r>
            <a:r>
              <a:rPr lang="en-GB" sz="3500">
                <a:solidFill>
                  <a:srgbClr val="000000"/>
                </a:solidFill>
              </a:rPr>
              <a:t> were not detailed enough to accurately diagnose cancer. </a:t>
            </a:r>
            <a:endParaRPr sz="3500">
              <a:solidFill>
                <a:srgbClr val="000000"/>
              </a:solidFill>
            </a:endParaRPr>
          </a:p>
          <a:p>
            <a:pPr indent="0" lvl="0" marL="457200" rtl="0" algn="l">
              <a:lnSpc>
                <a:spcPct val="115000"/>
              </a:lnSpc>
              <a:spcBef>
                <a:spcPts val="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102" name="Google Shape;102;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Science and technology in diagnosis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08" name="Google Shape;108;p18"/>
          <p:cNvSpPr txBox="1"/>
          <p:nvPr>
            <p:ph idx="1" type="body"/>
          </p:nvPr>
        </p:nvSpPr>
        <p:spPr>
          <a:xfrm>
            <a:off x="293925" y="1423525"/>
            <a:ext cx="17579700" cy="7789200"/>
          </a:xfrm>
          <a:prstGeom prst="rect">
            <a:avLst/>
          </a:prstGeom>
        </p:spPr>
        <p:txBody>
          <a:bodyPr anchorCtr="0" anchor="t" bIns="0" lIns="0" spcFirstLastPara="1" rIns="0" wrap="square" tIns="0">
            <a:noAutofit/>
          </a:bodyPr>
          <a:lstStyle/>
          <a:p>
            <a:pPr indent="-450850" lvl="0" marL="457200" rtl="0" algn="l">
              <a:lnSpc>
                <a:spcPct val="115000"/>
              </a:lnSpc>
              <a:spcBef>
                <a:spcPts val="0"/>
              </a:spcBef>
              <a:spcAft>
                <a:spcPts val="0"/>
              </a:spcAft>
              <a:buClr>
                <a:srgbClr val="000000"/>
              </a:buClr>
              <a:buSzPts val="3500"/>
              <a:buChar char="●"/>
            </a:pPr>
            <a:r>
              <a:rPr lang="en-GB" sz="3500">
                <a:solidFill>
                  <a:srgbClr val="000000"/>
                </a:solidFill>
              </a:rPr>
              <a:t>Patients are given a </a:t>
            </a:r>
            <a:r>
              <a:rPr b="1" lang="en-GB" sz="3500">
                <a:solidFill>
                  <a:schemeClr val="accent5"/>
                </a:solidFill>
              </a:rPr>
              <a:t>CT scan</a:t>
            </a:r>
            <a:r>
              <a:rPr lang="en-GB" sz="3500">
                <a:solidFill>
                  <a:srgbClr val="000000"/>
                </a:solidFill>
              </a:rPr>
              <a:t>. This creates a detailed picture of the inside of the body. Usually patients are injected with a </a:t>
            </a:r>
            <a:r>
              <a:rPr b="1" lang="en-GB" sz="3500">
                <a:solidFill>
                  <a:schemeClr val="accent5"/>
                </a:solidFill>
              </a:rPr>
              <a:t>dye </a:t>
            </a:r>
            <a:r>
              <a:rPr lang="en-GB" sz="3500">
                <a:solidFill>
                  <a:srgbClr val="000000"/>
                </a:solidFill>
              </a:rPr>
              <a:t>before the scan which helps the lungs show up more clearly in the scan.</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If the cancer does not look very advanced, the patients will be given a </a:t>
            </a:r>
            <a:r>
              <a:rPr b="1" lang="en-GB" sz="3500">
                <a:solidFill>
                  <a:schemeClr val="accent5"/>
                </a:solidFill>
              </a:rPr>
              <a:t>PET-CT scan</a:t>
            </a:r>
            <a:r>
              <a:rPr lang="en-GB" sz="3500">
                <a:solidFill>
                  <a:srgbClr val="000000"/>
                </a:solidFill>
              </a:rPr>
              <a:t>. This is similar to a </a:t>
            </a:r>
            <a:r>
              <a:rPr b="1" lang="en-GB" sz="3500">
                <a:solidFill>
                  <a:schemeClr val="accent5"/>
                </a:solidFill>
              </a:rPr>
              <a:t>CT scan</a:t>
            </a:r>
            <a:r>
              <a:rPr lang="en-GB" sz="3500">
                <a:solidFill>
                  <a:srgbClr val="000000"/>
                </a:solidFill>
              </a:rPr>
              <a:t> except a small amount of </a:t>
            </a:r>
            <a:r>
              <a:rPr b="1" lang="en-GB" sz="3500">
                <a:solidFill>
                  <a:schemeClr val="accent5"/>
                </a:solidFill>
              </a:rPr>
              <a:t>radioactive material</a:t>
            </a:r>
            <a:r>
              <a:rPr lang="en-GB" sz="3500">
                <a:solidFill>
                  <a:srgbClr val="000000"/>
                </a:solidFill>
              </a:rPr>
              <a:t> is injected into the body. This helps doctors to identify cancerous cells in the body.</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Or the patient will be given </a:t>
            </a:r>
            <a:r>
              <a:rPr lang="en-GB" sz="3500">
                <a:solidFill>
                  <a:srgbClr val="000000"/>
                </a:solidFill>
              </a:rPr>
              <a:t>a </a:t>
            </a:r>
            <a:r>
              <a:rPr b="1" lang="en-GB" sz="3500">
                <a:solidFill>
                  <a:schemeClr val="accent5"/>
                </a:solidFill>
              </a:rPr>
              <a:t>bronchoscopy</a:t>
            </a:r>
            <a:r>
              <a:rPr lang="en-GB" sz="3500">
                <a:solidFill>
                  <a:srgbClr val="000000"/>
                </a:solidFill>
              </a:rPr>
              <a:t>. This used a tool like an </a:t>
            </a:r>
            <a:r>
              <a:rPr b="1" lang="en-GB" sz="3500">
                <a:solidFill>
                  <a:schemeClr val="accent4"/>
                </a:solidFill>
              </a:rPr>
              <a:t>endoscope</a:t>
            </a:r>
            <a:r>
              <a:rPr lang="en-GB" sz="3500">
                <a:solidFill>
                  <a:srgbClr val="000000"/>
                </a:solidFill>
              </a:rPr>
              <a:t>, called a </a:t>
            </a:r>
            <a:r>
              <a:rPr b="1" lang="en-GB" sz="3500">
                <a:solidFill>
                  <a:schemeClr val="accent5"/>
                </a:solidFill>
              </a:rPr>
              <a:t>bronchoscope</a:t>
            </a:r>
            <a:r>
              <a:rPr lang="en-GB" sz="3500">
                <a:solidFill>
                  <a:srgbClr val="000000"/>
                </a:solidFill>
              </a:rPr>
              <a:t>. The </a:t>
            </a:r>
            <a:r>
              <a:rPr b="1" lang="en-GB" sz="3500">
                <a:solidFill>
                  <a:schemeClr val="accent5"/>
                </a:solidFill>
              </a:rPr>
              <a:t>bronchoscope </a:t>
            </a:r>
            <a:r>
              <a:rPr lang="en-GB" sz="3500">
                <a:solidFill>
                  <a:srgbClr val="000000"/>
                </a:solidFill>
              </a:rPr>
              <a:t>is passed down into the </a:t>
            </a:r>
            <a:r>
              <a:rPr lang="en-GB" sz="3500">
                <a:solidFill>
                  <a:srgbClr val="000000"/>
                </a:solidFill>
              </a:rPr>
              <a:t>patient's</a:t>
            </a:r>
            <a:r>
              <a:rPr lang="en-GB" sz="3500">
                <a:solidFill>
                  <a:srgbClr val="000000"/>
                </a:solidFill>
              </a:rPr>
              <a:t> lungs, where it collects a sample of the cells for testing.</a:t>
            </a:r>
            <a:endParaRPr sz="3500">
              <a:solidFill>
                <a:srgbClr val="000000"/>
              </a:solidFill>
            </a:endParaRPr>
          </a:p>
          <a:p>
            <a:pPr indent="-450850" lvl="0" marL="457200" rtl="0" algn="l">
              <a:lnSpc>
                <a:spcPct val="115000"/>
              </a:lnSpc>
              <a:spcBef>
                <a:spcPts val="0"/>
              </a:spcBef>
              <a:spcAft>
                <a:spcPts val="0"/>
              </a:spcAft>
              <a:buClr>
                <a:srgbClr val="000000"/>
              </a:buClr>
              <a:buSzPts val="3500"/>
              <a:buChar char="●"/>
            </a:pPr>
            <a:r>
              <a:rPr lang="en-GB" sz="3500">
                <a:solidFill>
                  <a:srgbClr val="000000"/>
                </a:solidFill>
              </a:rPr>
              <a:t>The doctor will be able to determine what type of cancer the patient has and how advanced it is. This makes it possible to draw up a treatment plan to attack the cancer.</a:t>
            </a:r>
            <a:endParaRPr sz="3500">
              <a:solidFill>
                <a:srgbClr val="000000"/>
              </a:solidFill>
            </a:endParaRPr>
          </a:p>
          <a:p>
            <a:pPr indent="0" lvl="0" marL="457200" rtl="0" algn="l">
              <a:lnSpc>
                <a:spcPct val="115000"/>
              </a:lnSpc>
              <a:spcBef>
                <a:spcPts val="0"/>
              </a:spcBef>
              <a:spcAft>
                <a:spcPts val="0"/>
              </a:spcAft>
              <a:buNone/>
            </a:pPr>
            <a:r>
              <a:t/>
            </a:r>
            <a:endParaRPr sz="3500">
              <a:solidFill>
                <a:srgbClr val="000000"/>
              </a:solidFill>
            </a:endParaRPr>
          </a:p>
          <a:p>
            <a:pPr indent="0" lvl="0" marL="457200" rtl="0" algn="l">
              <a:lnSpc>
                <a:spcPct val="115000"/>
              </a:lnSpc>
              <a:spcBef>
                <a:spcPts val="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109" name="Google Shape;109;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9"/>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Science and technology in diagnosis</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15" name="Google Shape;115;p19"/>
          <p:cNvSpPr txBox="1"/>
          <p:nvPr>
            <p:ph idx="1" type="body"/>
          </p:nvPr>
        </p:nvSpPr>
        <p:spPr>
          <a:xfrm>
            <a:off x="778925" y="1203225"/>
            <a:ext cx="16452000" cy="5130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116" name="Google Shape;116;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7" name="Google Shape;117;p19"/>
          <p:cNvSpPr txBox="1"/>
          <p:nvPr/>
        </p:nvSpPr>
        <p:spPr>
          <a:xfrm>
            <a:off x="1407025" y="1631950"/>
            <a:ext cx="15469500" cy="1489500"/>
          </a:xfrm>
          <a:prstGeom prst="rect">
            <a:avLst/>
          </a:prstGeom>
          <a:solidFill>
            <a:srgbClr val="00968C"/>
          </a:solidFill>
          <a:ln>
            <a:noFill/>
          </a:ln>
        </p:spPr>
        <p:txBody>
          <a:bodyPr anchorCtr="0" anchor="t" bIns="182850" lIns="182850" spcFirstLastPara="1" rIns="182850" wrap="square" tIns="182850">
            <a:noAutofit/>
          </a:bodyPr>
          <a:lstStyle/>
          <a:p>
            <a:pPr indent="0" lvl="0" marL="0" rtl="0" algn="ctr">
              <a:lnSpc>
                <a:spcPct val="115000"/>
              </a:lnSpc>
              <a:spcBef>
                <a:spcPts val="1200"/>
              </a:spcBef>
              <a:spcAft>
                <a:spcPts val="0"/>
              </a:spcAft>
              <a:buNone/>
            </a:pPr>
            <a:r>
              <a:rPr b="1" lang="en-GB" sz="3500">
                <a:solidFill>
                  <a:schemeClr val="lt1"/>
                </a:solidFill>
                <a:latin typeface="Montserrat"/>
                <a:ea typeface="Montserrat"/>
                <a:cs typeface="Montserrat"/>
                <a:sym typeface="Montserrat"/>
              </a:rPr>
              <a:t>Patients given a CT scan.</a:t>
            </a:r>
            <a:endParaRPr sz="3500">
              <a:solidFill>
                <a:schemeClr val="lt1"/>
              </a:solidFill>
              <a:latin typeface="Montserrat"/>
              <a:ea typeface="Montserrat"/>
              <a:cs typeface="Montserrat"/>
              <a:sym typeface="Montserrat"/>
            </a:endParaRPr>
          </a:p>
          <a:p>
            <a:pPr indent="0" lvl="0" marL="0" rtl="0" algn="l">
              <a:lnSpc>
                <a:spcPct val="90000"/>
              </a:lnSpc>
              <a:spcBef>
                <a:spcPts val="1200"/>
              </a:spcBef>
              <a:spcAft>
                <a:spcPts val="0"/>
              </a:spcAft>
              <a:buNone/>
            </a:pPr>
            <a:r>
              <a:t/>
            </a:r>
            <a:endParaRPr b="1" sz="4400">
              <a:solidFill>
                <a:srgbClr val="FFFFFF"/>
              </a:solidFill>
              <a:latin typeface="Montserrat"/>
              <a:ea typeface="Montserrat"/>
              <a:cs typeface="Montserrat"/>
              <a:sym typeface="Montserrat"/>
            </a:endParaRPr>
          </a:p>
        </p:txBody>
      </p:sp>
      <p:sp>
        <p:nvSpPr>
          <p:cNvPr id="118" name="Google Shape;118;p19"/>
          <p:cNvSpPr txBox="1"/>
          <p:nvPr/>
        </p:nvSpPr>
        <p:spPr>
          <a:xfrm>
            <a:off x="9621325" y="3777600"/>
            <a:ext cx="7255200" cy="2837100"/>
          </a:xfrm>
          <a:prstGeom prst="rect">
            <a:avLst/>
          </a:prstGeom>
          <a:solidFill>
            <a:srgbClr val="00468C"/>
          </a:solidFill>
          <a:ln>
            <a:noFill/>
          </a:ln>
        </p:spPr>
        <p:txBody>
          <a:bodyPr anchorCtr="0" anchor="ctr" bIns="182850" lIns="182850" spcFirstLastPara="1" rIns="182850" wrap="square" tIns="182850">
            <a:noAutofit/>
          </a:bodyPr>
          <a:lstStyle/>
          <a:p>
            <a:pPr indent="0" lvl="0" marL="0" rtl="0" algn="l">
              <a:lnSpc>
                <a:spcPct val="115000"/>
              </a:lnSpc>
              <a:spcBef>
                <a:spcPts val="1200"/>
              </a:spcBef>
              <a:spcAft>
                <a:spcPts val="0"/>
              </a:spcAft>
              <a:buNone/>
            </a:pPr>
            <a:r>
              <a:t/>
            </a:r>
            <a:endParaRPr sz="3500">
              <a:latin typeface="Montserrat"/>
              <a:ea typeface="Montserrat"/>
              <a:cs typeface="Montserrat"/>
              <a:sym typeface="Montserrat"/>
            </a:endParaRPr>
          </a:p>
          <a:p>
            <a:pPr indent="0" lvl="0" marL="0" rtl="0" algn="l">
              <a:lnSpc>
                <a:spcPct val="115000"/>
              </a:lnSpc>
              <a:spcBef>
                <a:spcPts val="1200"/>
              </a:spcBef>
              <a:spcAft>
                <a:spcPts val="0"/>
              </a:spcAft>
              <a:buNone/>
            </a:pPr>
            <a:r>
              <a:t/>
            </a:r>
            <a:endParaRPr sz="3500">
              <a:latin typeface="Montserrat"/>
              <a:ea typeface="Montserrat"/>
              <a:cs typeface="Montserrat"/>
              <a:sym typeface="Montserrat"/>
            </a:endParaRPr>
          </a:p>
          <a:p>
            <a:pPr indent="0" lvl="0" marL="0" rtl="0" algn="l">
              <a:lnSpc>
                <a:spcPct val="115000"/>
              </a:lnSpc>
              <a:spcBef>
                <a:spcPts val="1200"/>
              </a:spcBef>
              <a:spcAft>
                <a:spcPts val="0"/>
              </a:spcAft>
              <a:buNone/>
            </a:pPr>
            <a:r>
              <a:t/>
            </a:r>
            <a:endParaRPr sz="3500">
              <a:latin typeface="Montserrat"/>
              <a:ea typeface="Montserrat"/>
              <a:cs typeface="Montserrat"/>
              <a:sym typeface="Montserrat"/>
            </a:endParaRPr>
          </a:p>
          <a:p>
            <a:pPr indent="0" lvl="0" marL="0" rtl="0" algn="ctr">
              <a:lnSpc>
                <a:spcPct val="115000"/>
              </a:lnSpc>
              <a:spcBef>
                <a:spcPts val="1200"/>
              </a:spcBef>
              <a:spcAft>
                <a:spcPts val="0"/>
              </a:spcAft>
              <a:buNone/>
            </a:pPr>
            <a:r>
              <a:rPr b="1" lang="en-GB" sz="3500">
                <a:solidFill>
                  <a:schemeClr val="lt1"/>
                </a:solidFill>
                <a:latin typeface="Montserrat"/>
                <a:ea typeface="Montserrat"/>
                <a:cs typeface="Montserrat"/>
                <a:sym typeface="Montserrat"/>
              </a:rPr>
              <a:t>Or the patient will be given a bronchoscopy.</a:t>
            </a:r>
            <a:r>
              <a:rPr lang="en-GB" sz="3500">
                <a:solidFill>
                  <a:schemeClr val="lt1"/>
                </a:solidFill>
                <a:latin typeface="Montserrat"/>
                <a:ea typeface="Montserrat"/>
                <a:cs typeface="Montserrat"/>
                <a:sym typeface="Montserrat"/>
              </a:rPr>
              <a:t> </a:t>
            </a:r>
            <a:endParaRPr b="1" sz="3500">
              <a:solidFill>
                <a:schemeClr val="lt1"/>
              </a:solidFill>
              <a:latin typeface="Montserrat"/>
              <a:ea typeface="Montserrat"/>
              <a:cs typeface="Montserrat"/>
              <a:sym typeface="Montserrat"/>
            </a:endParaRPr>
          </a:p>
          <a:p>
            <a:pPr indent="0" lvl="0" marL="0" rtl="0" algn="l">
              <a:lnSpc>
                <a:spcPct val="115000"/>
              </a:lnSpc>
              <a:spcBef>
                <a:spcPts val="1200"/>
              </a:spcBef>
              <a:spcAft>
                <a:spcPts val="0"/>
              </a:spcAft>
              <a:buNone/>
            </a:pPr>
            <a:r>
              <a:t/>
            </a:r>
            <a:endParaRPr b="1" sz="3500">
              <a:solidFill>
                <a:srgbClr val="FFFFFF"/>
              </a:solidFill>
              <a:latin typeface="Montserrat"/>
              <a:ea typeface="Montserrat"/>
              <a:cs typeface="Montserrat"/>
              <a:sym typeface="Montserrat"/>
            </a:endParaRPr>
          </a:p>
          <a:p>
            <a:pPr indent="0" lvl="0" marL="457200" rtl="0" algn="l">
              <a:lnSpc>
                <a:spcPct val="115000"/>
              </a:lnSpc>
              <a:spcBef>
                <a:spcPts val="0"/>
              </a:spcBef>
              <a:spcAft>
                <a:spcPts val="0"/>
              </a:spcAft>
              <a:buNone/>
            </a:pPr>
            <a:r>
              <a:t/>
            </a:r>
            <a:endParaRPr b="1" sz="3500">
              <a:solidFill>
                <a:srgbClr val="FFFFFF"/>
              </a:solidFill>
              <a:latin typeface="Montserrat"/>
              <a:ea typeface="Montserrat"/>
              <a:cs typeface="Montserrat"/>
              <a:sym typeface="Montserrat"/>
            </a:endParaRPr>
          </a:p>
          <a:p>
            <a:pPr indent="0" lvl="0" marL="0" marR="0" rtl="0" algn="l">
              <a:lnSpc>
                <a:spcPct val="130000"/>
              </a:lnSpc>
              <a:spcBef>
                <a:spcPts val="0"/>
              </a:spcBef>
              <a:spcAft>
                <a:spcPts val="0"/>
              </a:spcAft>
              <a:buNone/>
            </a:pPr>
            <a:r>
              <a:t/>
            </a:r>
            <a:endParaRPr b="1" sz="5800">
              <a:solidFill>
                <a:srgbClr val="FFFFFF"/>
              </a:solidFill>
              <a:latin typeface="Montserrat"/>
              <a:ea typeface="Montserrat"/>
              <a:cs typeface="Montserrat"/>
              <a:sym typeface="Montserrat"/>
            </a:endParaRPr>
          </a:p>
        </p:txBody>
      </p:sp>
      <p:sp>
        <p:nvSpPr>
          <p:cNvPr id="119" name="Google Shape;119;p19"/>
          <p:cNvSpPr txBox="1"/>
          <p:nvPr/>
        </p:nvSpPr>
        <p:spPr>
          <a:xfrm>
            <a:off x="1411375" y="7270838"/>
            <a:ext cx="15469500" cy="1734900"/>
          </a:xfrm>
          <a:prstGeom prst="rect">
            <a:avLst/>
          </a:prstGeom>
          <a:solidFill>
            <a:srgbClr val="008237"/>
          </a:solidFill>
          <a:ln>
            <a:noFill/>
          </a:ln>
        </p:spPr>
        <p:txBody>
          <a:bodyPr anchorCtr="0" anchor="t" bIns="182850" lIns="182850" spcFirstLastPara="1" rIns="182850" wrap="square" tIns="182850">
            <a:noAutofit/>
          </a:bodyPr>
          <a:lstStyle/>
          <a:p>
            <a:pPr indent="0" lvl="0" marL="0" rtl="0" algn="ctr">
              <a:lnSpc>
                <a:spcPct val="115000"/>
              </a:lnSpc>
              <a:spcBef>
                <a:spcPts val="1200"/>
              </a:spcBef>
              <a:spcAft>
                <a:spcPts val="1200"/>
              </a:spcAft>
              <a:buNone/>
            </a:pPr>
            <a:r>
              <a:rPr b="1" lang="en-GB" sz="3500">
                <a:solidFill>
                  <a:schemeClr val="lt1"/>
                </a:solidFill>
                <a:latin typeface="Montserrat"/>
                <a:ea typeface="Montserrat"/>
                <a:cs typeface="Montserrat"/>
                <a:sym typeface="Montserrat"/>
              </a:rPr>
              <a:t>The doctor will be able to determine what type of cancer the patient has and how advanced it is and create a treatment plan. </a:t>
            </a:r>
            <a:endParaRPr b="1" sz="3500">
              <a:solidFill>
                <a:schemeClr val="lt1"/>
              </a:solidFill>
              <a:latin typeface="Montserrat"/>
              <a:ea typeface="Montserrat"/>
              <a:cs typeface="Montserrat"/>
              <a:sym typeface="Montserrat"/>
            </a:endParaRPr>
          </a:p>
        </p:txBody>
      </p:sp>
      <p:sp>
        <p:nvSpPr>
          <p:cNvPr id="120" name="Google Shape;120;p19"/>
          <p:cNvSpPr txBox="1"/>
          <p:nvPr/>
        </p:nvSpPr>
        <p:spPr>
          <a:xfrm>
            <a:off x="1411375" y="3777600"/>
            <a:ext cx="7056900" cy="2837100"/>
          </a:xfrm>
          <a:prstGeom prst="rect">
            <a:avLst/>
          </a:prstGeom>
          <a:solidFill>
            <a:srgbClr val="786EC8"/>
          </a:solidFill>
          <a:ln>
            <a:noFill/>
          </a:ln>
        </p:spPr>
        <p:txBody>
          <a:bodyPr anchorCtr="0" anchor="ctr" bIns="182850" lIns="182850" spcFirstLastPara="1" rIns="182850" wrap="square" tIns="182850">
            <a:noAutofit/>
          </a:bodyPr>
          <a:lstStyle/>
          <a:p>
            <a:pPr indent="0" lvl="0" marL="0" rtl="0" algn="l">
              <a:lnSpc>
                <a:spcPct val="115000"/>
              </a:lnSpc>
              <a:spcBef>
                <a:spcPts val="1200"/>
              </a:spcBef>
              <a:spcAft>
                <a:spcPts val="0"/>
              </a:spcAft>
              <a:buNone/>
            </a:pPr>
            <a:r>
              <a:t/>
            </a:r>
            <a:endParaRPr sz="3500">
              <a:latin typeface="Montserrat"/>
              <a:ea typeface="Montserrat"/>
              <a:cs typeface="Montserrat"/>
              <a:sym typeface="Montserrat"/>
            </a:endParaRPr>
          </a:p>
          <a:p>
            <a:pPr indent="0" lvl="0" marL="0" rtl="0" algn="l">
              <a:lnSpc>
                <a:spcPct val="115000"/>
              </a:lnSpc>
              <a:spcBef>
                <a:spcPts val="1200"/>
              </a:spcBef>
              <a:spcAft>
                <a:spcPts val="0"/>
              </a:spcAft>
              <a:buNone/>
            </a:pPr>
            <a:r>
              <a:t/>
            </a:r>
            <a:endParaRPr b="1" sz="1500">
              <a:highlight>
                <a:srgbClr val="FFFF00"/>
              </a:highlight>
            </a:endParaRPr>
          </a:p>
          <a:p>
            <a:pPr indent="0" lvl="0" marL="0" rtl="0" algn="l">
              <a:lnSpc>
                <a:spcPct val="115000"/>
              </a:lnSpc>
              <a:spcBef>
                <a:spcPts val="1200"/>
              </a:spcBef>
              <a:spcAft>
                <a:spcPts val="0"/>
              </a:spcAft>
              <a:buNone/>
            </a:pPr>
            <a:r>
              <a:t/>
            </a:r>
            <a:endParaRPr b="1" sz="1500">
              <a:highlight>
                <a:srgbClr val="FFFF00"/>
              </a:highlight>
            </a:endParaRPr>
          </a:p>
          <a:p>
            <a:pPr indent="0" lvl="0" marL="0" rtl="0" algn="l">
              <a:lnSpc>
                <a:spcPct val="115000"/>
              </a:lnSpc>
              <a:spcBef>
                <a:spcPts val="1200"/>
              </a:spcBef>
              <a:spcAft>
                <a:spcPts val="0"/>
              </a:spcAft>
              <a:buNone/>
            </a:pPr>
            <a:r>
              <a:rPr b="1" lang="en-GB" sz="3500">
                <a:solidFill>
                  <a:srgbClr val="FFFFFF"/>
                </a:solidFill>
                <a:latin typeface="Montserrat"/>
                <a:ea typeface="Montserrat"/>
                <a:cs typeface="Montserrat"/>
                <a:sym typeface="Montserrat"/>
              </a:rPr>
              <a:t>If the cancer does not look very advanced: the patients will be given a PET-CT scan.</a:t>
            </a:r>
            <a:endParaRPr b="1" sz="3500">
              <a:solidFill>
                <a:srgbClr val="FFFFFF"/>
              </a:solidFill>
              <a:latin typeface="Montserrat"/>
              <a:ea typeface="Montserrat"/>
              <a:cs typeface="Montserrat"/>
              <a:sym typeface="Montserrat"/>
            </a:endParaRPr>
          </a:p>
          <a:p>
            <a:pPr indent="0" lvl="0" marL="0" rtl="0" algn="l">
              <a:lnSpc>
                <a:spcPct val="115000"/>
              </a:lnSpc>
              <a:spcBef>
                <a:spcPts val="1200"/>
              </a:spcBef>
              <a:spcAft>
                <a:spcPts val="0"/>
              </a:spcAft>
              <a:buNone/>
            </a:pPr>
            <a:r>
              <a:t/>
            </a:r>
            <a:endParaRPr b="1" sz="3500">
              <a:solidFill>
                <a:srgbClr val="FFFFFF"/>
              </a:solidFill>
              <a:latin typeface="Montserrat"/>
              <a:ea typeface="Montserrat"/>
              <a:cs typeface="Montserrat"/>
              <a:sym typeface="Montserrat"/>
            </a:endParaRPr>
          </a:p>
          <a:p>
            <a:pPr indent="0" lvl="0" marL="457200" rtl="0" algn="l">
              <a:lnSpc>
                <a:spcPct val="115000"/>
              </a:lnSpc>
              <a:spcBef>
                <a:spcPts val="0"/>
              </a:spcBef>
              <a:spcAft>
                <a:spcPts val="0"/>
              </a:spcAft>
              <a:buNone/>
            </a:pPr>
            <a:r>
              <a:t/>
            </a:r>
            <a:endParaRPr b="1" sz="3500">
              <a:solidFill>
                <a:srgbClr val="FFFFFF"/>
              </a:solidFill>
              <a:latin typeface="Montserrat"/>
              <a:ea typeface="Montserrat"/>
              <a:cs typeface="Montserrat"/>
              <a:sym typeface="Montserrat"/>
            </a:endParaRPr>
          </a:p>
          <a:p>
            <a:pPr indent="0" lvl="0" marL="0" marR="0" rtl="0" algn="l">
              <a:lnSpc>
                <a:spcPct val="130000"/>
              </a:lnSpc>
              <a:spcBef>
                <a:spcPts val="0"/>
              </a:spcBef>
              <a:spcAft>
                <a:spcPts val="0"/>
              </a:spcAft>
              <a:buNone/>
            </a:pPr>
            <a:r>
              <a:t/>
            </a:r>
            <a:endParaRPr b="1" sz="5800">
              <a:solidFill>
                <a:srgbClr val="FFFFFF"/>
              </a:solidFill>
              <a:latin typeface="Montserrat"/>
              <a:ea typeface="Montserrat"/>
              <a:cs typeface="Montserrat"/>
              <a:sym typeface="Montserrat"/>
            </a:endParaRPr>
          </a:p>
        </p:txBody>
      </p:sp>
      <p:cxnSp>
        <p:nvCxnSpPr>
          <p:cNvPr id="121" name="Google Shape;121;p19"/>
          <p:cNvCxnSpPr/>
          <p:nvPr/>
        </p:nvCxnSpPr>
        <p:spPr>
          <a:xfrm>
            <a:off x="4939825" y="3173975"/>
            <a:ext cx="0" cy="551100"/>
          </a:xfrm>
          <a:prstGeom prst="straightConnector1">
            <a:avLst/>
          </a:prstGeom>
          <a:noFill/>
          <a:ln cap="flat" cmpd="sng" w="38100">
            <a:solidFill>
              <a:schemeClr val="dk2"/>
            </a:solidFill>
            <a:prstDash val="solid"/>
            <a:round/>
            <a:headEnd len="med" w="med" type="none"/>
            <a:tailEnd len="med" w="med" type="triangle"/>
          </a:ln>
        </p:spPr>
      </p:cxnSp>
      <p:cxnSp>
        <p:nvCxnSpPr>
          <p:cNvPr id="122" name="Google Shape;122;p19"/>
          <p:cNvCxnSpPr/>
          <p:nvPr/>
        </p:nvCxnSpPr>
        <p:spPr>
          <a:xfrm>
            <a:off x="4939825" y="6614700"/>
            <a:ext cx="0" cy="551100"/>
          </a:xfrm>
          <a:prstGeom prst="straightConnector1">
            <a:avLst/>
          </a:prstGeom>
          <a:noFill/>
          <a:ln cap="flat" cmpd="sng" w="38100">
            <a:solidFill>
              <a:schemeClr val="dk2"/>
            </a:solidFill>
            <a:prstDash val="solid"/>
            <a:round/>
            <a:headEnd len="med" w="med" type="none"/>
            <a:tailEnd len="med" w="med" type="triangle"/>
          </a:ln>
        </p:spPr>
      </p:cxnSp>
      <p:cxnSp>
        <p:nvCxnSpPr>
          <p:cNvPr id="123" name="Google Shape;123;p19"/>
          <p:cNvCxnSpPr/>
          <p:nvPr/>
        </p:nvCxnSpPr>
        <p:spPr>
          <a:xfrm>
            <a:off x="13248925" y="3173975"/>
            <a:ext cx="0" cy="551100"/>
          </a:xfrm>
          <a:prstGeom prst="straightConnector1">
            <a:avLst/>
          </a:prstGeom>
          <a:noFill/>
          <a:ln cap="flat" cmpd="sng" w="38100">
            <a:solidFill>
              <a:schemeClr val="dk2"/>
            </a:solidFill>
            <a:prstDash val="solid"/>
            <a:round/>
            <a:headEnd len="med" w="med" type="none"/>
            <a:tailEnd len="med" w="med" type="triangle"/>
          </a:ln>
        </p:spPr>
      </p:cxnSp>
      <p:cxnSp>
        <p:nvCxnSpPr>
          <p:cNvPr id="124" name="Google Shape;124;p19"/>
          <p:cNvCxnSpPr/>
          <p:nvPr/>
        </p:nvCxnSpPr>
        <p:spPr>
          <a:xfrm>
            <a:off x="13248925" y="6719750"/>
            <a:ext cx="0" cy="551100"/>
          </a:xfrm>
          <a:prstGeom prst="straightConnector1">
            <a:avLst/>
          </a:prstGeom>
          <a:noFill/>
          <a:ln cap="flat" cmpd="sng" w="38100">
            <a:solidFill>
              <a:schemeClr val="dk2"/>
            </a:solidFill>
            <a:prstDash val="solid"/>
            <a:round/>
            <a:headEnd len="med" w="med" type="none"/>
            <a:tailEnd len="med" w="med" type="triangl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Science and technology in treatment</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30" name="Google Shape;130;p20"/>
          <p:cNvSpPr txBox="1"/>
          <p:nvPr>
            <p:ph idx="1" type="body"/>
          </p:nvPr>
        </p:nvSpPr>
        <p:spPr>
          <a:xfrm>
            <a:off x="778925" y="1203225"/>
            <a:ext cx="16452000" cy="51300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3500" u="sng">
              <a:solidFill>
                <a:srgbClr val="000000"/>
              </a:solidFill>
            </a:endParaRPr>
          </a:p>
          <a:p>
            <a:pPr indent="0" lvl="0" marL="0" rtl="0" algn="l">
              <a:lnSpc>
                <a:spcPct val="90000"/>
              </a:lnSpc>
              <a:spcBef>
                <a:spcPts val="1000"/>
              </a:spcBef>
              <a:spcAft>
                <a:spcPts val="0"/>
              </a:spcAft>
              <a:buNone/>
            </a:pPr>
            <a:r>
              <a:rPr lang="en-GB" sz="3500" u="sng">
                <a:solidFill>
                  <a:srgbClr val="000000"/>
                </a:solidFill>
              </a:rPr>
              <a:t>Surgical removal</a:t>
            </a:r>
            <a:r>
              <a:rPr lang="en-GB" sz="3500">
                <a:solidFill>
                  <a:srgbClr val="000000"/>
                </a:solidFill>
              </a:rPr>
              <a:t> (since the 1930s)</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If diagnosed early, doctors can operate to remove the cancer and the infected portion of lung. This can be an entire lung, and it is possible to breathe normally with one lung. Modern surgery uses remote-controlled </a:t>
            </a:r>
            <a:r>
              <a:rPr lang="en-GB" sz="3500">
                <a:solidFill>
                  <a:srgbClr val="000000"/>
                </a:solidFill>
              </a:rPr>
              <a:t>micro-instruments</a:t>
            </a:r>
            <a:r>
              <a:rPr lang="en-GB" sz="3500">
                <a:solidFill>
                  <a:srgbClr val="000000"/>
                </a:solidFill>
              </a:rPr>
              <a:t> and cameras which have far less impact on the body and help a speedy recovery.</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u="sng">
                <a:solidFill>
                  <a:srgbClr val="000000"/>
                </a:solidFill>
              </a:rPr>
              <a:t>Transplants </a:t>
            </a:r>
            <a:endParaRPr sz="3500" u="sng">
              <a:solidFill>
                <a:srgbClr val="000000"/>
              </a:solidFill>
            </a:endParaRPr>
          </a:p>
          <a:p>
            <a:pPr indent="0" lvl="0" marL="0" rtl="0" algn="l">
              <a:lnSpc>
                <a:spcPct val="90000"/>
              </a:lnSpc>
              <a:spcBef>
                <a:spcPts val="1000"/>
              </a:spcBef>
              <a:spcAft>
                <a:spcPts val="0"/>
              </a:spcAft>
              <a:buNone/>
            </a:pPr>
            <a:r>
              <a:rPr lang="en-GB" sz="3500">
                <a:solidFill>
                  <a:srgbClr val="000000"/>
                </a:solidFill>
              </a:rPr>
              <a:t>It is possible to replace cancerous lungs with a transplant from a healthy donor.</a:t>
            </a:r>
            <a:endParaRPr sz="3500">
              <a:solidFill>
                <a:srgbClr val="000000"/>
              </a:solidFill>
            </a:endParaRPr>
          </a:p>
          <a:p>
            <a:pPr indent="0" lvl="0" marL="0" marR="0" rtl="0" algn="l">
              <a:lnSpc>
                <a:spcPct val="115000"/>
              </a:lnSpc>
              <a:spcBef>
                <a:spcPts val="0"/>
              </a:spcBef>
              <a:spcAft>
                <a:spcPts val="0"/>
              </a:spcAft>
              <a:buNone/>
            </a:pPr>
            <a:r>
              <a:t/>
            </a:r>
            <a:endParaRPr sz="3000"/>
          </a:p>
        </p:txBody>
      </p:sp>
      <p:sp>
        <p:nvSpPr>
          <p:cNvPr id="131" name="Google Shape;131;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Science and technology in treatment</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37" name="Google Shape;137;p21"/>
          <p:cNvSpPr txBox="1"/>
          <p:nvPr>
            <p:ph idx="1" type="body"/>
          </p:nvPr>
        </p:nvSpPr>
        <p:spPr>
          <a:xfrm>
            <a:off x="778925" y="1203225"/>
            <a:ext cx="16452000" cy="51300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b="1" lang="en-GB" sz="3500" u="sng">
                <a:solidFill>
                  <a:schemeClr val="accent5"/>
                </a:solidFill>
              </a:rPr>
              <a:t>Radiotherapy</a:t>
            </a:r>
            <a:endParaRPr b="1" sz="3500">
              <a:solidFill>
                <a:schemeClr val="accent5"/>
              </a:solidFill>
            </a:endParaRPr>
          </a:p>
          <a:p>
            <a:pPr indent="0" lvl="0" marL="0" rtl="0" algn="l">
              <a:lnSpc>
                <a:spcPct val="90000"/>
              </a:lnSpc>
              <a:spcBef>
                <a:spcPts val="1000"/>
              </a:spcBef>
              <a:spcAft>
                <a:spcPts val="0"/>
              </a:spcAft>
              <a:buNone/>
            </a:pPr>
            <a:r>
              <a:rPr lang="en-GB" sz="3500">
                <a:solidFill>
                  <a:srgbClr val="000000"/>
                </a:solidFill>
              </a:rPr>
              <a:t>Concentrated waves of radiation are aimed at the cancer to try and shrink it. Small cancers tend to be treated this way rather than surgery. Larger cancers can be prevented from growing bigger. Sometimes, a small piece of radioactive material is placed directly next to the cancer using a very small tube called a </a:t>
            </a:r>
            <a:r>
              <a:rPr b="1" lang="en-GB" sz="3500">
                <a:solidFill>
                  <a:schemeClr val="accent5"/>
                </a:solidFill>
              </a:rPr>
              <a:t>catheter</a:t>
            </a:r>
            <a:r>
              <a:rPr lang="en-GB" sz="3500">
                <a:solidFill>
                  <a:srgbClr val="000000"/>
                </a:solidFill>
              </a:rPr>
              <a:t>.</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b="1" lang="en-GB" sz="3500" u="sng">
                <a:solidFill>
                  <a:srgbClr val="F03C78"/>
                </a:solidFill>
              </a:rPr>
              <a:t>Chemotherapy</a:t>
            </a:r>
            <a:r>
              <a:rPr b="1" lang="en-GB" sz="3500">
                <a:solidFill>
                  <a:srgbClr val="F03C78"/>
                </a:solidFill>
              </a:rPr>
              <a:t> </a:t>
            </a:r>
            <a:r>
              <a:rPr lang="en-GB" sz="3500">
                <a:solidFill>
                  <a:srgbClr val="000000"/>
                </a:solidFill>
              </a:rPr>
              <a:t>(since the 1970s)</a:t>
            </a:r>
            <a:endParaRPr b="1" sz="3500" u="sng">
              <a:solidFill>
                <a:srgbClr val="F03C78"/>
              </a:solidFill>
            </a:endParaRPr>
          </a:p>
          <a:p>
            <a:pPr indent="0" lvl="0" marL="0" rtl="0" algn="l">
              <a:lnSpc>
                <a:spcPct val="90000"/>
              </a:lnSpc>
              <a:spcBef>
                <a:spcPts val="1000"/>
              </a:spcBef>
              <a:spcAft>
                <a:spcPts val="0"/>
              </a:spcAft>
              <a:buNone/>
            </a:pPr>
            <a:r>
              <a:rPr lang="en-GB" sz="3500">
                <a:solidFill>
                  <a:srgbClr val="000000"/>
                </a:solidFill>
              </a:rPr>
              <a:t>Patients are injected with powerful chemical medicine to attack the cancerous cells. These either shrink the cancer before surgery, prevent the cancer from </a:t>
            </a:r>
            <a:r>
              <a:rPr lang="en-GB" sz="3500">
                <a:solidFill>
                  <a:srgbClr val="000000"/>
                </a:solidFill>
              </a:rPr>
              <a:t>recurring</a:t>
            </a:r>
            <a:r>
              <a:rPr lang="en-GB" sz="3500">
                <a:solidFill>
                  <a:srgbClr val="000000"/>
                </a:solidFill>
              </a:rPr>
              <a:t>, or provide relief from the symptoms of lung cancer when surgery is not an option.</a:t>
            </a:r>
            <a:endParaRPr sz="3500">
              <a:solidFill>
                <a:srgbClr val="000000"/>
              </a:solidFill>
            </a:endParaRPr>
          </a:p>
          <a:p>
            <a:pPr indent="0" lvl="0" marL="914400" marR="0" rtl="0" algn="l">
              <a:lnSpc>
                <a:spcPct val="115000"/>
              </a:lnSpc>
              <a:spcBef>
                <a:spcPts val="0"/>
              </a:spcBef>
              <a:spcAft>
                <a:spcPts val="0"/>
              </a:spcAft>
              <a:buNone/>
            </a:pPr>
            <a:r>
              <a:t/>
            </a:r>
            <a:endParaRPr sz="3000"/>
          </a:p>
        </p:txBody>
      </p:sp>
      <p:sp>
        <p:nvSpPr>
          <p:cNvPr id="138" name="Google Shape;138;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2"/>
          <p:cNvSpPr txBox="1"/>
          <p:nvPr>
            <p:ph type="title"/>
          </p:nvPr>
        </p:nvSpPr>
        <p:spPr>
          <a:xfrm>
            <a:off x="917950" y="5852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Science and technology in treatment</a:t>
            </a:r>
            <a:endParaRPr>
              <a:solidFill>
                <a:schemeClr val="dk2"/>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44" name="Google Shape;144;p22"/>
          <p:cNvSpPr txBox="1"/>
          <p:nvPr>
            <p:ph idx="1" type="body"/>
          </p:nvPr>
        </p:nvSpPr>
        <p:spPr>
          <a:xfrm>
            <a:off x="778925" y="1203225"/>
            <a:ext cx="16452000" cy="51300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rPr lang="en-GB" sz="3500">
                <a:solidFill>
                  <a:srgbClr val="000000"/>
                </a:solidFill>
              </a:rPr>
              <a:t>Lung cancer patients are more likely to be treated using a range of these strategies. For example, surgery to remove the cancer and then </a:t>
            </a:r>
            <a:r>
              <a:rPr b="1" lang="en-GB" sz="3500">
                <a:solidFill>
                  <a:schemeClr val="accent5"/>
                </a:solidFill>
              </a:rPr>
              <a:t>radiotherapy </a:t>
            </a:r>
            <a:r>
              <a:rPr lang="en-GB" sz="3500">
                <a:solidFill>
                  <a:srgbClr val="000000"/>
                </a:solidFill>
              </a:rPr>
              <a:t>and </a:t>
            </a:r>
            <a:r>
              <a:rPr b="1" lang="en-GB" sz="3500">
                <a:solidFill>
                  <a:schemeClr val="accent5"/>
                </a:solidFill>
              </a:rPr>
              <a:t>chemotherapy </a:t>
            </a:r>
            <a:r>
              <a:rPr lang="en-GB" sz="3500">
                <a:solidFill>
                  <a:srgbClr val="000000"/>
                </a:solidFill>
              </a:rPr>
              <a:t>to tackle any remaining cancerous cells.</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b="1" lang="en-GB" sz="3500" u="sng">
                <a:solidFill>
                  <a:schemeClr val="accent5"/>
                </a:solidFill>
              </a:rPr>
              <a:t>Immunotherapy</a:t>
            </a:r>
            <a:endParaRPr b="1" sz="3500" u="sng">
              <a:solidFill>
                <a:schemeClr val="accent5"/>
              </a:solidFill>
            </a:endParaRPr>
          </a:p>
          <a:p>
            <a:pPr indent="0" lvl="0" marL="0" rtl="0" algn="l">
              <a:lnSpc>
                <a:spcPct val="90000"/>
              </a:lnSpc>
              <a:spcBef>
                <a:spcPts val="1000"/>
              </a:spcBef>
              <a:spcAft>
                <a:spcPts val="0"/>
              </a:spcAft>
              <a:buNone/>
            </a:pPr>
            <a:r>
              <a:rPr lang="en-GB" sz="3500">
                <a:solidFill>
                  <a:srgbClr val="000000"/>
                </a:solidFill>
              </a:rPr>
              <a:t>Cancers are able to resist the body’s </a:t>
            </a:r>
            <a:r>
              <a:rPr b="1" lang="en-GB" sz="3500">
                <a:solidFill>
                  <a:schemeClr val="accent4"/>
                </a:solidFill>
              </a:rPr>
              <a:t>immune system’s</a:t>
            </a:r>
            <a:r>
              <a:rPr lang="en-GB" sz="3500">
                <a:solidFill>
                  <a:srgbClr val="000000"/>
                </a:solidFill>
              </a:rPr>
              <a:t> attempts to block their growth. Trials have been taking place to boost the </a:t>
            </a:r>
            <a:r>
              <a:rPr b="1" lang="en-GB" sz="3500">
                <a:solidFill>
                  <a:schemeClr val="accent4"/>
                </a:solidFill>
              </a:rPr>
              <a:t>immune system </a:t>
            </a:r>
            <a:r>
              <a:rPr lang="en-GB" sz="3500">
                <a:solidFill>
                  <a:srgbClr val="000000"/>
                </a:solidFill>
              </a:rPr>
              <a:t>and to stop the cancer cells from resisting it.</a:t>
            </a:r>
            <a:endParaRPr sz="3500">
              <a:solidFill>
                <a:srgbClr val="000000"/>
              </a:solidFill>
            </a:endParaRPr>
          </a:p>
          <a:p>
            <a:pPr indent="0" lvl="0" marL="0" rtl="0" algn="l">
              <a:lnSpc>
                <a:spcPct val="90000"/>
              </a:lnSpc>
              <a:spcBef>
                <a:spcPts val="1000"/>
              </a:spcBef>
              <a:spcAft>
                <a:spcPts val="0"/>
              </a:spcAft>
              <a:buNone/>
            </a:pPr>
            <a:r>
              <a:t/>
            </a:r>
            <a:endParaRPr sz="3500">
              <a:solidFill>
                <a:srgbClr val="000000"/>
              </a:solidFill>
            </a:endParaRPr>
          </a:p>
          <a:p>
            <a:pPr indent="0" lvl="0" marL="0" rtl="0" algn="l">
              <a:lnSpc>
                <a:spcPct val="90000"/>
              </a:lnSpc>
              <a:spcBef>
                <a:spcPts val="1000"/>
              </a:spcBef>
              <a:spcAft>
                <a:spcPts val="0"/>
              </a:spcAft>
              <a:buNone/>
            </a:pPr>
            <a:r>
              <a:rPr lang="en-GB" sz="3500">
                <a:solidFill>
                  <a:srgbClr val="000000"/>
                </a:solidFill>
              </a:rPr>
              <a:t>The government, through the </a:t>
            </a:r>
            <a:r>
              <a:rPr b="1" lang="en-GB" sz="3500">
                <a:solidFill>
                  <a:schemeClr val="accent5"/>
                </a:solidFill>
              </a:rPr>
              <a:t>NHS (National Health Service)</a:t>
            </a:r>
            <a:r>
              <a:rPr lang="en-GB" sz="3500">
                <a:solidFill>
                  <a:srgbClr val="000000"/>
                </a:solidFill>
              </a:rPr>
              <a:t>, have invested large sums of money in improved treatments and research.</a:t>
            </a:r>
            <a:endParaRPr sz="3500">
              <a:solidFill>
                <a:srgbClr val="000000"/>
              </a:solidFill>
            </a:endParaRPr>
          </a:p>
          <a:p>
            <a:pPr indent="0" lvl="0" marL="457200" rtl="0" algn="l">
              <a:lnSpc>
                <a:spcPct val="115000"/>
              </a:lnSpc>
              <a:spcBef>
                <a:spcPts val="0"/>
              </a:spcBef>
              <a:spcAft>
                <a:spcPts val="0"/>
              </a:spcAft>
              <a:buNone/>
            </a:pPr>
            <a:r>
              <a:t/>
            </a:r>
            <a:endParaRPr sz="3500">
              <a:solidFill>
                <a:srgbClr val="000000"/>
              </a:solidFill>
            </a:endParaRPr>
          </a:p>
          <a:p>
            <a:pPr indent="0" lvl="0" marL="457200" rtl="0" algn="l">
              <a:lnSpc>
                <a:spcPct val="115000"/>
              </a:lnSpc>
              <a:spcBef>
                <a:spcPts val="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1200"/>
              </a:spcBef>
              <a:spcAft>
                <a:spcPts val="0"/>
              </a:spcAft>
              <a:buNone/>
            </a:pPr>
            <a:r>
              <a:t/>
            </a:r>
            <a:endParaRPr sz="3500">
              <a:solidFill>
                <a:srgbClr val="000000"/>
              </a:solidFill>
            </a:endParaRPr>
          </a:p>
          <a:p>
            <a:pPr indent="0" lvl="0" marL="0" rtl="0" algn="l">
              <a:lnSpc>
                <a:spcPct val="115000"/>
              </a:lnSpc>
              <a:spcBef>
                <a:spcPts val="0"/>
              </a:spcBef>
              <a:spcAft>
                <a:spcPts val="0"/>
              </a:spcAft>
              <a:buNone/>
            </a:pPr>
            <a:r>
              <a:t/>
            </a:r>
            <a:endParaRPr b="1" sz="3500">
              <a:solidFill>
                <a:schemeClr val="accent5"/>
              </a:solidFill>
            </a:endParaRPr>
          </a:p>
          <a:p>
            <a:pPr indent="-228600" lvl="0" marL="0" rtl="0" algn="l">
              <a:lnSpc>
                <a:spcPct val="115000"/>
              </a:lnSpc>
              <a:spcBef>
                <a:spcPts val="1200"/>
              </a:spcBef>
              <a:spcAft>
                <a:spcPts val="0"/>
              </a:spcAft>
              <a:buNone/>
            </a:pPr>
            <a:r>
              <a:t/>
            </a:r>
            <a:endParaRPr sz="3500">
              <a:solidFill>
                <a:srgbClr val="000000"/>
              </a:solidFill>
            </a:endParaRPr>
          </a:p>
          <a:p>
            <a:pPr indent="-228600" lvl="0" marL="0" rtl="0" algn="l">
              <a:lnSpc>
                <a:spcPct val="115000"/>
              </a:lnSpc>
              <a:spcBef>
                <a:spcPts val="1200"/>
              </a:spcBef>
              <a:spcAft>
                <a:spcPts val="0"/>
              </a:spcAft>
              <a:buNone/>
            </a:pPr>
            <a:r>
              <a:t/>
            </a:r>
            <a:endParaRPr sz="3500">
              <a:solidFill>
                <a:srgbClr val="000000"/>
              </a:solidFill>
            </a:endParaRPr>
          </a:p>
          <a:p>
            <a:pPr indent="0" lvl="0" marL="914400" marR="0" rtl="0" algn="l">
              <a:lnSpc>
                <a:spcPct val="115000"/>
              </a:lnSpc>
              <a:spcBef>
                <a:spcPts val="1200"/>
              </a:spcBef>
              <a:spcAft>
                <a:spcPts val="0"/>
              </a:spcAft>
              <a:buNone/>
            </a:pPr>
            <a:r>
              <a:t/>
            </a:r>
            <a:endParaRPr sz="3000"/>
          </a:p>
        </p:txBody>
      </p:sp>
      <p:sp>
        <p:nvSpPr>
          <p:cNvPr id="145" name="Google Shape;145;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