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Area of rectangles, parallelograms and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Chan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8685026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rectangles, parallelograms and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area of rectangles.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1924" y="872558"/>
            <a:ext cx="3816116" cy="39730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354" r="0" t="-45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2" name="Google Shape;42;p7"/>
          <p:cNvSpPr/>
          <p:nvPr/>
        </p:nvSpPr>
        <p:spPr>
          <a:xfrm rot="1184516">
            <a:off x="1444542" y="1781933"/>
            <a:ext cx="1681655" cy="956441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 txBox="1"/>
          <p:nvPr/>
        </p:nvSpPr>
        <p:spPr>
          <a:xfrm>
            <a:off x="3049608" y="248739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300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 txBox="1"/>
          <p:nvPr/>
        </p:nvSpPr>
        <p:spPr>
          <a:xfrm>
            <a:off x="2191126" y="151072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4.5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7"/>
          <p:cNvSpPr txBox="1"/>
          <p:nvPr/>
        </p:nvSpPr>
        <p:spPr>
          <a:xfrm>
            <a:off x="2183719" y="3917592"/>
            <a:ext cx="10930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12000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1005940" y="3829916"/>
            <a:ext cx="10930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/>
          <p:nvPr/>
        </p:nvSpPr>
        <p:spPr>
          <a:xfrm rot="-1414153">
            <a:off x="1518692" y="3478823"/>
            <a:ext cx="1486605" cy="468889"/>
          </a:xfrm>
          <a:prstGeom prst="rect">
            <a:avLst/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" name="Google Shape;48;p7"/>
          <p:cNvGrpSpPr/>
          <p:nvPr/>
        </p:nvGrpSpPr>
        <p:grpSpPr>
          <a:xfrm>
            <a:off x="5601819" y="1303112"/>
            <a:ext cx="2406133" cy="1483201"/>
            <a:chOff x="5484438" y="1436831"/>
            <a:chExt cx="3349245" cy="2050893"/>
          </a:xfrm>
        </p:grpSpPr>
        <p:sp>
          <p:nvSpPr>
            <p:cNvPr id="49" name="Google Shape;49;p7"/>
            <p:cNvSpPr/>
            <p:nvPr/>
          </p:nvSpPr>
          <p:spPr>
            <a:xfrm rot="-1576275">
              <a:off x="5594919" y="1925704"/>
              <a:ext cx="2459421" cy="1073148"/>
            </a:xfrm>
            <a:prstGeom prst="parallelogram">
              <a:avLst>
                <a:gd fmla="val 25000" name="adj"/>
              </a:avLst>
            </a:prstGeom>
            <a:solidFill>
              <a:srgbClr val="FCD6E3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0" name="Google Shape;50;p7"/>
            <p:cNvCxnSpPr>
              <a:stCxn id="49" idx="0"/>
            </p:cNvCxnSpPr>
            <p:nvPr/>
          </p:nvCxnSpPr>
          <p:spPr>
            <a:xfrm>
              <a:off x="6587130" y="1981127"/>
              <a:ext cx="447600" cy="920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51" name="Google Shape;51;p7"/>
            <p:cNvSpPr txBox="1"/>
            <p:nvPr/>
          </p:nvSpPr>
          <p:spPr>
            <a:xfrm>
              <a:off x="6749916" y="214217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2" name="Google Shape;52;p7"/>
            <p:cNvSpPr txBox="1"/>
            <p:nvPr/>
          </p:nvSpPr>
          <p:spPr>
            <a:xfrm>
              <a:off x="7709202" y="1745059"/>
              <a:ext cx="1124481" cy="425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3" name="Google Shape;53;p7"/>
            <p:cNvSpPr txBox="1"/>
            <p:nvPr/>
          </p:nvSpPr>
          <p:spPr>
            <a:xfrm>
              <a:off x="6911764" y="2973013"/>
              <a:ext cx="1254638" cy="3795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458974" y="446400"/>
            <a:ext cx="7573162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rectangles, parallelograms and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9" name="Google Shape;59;p8"/>
          <p:cNvSpPr txBox="1"/>
          <p:nvPr>
            <p:ph idx="1" type="body"/>
          </p:nvPr>
        </p:nvSpPr>
        <p:spPr>
          <a:xfrm>
            <a:off x="458974" y="924805"/>
            <a:ext cx="393433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Find the length AB.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Circle the correct answer for the area of the triangle.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70 cm</a:t>
            </a:r>
            <a:r>
              <a:rPr baseline="30000" lang="en-GB"/>
              <a:t>2 </a:t>
            </a:r>
            <a:r>
              <a:rPr lang="en-GB"/>
              <a:t>	 31.5 cm</a:t>
            </a:r>
            <a:r>
              <a:rPr baseline="30000" lang="en-GB"/>
              <a:t>2	       </a:t>
            </a:r>
            <a:r>
              <a:rPr lang="en-GB"/>
              <a:t>45 cm</a:t>
            </a:r>
            <a:r>
              <a:rPr baseline="30000" lang="en-GB"/>
              <a:t>2        </a:t>
            </a:r>
            <a:r>
              <a:rPr lang="en-GB">
                <a:solidFill>
                  <a:schemeClr val="dk2"/>
                </a:solidFill>
              </a:rPr>
              <a:t>35 cm</a:t>
            </a:r>
            <a:r>
              <a:rPr baseline="30000" lang="en-GB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1" name="Google Shape;61;p8"/>
          <p:cNvSpPr txBox="1"/>
          <p:nvPr/>
        </p:nvSpPr>
        <p:spPr>
          <a:xfrm>
            <a:off x="4831923" y="872558"/>
            <a:ext cx="3934331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Which shape has the greatest area?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8"/>
          <p:cNvSpPr/>
          <p:nvPr/>
        </p:nvSpPr>
        <p:spPr>
          <a:xfrm>
            <a:off x="5361365" y="1313935"/>
            <a:ext cx="1999782" cy="661559"/>
          </a:xfrm>
          <a:prstGeom prst="triangle">
            <a:avLst>
              <a:gd fmla="val 63109" name="adj"/>
            </a:avLst>
          </a:prstGeom>
          <a:solidFill>
            <a:srgbClr val="D9D9D9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" name="Google Shape;63;p8"/>
          <p:cNvCxnSpPr>
            <a:endCxn id="62" idx="3"/>
          </p:cNvCxnSpPr>
          <p:nvPr/>
        </p:nvCxnSpPr>
        <p:spPr>
          <a:xfrm flipH="1">
            <a:off x="6623407" y="1309794"/>
            <a:ext cx="3600" cy="66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64" name="Google Shape;64;p8"/>
          <p:cNvSpPr txBox="1"/>
          <p:nvPr/>
        </p:nvSpPr>
        <p:spPr>
          <a:xfrm>
            <a:off x="6047834" y="156743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8"/>
          <p:cNvSpPr txBox="1"/>
          <p:nvPr/>
        </p:nvSpPr>
        <p:spPr>
          <a:xfrm>
            <a:off x="6110066" y="196665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8"/>
          <p:cNvSpPr txBox="1"/>
          <p:nvPr/>
        </p:nvSpPr>
        <p:spPr>
          <a:xfrm>
            <a:off x="6987818" y="1405590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8"/>
          <p:cNvSpPr txBox="1"/>
          <p:nvPr/>
        </p:nvSpPr>
        <p:spPr>
          <a:xfrm>
            <a:off x="5436962" y="137633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8"/>
          <p:cNvSpPr/>
          <p:nvPr/>
        </p:nvSpPr>
        <p:spPr>
          <a:xfrm rot="-390151">
            <a:off x="5308759" y="2467903"/>
            <a:ext cx="2085203" cy="521316"/>
          </a:xfrm>
          <a:prstGeom prst="parallelogram">
            <a:avLst>
              <a:gd fmla="val 25000" name="adj"/>
            </a:avLst>
          </a:prstGeom>
          <a:solidFill>
            <a:srgbClr val="FCD6E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Google Shape;69;p8"/>
          <p:cNvCxnSpPr>
            <a:stCxn id="68" idx="0"/>
            <a:endCxn id="68" idx="4"/>
          </p:cNvCxnSpPr>
          <p:nvPr/>
        </p:nvCxnSpPr>
        <p:spPr>
          <a:xfrm>
            <a:off x="6321842" y="2469580"/>
            <a:ext cx="59100" cy="51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70" name="Google Shape;70;p8"/>
          <p:cNvSpPr txBox="1"/>
          <p:nvPr/>
        </p:nvSpPr>
        <p:spPr>
          <a:xfrm>
            <a:off x="7323325" y="2467606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8"/>
          <p:cNvSpPr txBox="1"/>
          <p:nvPr/>
        </p:nvSpPr>
        <p:spPr>
          <a:xfrm>
            <a:off x="6103462" y="301076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8"/>
          <p:cNvSpPr txBox="1"/>
          <p:nvPr/>
        </p:nvSpPr>
        <p:spPr>
          <a:xfrm>
            <a:off x="6304636" y="257467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8"/>
          <p:cNvSpPr/>
          <p:nvPr/>
        </p:nvSpPr>
        <p:spPr>
          <a:xfrm>
            <a:off x="5702753" y="3454410"/>
            <a:ext cx="1620572" cy="606651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8"/>
          <p:cNvSpPr txBox="1"/>
          <p:nvPr/>
        </p:nvSpPr>
        <p:spPr>
          <a:xfrm>
            <a:off x="6211993" y="406106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8"/>
          <p:cNvSpPr txBox="1"/>
          <p:nvPr/>
        </p:nvSpPr>
        <p:spPr>
          <a:xfrm>
            <a:off x="7279754" y="360405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6" name="Google Shape;7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7602" y="3077658"/>
            <a:ext cx="2366707" cy="833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4703" y="1258509"/>
            <a:ext cx="2652171" cy="1097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>
            <p:ph type="title"/>
          </p:nvPr>
        </p:nvSpPr>
        <p:spPr>
          <a:xfrm>
            <a:off x="458974" y="446400"/>
            <a:ext cx="7749844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rectangles, parallelograms and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area of rectangles.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10"/>
          <p:cNvSpPr txBox="1"/>
          <p:nvPr/>
        </p:nvSpPr>
        <p:spPr>
          <a:xfrm>
            <a:off x="4831924" y="872558"/>
            <a:ext cx="3816116" cy="39730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354" r="0" t="-45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3" name="Google Shape;93;p10"/>
          <p:cNvSpPr/>
          <p:nvPr/>
        </p:nvSpPr>
        <p:spPr>
          <a:xfrm rot="1184516">
            <a:off x="1444542" y="1781933"/>
            <a:ext cx="1681655" cy="956441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0"/>
          <p:cNvSpPr txBox="1"/>
          <p:nvPr/>
        </p:nvSpPr>
        <p:spPr>
          <a:xfrm>
            <a:off x="3049608" y="248739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300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0"/>
          <p:cNvSpPr txBox="1"/>
          <p:nvPr/>
        </p:nvSpPr>
        <p:spPr>
          <a:xfrm>
            <a:off x="2191126" y="151072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4.5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0"/>
          <p:cNvSpPr txBox="1"/>
          <p:nvPr/>
        </p:nvSpPr>
        <p:spPr>
          <a:xfrm>
            <a:off x="2183719" y="3917592"/>
            <a:ext cx="10930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12000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0"/>
          <p:cNvSpPr txBox="1"/>
          <p:nvPr/>
        </p:nvSpPr>
        <p:spPr>
          <a:xfrm>
            <a:off x="1005940" y="3829916"/>
            <a:ext cx="10930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km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0"/>
          <p:cNvSpPr/>
          <p:nvPr/>
        </p:nvSpPr>
        <p:spPr>
          <a:xfrm rot="-1414153">
            <a:off x="1518692" y="3478823"/>
            <a:ext cx="1486605" cy="468889"/>
          </a:xfrm>
          <a:prstGeom prst="rect">
            <a:avLst/>
          </a:prstGeom>
          <a:solidFill>
            <a:srgbClr val="D9F3F8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9" name="Google Shape;99;p10"/>
          <p:cNvGrpSpPr/>
          <p:nvPr/>
        </p:nvGrpSpPr>
        <p:grpSpPr>
          <a:xfrm>
            <a:off x="5601819" y="1303112"/>
            <a:ext cx="2406133" cy="1483201"/>
            <a:chOff x="5484438" y="1436831"/>
            <a:chExt cx="3349245" cy="2050893"/>
          </a:xfrm>
        </p:grpSpPr>
        <p:sp>
          <p:nvSpPr>
            <p:cNvPr id="100" name="Google Shape;100;p10"/>
            <p:cNvSpPr/>
            <p:nvPr/>
          </p:nvSpPr>
          <p:spPr>
            <a:xfrm rot="-1576275">
              <a:off x="5594919" y="1925704"/>
              <a:ext cx="2459421" cy="1073148"/>
            </a:xfrm>
            <a:prstGeom prst="parallelogram">
              <a:avLst>
                <a:gd fmla="val 25000" name="adj"/>
              </a:avLst>
            </a:prstGeom>
            <a:solidFill>
              <a:srgbClr val="FCD6E3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1" name="Google Shape;101;p10"/>
            <p:cNvCxnSpPr>
              <a:stCxn id="100" idx="0"/>
            </p:cNvCxnSpPr>
            <p:nvPr/>
          </p:nvCxnSpPr>
          <p:spPr>
            <a:xfrm>
              <a:off x="6587130" y="1981127"/>
              <a:ext cx="447600" cy="920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02" name="Google Shape;102;p10"/>
            <p:cNvSpPr txBox="1"/>
            <p:nvPr/>
          </p:nvSpPr>
          <p:spPr>
            <a:xfrm>
              <a:off x="6749916" y="214217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" name="Google Shape;103;p10"/>
            <p:cNvSpPr txBox="1"/>
            <p:nvPr/>
          </p:nvSpPr>
          <p:spPr>
            <a:xfrm>
              <a:off x="7709202" y="1745059"/>
              <a:ext cx="1124481" cy="425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" name="Google Shape;104;p10"/>
            <p:cNvSpPr txBox="1"/>
            <p:nvPr/>
          </p:nvSpPr>
          <p:spPr>
            <a:xfrm>
              <a:off x="6911764" y="2973013"/>
              <a:ext cx="1254638" cy="3795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05" name="Google Shape;105;p10"/>
          <p:cNvSpPr txBox="1"/>
          <p:nvPr/>
        </p:nvSpPr>
        <p:spPr>
          <a:xfrm>
            <a:off x="1877600" y="2098617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13.5 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0"/>
          <p:cNvSpPr txBox="1"/>
          <p:nvPr/>
        </p:nvSpPr>
        <p:spPr>
          <a:xfrm rot="-1403382">
            <a:off x="1811846" y="3537872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60 km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0"/>
          <p:cNvSpPr/>
          <p:nvPr/>
        </p:nvSpPr>
        <p:spPr>
          <a:xfrm>
            <a:off x="4662753" y="4040109"/>
            <a:ext cx="39289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She has not multiplied by the perpendicular height (8cm) 160cm</a:t>
            </a:r>
            <a:r>
              <a:rPr b="0" baseline="3000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2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"/>
          <p:cNvSpPr txBox="1"/>
          <p:nvPr>
            <p:ph type="title"/>
          </p:nvPr>
        </p:nvSpPr>
        <p:spPr>
          <a:xfrm>
            <a:off x="458974" y="446400"/>
            <a:ext cx="784675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rectangles, parallelograms and triangles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1"/>
          <p:cNvSpPr txBox="1"/>
          <p:nvPr>
            <p:ph idx="1" type="body"/>
          </p:nvPr>
        </p:nvSpPr>
        <p:spPr>
          <a:xfrm>
            <a:off x="458974" y="924805"/>
            <a:ext cx="393433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Find the length AB.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Circle the correct answer for the area of the triangle.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70 cm</a:t>
            </a:r>
            <a:r>
              <a:rPr baseline="30000" lang="en-GB"/>
              <a:t>2 </a:t>
            </a:r>
            <a:r>
              <a:rPr lang="en-GB"/>
              <a:t>	 31.5 cm</a:t>
            </a:r>
            <a:r>
              <a:rPr baseline="30000" lang="en-GB"/>
              <a:t>2	       </a:t>
            </a:r>
            <a:r>
              <a:rPr lang="en-GB"/>
              <a:t>45 cm</a:t>
            </a:r>
            <a:r>
              <a:rPr baseline="30000" lang="en-GB"/>
              <a:t>2        </a:t>
            </a:r>
            <a:r>
              <a:rPr lang="en-GB">
                <a:solidFill>
                  <a:schemeClr val="dk2"/>
                </a:solidFill>
              </a:rPr>
              <a:t>35 cm</a:t>
            </a:r>
            <a:r>
              <a:rPr baseline="30000" lang="en-GB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5" name="Google Shape;115;p11"/>
          <p:cNvSpPr txBox="1"/>
          <p:nvPr/>
        </p:nvSpPr>
        <p:spPr>
          <a:xfrm>
            <a:off x="4831923" y="872558"/>
            <a:ext cx="3934331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Which shape has the greatest area?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1"/>
          <p:cNvSpPr/>
          <p:nvPr/>
        </p:nvSpPr>
        <p:spPr>
          <a:xfrm>
            <a:off x="5361365" y="1313935"/>
            <a:ext cx="1999782" cy="661559"/>
          </a:xfrm>
          <a:prstGeom prst="triangle">
            <a:avLst>
              <a:gd fmla="val 63109" name="adj"/>
            </a:avLst>
          </a:prstGeom>
          <a:solidFill>
            <a:srgbClr val="D9D9D9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11"/>
          <p:cNvCxnSpPr>
            <a:endCxn id="116" idx="3"/>
          </p:cNvCxnSpPr>
          <p:nvPr/>
        </p:nvCxnSpPr>
        <p:spPr>
          <a:xfrm flipH="1">
            <a:off x="6623407" y="1309794"/>
            <a:ext cx="3600" cy="66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18" name="Google Shape;118;p11"/>
          <p:cNvSpPr txBox="1"/>
          <p:nvPr/>
        </p:nvSpPr>
        <p:spPr>
          <a:xfrm>
            <a:off x="6047834" y="156743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1"/>
          <p:cNvSpPr txBox="1"/>
          <p:nvPr/>
        </p:nvSpPr>
        <p:spPr>
          <a:xfrm>
            <a:off x="6110066" y="196665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1"/>
          <p:cNvSpPr txBox="1"/>
          <p:nvPr/>
        </p:nvSpPr>
        <p:spPr>
          <a:xfrm>
            <a:off x="6987818" y="1405590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1"/>
          <p:cNvSpPr txBox="1"/>
          <p:nvPr/>
        </p:nvSpPr>
        <p:spPr>
          <a:xfrm>
            <a:off x="5436962" y="137633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1"/>
          <p:cNvSpPr/>
          <p:nvPr/>
        </p:nvSpPr>
        <p:spPr>
          <a:xfrm rot="-390151">
            <a:off x="5308759" y="2467903"/>
            <a:ext cx="2085203" cy="521316"/>
          </a:xfrm>
          <a:prstGeom prst="parallelogram">
            <a:avLst>
              <a:gd fmla="val 25000" name="adj"/>
            </a:avLst>
          </a:prstGeom>
          <a:solidFill>
            <a:srgbClr val="FCD6E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1"/>
          <p:cNvCxnSpPr>
            <a:stCxn id="122" idx="0"/>
            <a:endCxn id="122" idx="4"/>
          </p:cNvCxnSpPr>
          <p:nvPr/>
        </p:nvCxnSpPr>
        <p:spPr>
          <a:xfrm>
            <a:off x="6321842" y="2469580"/>
            <a:ext cx="59100" cy="51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24" name="Google Shape;124;p11"/>
          <p:cNvSpPr txBox="1"/>
          <p:nvPr/>
        </p:nvSpPr>
        <p:spPr>
          <a:xfrm>
            <a:off x="7323325" y="2467606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1"/>
          <p:cNvSpPr txBox="1"/>
          <p:nvPr/>
        </p:nvSpPr>
        <p:spPr>
          <a:xfrm>
            <a:off x="6103462" y="301076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1"/>
          <p:cNvSpPr txBox="1"/>
          <p:nvPr/>
        </p:nvSpPr>
        <p:spPr>
          <a:xfrm>
            <a:off x="6304636" y="257467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1"/>
          <p:cNvSpPr/>
          <p:nvPr/>
        </p:nvSpPr>
        <p:spPr>
          <a:xfrm>
            <a:off x="5702753" y="3454410"/>
            <a:ext cx="1620572" cy="606651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1"/>
          <p:cNvSpPr txBox="1"/>
          <p:nvPr/>
        </p:nvSpPr>
        <p:spPr>
          <a:xfrm>
            <a:off x="6211993" y="406106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1"/>
          <p:cNvSpPr txBox="1"/>
          <p:nvPr/>
        </p:nvSpPr>
        <p:spPr>
          <a:xfrm>
            <a:off x="7279754" y="3604051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0" name="Google Shape;13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7602" y="3077658"/>
            <a:ext cx="2366707" cy="833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4703" y="1258509"/>
            <a:ext cx="2652171" cy="109710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1"/>
          <p:cNvSpPr txBox="1"/>
          <p:nvPr/>
        </p:nvSpPr>
        <p:spPr>
          <a:xfrm>
            <a:off x="1883446" y="1216702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 m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1"/>
          <p:cNvSpPr/>
          <p:nvPr/>
        </p:nvSpPr>
        <p:spPr>
          <a:xfrm>
            <a:off x="7375606" y="1663532"/>
            <a:ext cx="809837" cy="379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30 cm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1"/>
          <p:cNvSpPr/>
          <p:nvPr/>
        </p:nvSpPr>
        <p:spPr>
          <a:xfrm>
            <a:off x="7391636" y="2670306"/>
            <a:ext cx="79380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32 cm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1"/>
          <p:cNvSpPr/>
          <p:nvPr/>
        </p:nvSpPr>
        <p:spPr>
          <a:xfrm>
            <a:off x="7451275" y="3904600"/>
            <a:ext cx="914400" cy="3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35 cm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1"/>
          <p:cNvSpPr/>
          <p:nvPr/>
        </p:nvSpPr>
        <p:spPr>
          <a:xfrm>
            <a:off x="3350566" y="3984861"/>
            <a:ext cx="867900" cy="4452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1"/>
          <p:cNvSpPr/>
          <p:nvPr/>
        </p:nvSpPr>
        <p:spPr>
          <a:xfrm rot="-2881711">
            <a:off x="6217694" y="3539109"/>
            <a:ext cx="647519" cy="346313"/>
          </a:xfrm>
          <a:prstGeom prst="corner">
            <a:avLst>
              <a:gd fmla="val 27897" name="adj1"/>
              <a:gd fmla="val 25441" name="adj2"/>
            </a:avLst>
          </a:prstGeom>
          <a:solidFill>
            <a:schemeClr val="accent1"/>
          </a:solidFill>
          <a:ln cap="flat" cmpd="sng" w="254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