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F75452-F6E6-46AE-B0BF-3406E4588D2A}">
  <a:tblStyle styleId="{2FF75452-F6E6-46AE-B0BF-3406E4588D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6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b850cff9a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b850cff9a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c401c6513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c401c6513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401c6513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401c6513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e79a0ed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e79a0ed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Discussing the importance of learning languages [2 / 2]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Using “um … zu”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Sichla 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86" name="Google Shape;86;p15"/>
          <p:cNvSpPr/>
          <p:nvPr/>
        </p:nvSpPr>
        <p:spPr>
          <a:xfrm>
            <a:off x="1695101" y="2541757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3255850" y="37540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[z</a:t>
            </a: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2300800" y="597160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ug</a:t>
            </a:r>
            <a:endParaRPr sz="8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train" id="91" name="Google Shape;91;p15"/>
          <p:cNvPicPr preferRelativeResize="0"/>
          <p:nvPr/>
        </p:nvPicPr>
        <p:blipFill rotWithShape="1">
          <a:blip r:embed="rId4">
            <a:alphaModFix/>
          </a:blip>
          <a:srcRect b="0" l="0" r="-26855" t="0"/>
          <a:stretch/>
        </p:blipFill>
        <p:spPr>
          <a:xfrm>
            <a:off x="2338648" y="2876299"/>
            <a:ext cx="6061752" cy="34156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10565600" y="1307300"/>
            <a:ext cx="6061800" cy="2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9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ehn</a:t>
            </a:r>
            <a:endParaRPr sz="9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0565600" y="3096300"/>
            <a:ext cx="6061800" cy="2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9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immer</a:t>
            </a:r>
            <a:endParaRPr sz="9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10565600" y="4706025"/>
            <a:ext cx="6061800" cy="2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sz="9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9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sz="9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99" name="Google Shape;99;p16"/>
          <p:cNvSpPr/>
          <p:nvPr/>
        </p:nvSpPr>
        <p:spPr>
          <a:xfrm>
            <a:off x="1695101" y="2541757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3255850" y="37540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2300800" y="597160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ollen</a:t>
            </a:r>
            <a:endParaRPr sz="8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0565600" y="1307300"/>
            <a:ext cx="6061800" cy="2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9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agen</a:t>
            </a:r>
            <a:endParaRPr sz="9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0565600" y="3096300"/>
            <a:ext cx="6061800" cy="2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lang</a:t>
            </a:r>
            <a:r>
              <a:rPr lang="en-GB" sz="9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9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sz="9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0565600" y="4706025"/>
            <a:ext cx="6061800" cy="2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9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eite</a:t>
            </a:r>
            <a:endParaRPr sz="9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man pointing a finger with an exclamation mark" id="107" name="Google Shape;1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9822" y="2876312"/>
            <a:ext cx="2883950" cy="32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Google Shape;112;p17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{2FF75452-F6E6-46AE-B0BF-3406E4588D2A}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sich bewerben um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apply for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sprechen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speak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sich integrieren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integrate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Austausch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exchange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fleißig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hard-working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Deutschstunde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German lesson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“um … zu”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918000" y="4633675"/>
            <a:ext cx="16452000" cy="22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Ich reise nach Deutschland, um Deutsch zu lernen.</a:t>
            </a:r>
            <a:endParaRPr sz="39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918000" y="1606350"/>
            <a:ext cx="16452000" cy="59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“Um … zu” means “in order to”. It is a great conjunction to extend your work and give a reason. When you use “um … zu”, it is followed by an infinitive.</a:t>
            </a:r>
            <a:endParaRPr sz="39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10956550" y="4457300"/>
            <a:ext cx="870300" cy="954000"/>
          </a:xfrm>
          <a:prstGeom prst="donut">
            <a:avLst>
              <a:gd fmla="val 13420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7812750" y="4457288"/>
            <a:ext cx="1178700" cy="954000"/>
          </a:xfrm>
          <a:prstGeom prst="donut">
            <a:avLst>
              <a:gd fmla="val 13420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11670350" y="4457300"/>
            <a:ext cx="2121600" cy="954000"/>
          </a:xfrm>
          <a:prstGeom prst="frame">
            <a:avLst>
              <a:gd fmla="val 12500" name="adj1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 rot="2173434">
            <a:off x="13818037" y="5338589"/>
            <a:ext cx="771649" cy="34064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14423225" y="5743600"/>
            <a:ext cx="2379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i="1"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/>
          <p:nvPr/>
        </p:nvSpPr>
        <p:spPr>
          <a:xfrm rot="5529690">
            <a:off x="7844869" y="5744840"/>
            <a:ext cx="771549" cy="34043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7460425" y="6418788"/>
            <a:ext cx="2379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“um … zu” = in order to</a:t>
            </a:r>
            <a:endParaRPr i="1" sz="3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232150" y="311400"/>
            <a:ext cx="166341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</a:rPr>
              <a:t>Feedback</a:t>
            </a:r>
            <a:r>
              <a:rPr lang="en-GB">
                <a:solidFill>
                  <a:schemeClr val="dk1"/>
                </a:solidFill>
              </a:rPr>
              <a:t>: Mention five reasons in German to learn a language!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13360" l="0" r="0" t="-13360"/>
          <a:stretch/>
        </p:blipFill>
        <p:spPr>
          <a:xfrm>
            <a:off x="401225" y="311400"/>
            <a:ext cx="17485526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6241200"/>
            <a:ext cx="2111176" cy="237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>
            <p:ph type="title"/>
          </p:nvPr>
        </p:nvSpPr>
        <p:spPr>
          <a:xfrm>
            <a:off x="3362675" y="6613625"/>
            <a:ext cx="146823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“um … zu” + infinitive: </a:t>
            </a:r>
            <a:br>
              <a:rPr lang="en-GB">
                <a:solidFill>
                  <a:schemeClr val="dk1"/>
                </a:solidFill>
              </a:rPr>
            </a:br>
            <a:r>
              <a:rPr b="0" lang="en-GB"/>
              <a:t>I</a:t>
            </a:r>
            <a:r>
              <a:rPr b="0" lang="en-GB">
                <a:solidFill>
                  <a:schemeClr val="dk2"/>
                </a:solidFill>
              </a:rPr>
              <a:t>ch lerne Deutsch, </a:t>
            </a:r>
            <a:r>
              <a:rPr b="0" lang="en-GB" u="sng">
                <a:solidFill>
                  <a:schemeClr val="dk2"/>
                </a:solidFill>
              </a:rPr>
              <a:t>um</a:t>
            </a:r>
            <a:r>
              <a:rPr b="0" lang="en-GB">
                <a:solidFill>
                  <a:schemeClr val="dk2"/>
                </a:solidFill>
              </a:rPr>
              <a:t> in Deutschland </a:t>
            </a:r>
            <a:r>
              <a:rPr b="0" lang="en-GB" u="sng">
                <a:solidFill>
                  <a:schemeClr val="dk2"/>
                </a:solidFill>
              </a:rPr>
              <a:t>zu</a:t>
            </a:r>
            <a:r>
              <a:rPr b="0" lang="en-GB">
                <a:solidFill>
                  <a:schemeClr val="dk2"/>
                </a:solidFill>
              </a:rPr>
              <a:t> </a:t>
            </a:r>
            <a:r>
              <a:rPr lang="en-GB">
                <a:solidFill>
                  <a:schemeClr val="accent5"/>
                </a:solidFill>
              </a:rPr>
              <a:t>arbeiten</a:t>
            </a:r>
            <a:r>
              <a:rPr b="0" lang="en-GB"/>
              <a:t>.</a:t>
            </a:r>
            <a:endParaRPr b="0"/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232150" y="2329750"/>
            <a:ext cx="37542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Sprachkenntnisse verbessern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137" name="Google Shape;137;p19"/>
          <p:cNvSpPr txBox="1"/>
          <p:nvPr>
            <p:ph type="title"/>
          </p:nvPr>
        </p:nvSpPr>
        <p:spPr>
          <a:xfrm>
            <a:off x="4198500" y="1385850"/>
            <a:ext cx="25524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in Deutschland arbeiten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138" name="Google Shape;138;p19"/>
          <p:cNvSpPr txBox="1"/>
          <p:nvPr>
            <p:ph type="title"/>
          </p:nvPr>
        </p:nvSpPr>
        <p:spPr>
          <a:xfrm>
            <a:off x="7437000" y="1249100"/>
            <a:ext cx="25524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sich integrieren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139" name="Google Shape;139;p19"/>
          <p:cNvSpPr txBox="1"/>
          <p:nvPr>
            <p:ph type="title"/>
          </p:nvPr>
        </p:nvSpPr>
        <p:spPr>
          <a:xfrm>
            <a:off x="10868375" y="1144325"/>
            <a:ext cx="3040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bessere Berufschancen haben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14788150" y="1144325"/>
            <a:ext cx="3040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die Kultur (eines Landes) kennenlernen</a:t>
            </a:r>
            <a:endParaRPr sz="3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