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10287000" cx="18288000"/>
  <p:notesSz cx="6858000" cy="9144000"/>
  <p:embeddedFontLst>
    <p:embeddedFont>
      <p:font typeface="Montserrat SemiBold"/>
      <p:regular r:id="rId18"/>
      <p:bold r:id="rId19"/>
      <p:italic r:id="rId20"/>
      <p:boldItalic r:id="rId21"/>
    </p:embeddedFont>
    <p:embeddedFont>
      <p:font typeface="Montserrat"/>
      <p:regular r:id="rId22"/>
      <p:bold r:id="rId23"/>
      <p:italic r:id="rId24"/>
      <p:boldItalic r:id="rId25"/>
    </p:embeddedFont>
    <p:embeddedFont>
      <p:font typeface="Montserrat Medium"/>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4BB781C-8E0B-43CB-82D8-818E553989BE}">
  <a:tblStyle styleId="{34BB781C-8E0B-43CB-82D8-818E553989BE}"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SemiBold-italic.fntdata"/><Relationship Id="rId22" Type="http://schemas.openxmlformats.org/officeDocument/2006/relationships/font" Target="fonts/Montserrat-regular.fntdata"/><Relationship Id="rId21" Type="http://schemas.openxmlformats.org/officeDocument/2006/relationships/font" Target="fonts/MontserratSemiBold-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Medium-regular.fntdata"/><Relationship Id="rId25" Type="http://schemas.openxmlformats.org/officeDocument/2006/relationships/font" Target="fonts/Montserrat-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SemiBold-bold.fntdata"/><Relationship Id="rId18" Type="http://schemas.openxmlformats.org/officeDocument/2006/relationships/font" Target="fonts/Montserrat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c10b21dfc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c10b21dfc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8c10b21dfc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8c10b21dfc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8c10b21dfc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8c10b21dfc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8c10b21dfc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c10b21dfc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202122"/>
                </a:solidFill>
                <a:highlight>
                  <a:srgbClr val="F8F9FA"/>
                </a:highlight>
              </a:rPr>
              <a:t>Alfred Pearce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8c10b21dfc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8c10b21dfc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8c10b21dfc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8c10b21dfc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8c10b21dfc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c10b21dfc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8c10b21dfc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c10b21dfc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c10b21dfc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c10b21dfc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c10b21dfc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c10b21dfc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c10b21dfc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c10b21dfc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80" name="Shape 80"/>
        <p:cNvGrpSpPr/>
        <p:nvPr/>
      </p:nvGrpSpPr>
      <p:grpSpPr>
        <a:xfrm>
          <a:off x="0" y="0"/>
          <a:ext cx="0" cy="0"/>
          <a:chOff x="0" y="0"/>
          <a:chExt cx="0" cy="0"/>
        </a:xfrm>
      </p:grpSpPr>
      <p:sp>
        <p:nvSpPr>
          <p:cNvPr id="81" name="Google Shape;81;p15"/>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Clr>
                <a:schemeClr val="lt1"/>
              </a:buClr>
              <a:buSzPts val="10400"/>
              <a:buNone/>
              <a:defRPr sz="10400">
                <a:solidFill>
                  <a:schemeClr val="lt1"/>
                </a:solidFill>
              </a:defRPr>
            </a:lvl2pPr>
            <a:lvl3pPr lvl="2" rtl="0" algn="ctr">
              <a:spcBef>
                <a:spcPts val="0"/>
              </a:spcBef>
              <a:spcAft>
                <a:spcPts val="0"/>
              </a:spcAft>
              <a:buClr>
                <a:schemeClr val="lt1"/>
              </a:buClr>
              <a:buSzPts val="10400"/>
              <a:buNone/>
              <a:defRPr sz="10400">
                <a:solidFill>
                  <a:schemeClr val="lt1"/>
                </a:solidFill>
              </a:defRPr>
            </a:lvl3pPr>
            <a:lvl4pPr lvl="3" rtl="0" algn="ctr">
              <a:spcBef>
                <a:spcPts val="0"/>
              </a:spcBef>
              <a:spcAft>
                <a:spcPts val="0"/>
              </a:spcAft>
              <a:buClr>
                <a:schemeClr val="lt1"/>
              </a:buClr>
              <a:buSzPts val="10400"/>
              <a:buNone/>
              <a:defRPr sz="10400">
                <a:solidFill>
                  <a:schemeClr val="lt1"/>
                </a:solidFill>
              </a:defRPr>
            </a:lvl4pPr>
            <a:lvl5pPr lvl="4" rtl="0" algn="ctr">
              <a:spcBef>
                <a:spcPts val="0"/>
              </a:spcBef>
              <a:spcAft>
                <a:spcPts val="0"/>
              </a:spcAft>
              <a:buClr>
                <a:schemeClr val="lt1"/>
              </a:buClr>
              <a:buSzPts val="10400"/>
              <a:buNone/>
              <a:defRPr sz="10400">
                <a:solidFill>
                  <a:schemeClr val="lt1"/>
                </a:solidFill>
              </a:defRPr>
            </a:lvl5pPr>
            <a:lvl6pPr lvl="5" rtl="0" algn="ctr">
              <a:spcBef>
                <a:spcPts val="0"/>
              </a:spcBef>
              <a:spcAft>
                <a:spcPts val="0"/>
              </a:spcAft>
              <a:buClr>
                <a:schemeClr val="lt1"/>
              </a:buClr>
              <a:buSzPts val="10400"/>
              <a:buNone/>
              <a:defRPr sz="10400">
                <a:solidFill>
                  <a:schemeClr val="lt1"/>
                </a:solidFill>
              </a:defRPr>
            </a:lvl6pPr>
            <a:lvl7pPr lvl="6" rtl="0" algn="ctr">
              <a:spcBef>
                <a:spcPts val="0"/>
              </a:spcBef>
              <a:spcAft>
                <a:spcPts val="0"/>
              </a:spcAft>
              <a:buClr>
                <a:schemeClr val="lt1"/>
              </a:buClr>
              <a:buSzPts val="10400"/>
              <a:buNone/>
              <a:defRPr sz="10400">
                <a:solidFill>
                  <a:schemeClr val="lt1"/>
                </a:solidFill>
              </a:defRPr>
            </a:lvl7pPr>
            <a:lvl8pPr lvl="7" rtl="0" algn="ctr">
              <a:spcBef>
                <a:spcPts val="0"/>
              </a:spcBef>
              <a:spcAft>
                <a:spcPts val="0"/>
              </a:spcAft>
              <a:buClr>
                <a:schemeClr val="lt1"/>
              </a:buClr>
              <a:buSzPts val="10400"/>
              <a:buNone/>
              <a:defRPr sz="10400">
                <a:solidFill>
                  <a:schemeClr val="lt1"/>
                </a:solidFill>
              </a:defRPr>
            </a:lvl8pPr>
            <a:lvl9pPr lvl="8" rtl="0" algn="ctr">
              <a:spcBef>
                <a:spcPts val="0"/>
              </a:spcBef>
              <a:spcAft>
                <a:spcPts val="0"/>
              </a:spcAft>
              <a:buClr>
                <a:schemeClr val="lt1"/>
              </a:buClr>
              <a:buSzPts val="10400"/>
              <a:buNone/>
              <a:defRPr sz="10400">
                <a:solidFill>
                  <a:schemeClr val="lt1"/>
                </a:solidFill>
              </a:defRPr>
            </a:lvl9pPr>
          </a:lstStyle>
          <a:p/>
        </p:txBody>
      </p:sp>
      <p:sp>
        <p:nvSpPr>
          <p:cNvPr id="82" name="Google Shape;82;p15"/>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83" name="Google Shape;83;p15"/>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rtl="0">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2000"/>
              </a:spcBef>
              <a:spcAft>
                <a:spcPts val="0"/>
              </a:spcAft>
              <a:buNone/>
              <a:defRPr/>
            </a:lvl3pPr>
            <a:lvl4pPr lvl="3" rtl="0">
              <a:spcBef>
                <a:spcPts val="2000"/>
              </a:spcBef>
              <a:spcAft>
                <a:spcPts val="0"/>
              </a:spcAft>
              <a:buNone/>
              <a:defRPr/>
            </a:lvl4pPr>
            <a:lvl5pPr lvl="4" rtl="0">
              <a:spcBef>
                <a:spcPts val="2000"/>
              </a:spcBef>
              <a:spcAft>
                <a:spcPts val="0"/>
              </a:spcAft>
              <a:buNone/>
              <a:defRPr/>
            </a:lvl5pPr>
            <a:lvl6pPr lvl="5" rtl="0">
              <a:spcBef>
                <a:spcPts val="2000"/>
              </a:spcBef>
              <a:spcAft>
                <a:spcPts val="0"/>
              </a:spcAft>
              <a:buNone/>
              <a:defRPr/>
            </a:lvl6pPr>
            <a:lvl7pPr lvl="6" rtl="0">
              <a:spcBef>
                <a:spcPts val="2000"/>
              </a:spcBef>
              <a:spcAft>
                <a:spcPts val="0"/>
              </a:spcAft>
              <a:buNone/>
              <a:defRPr/>
            </a:lvl7pPr>
            <a:lvl8pPr lvl="7" rtl="0">
              <a:spcBef>
                <a:spcPts val="2000"/>
              </a:spcBef>
              <a:spcAft>
                <a:spcPts val="0"/>
              </a:spcAft>
              <a:buNone/>
              <a:defRPr/>
            </a:lvl8pPr>
            <a:lvl9pPr lvl="8" rtl="0">
              <a:spcBef>
                <a:spcPts val="2000"/>
              </a:spcBef>
              <a:spcAft>
                <a:spcPts val="2000"/>
              </a:spcAft>
              <a:buNone/>
              <a:defRPr/>
            </a:lvl9pPr>
          </a:lstStyle>
          <a:p/>
        </p:txBody>
      </p:sp>
      <p:pic>
        <p:nvPicPr>
          <p:cNvPr id="84" name="Google Shape;84;p15"/>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85" name="Google Shape;85;p15"/>
          <p:cNvSpPr/>
          <p:nvPr/>
        </p:nvSpPr>
        <p:spPr>
          <a:xfrm>
            <a:off x="17398450" y="8918400"/>
            <a:ext cx="889800" cy="1368600"/>
          </a:xfrm>
          <a:prstGeom prst="rect">
            <a:avLst/>
          </a:prstGeom>
          <a:solidFill>
            <a:schemeClr val="accent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6" name="Shape 86"/>
        <p:cNvGrpSpPr/>
        <p:nvPr/>
      </p:nvGrpSpPr>
      <p:grpSpPr>
        <a:xfrm>
          <a:off x="0" y="0"/>
          <a:ext cx="0" cy="0"/>
          <a:chOff x="0" y="0"/>
          <a:chExt cx="0" cy="0"/>
        </a:xfrm>
      </p:grpSpPr>
      <p:sp>
        <p:nvSpPr>
          <p:cNvPr id="87" name="Google Shape;87;p16"/>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88" name="Google Shape;88;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9" name="Google Shape;89;p16"/>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0" name="Shape 90"/>
        <p:cNvGrpSpPr/>
        <p:nvPr/>
      </p:nvGrpSpPr>
      <p:grpSpPr>
        <a:xfrm>
          <a:off x="0" y="0"/>
          <a:ext cx="0" cy="0"/>
          <a:chOff x="0" y="0"/>
          <a:chExt cx="0" cy="0"/>
        </a:xfrm>
      </p:grpSpPr>
      <p:sp>
        <p:nvSpPr>
          <p:cNvPr id="91" name="Google Shape;91;p17"/>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2" name="Google Shape;92;p17"/>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3" name="Google Shape;93;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4" name="Shape 94"/>
        <p:cNvGrpSpPr/>
        <p:nvPr/>
      </p:nvGrpSpPr>
      <p:grpSpPr>
        <a:xfrm>
          <a:off x="0" y="0"/>
          <a:ext cx="0" cy="0"/>
          <a:chOff x="0" y="0"/>
          <a:chExt cx="0" cy="0"/>
        </a:xfrm>
      </p:grpSpPr>
      <p:sp>
        <p:nvSpPr>
          <p:cNvPr id="95" name="Google Shape;95;p18"/>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6" name="Google Shape;96;p18"/>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sz="2400"/>
            </a:lvl5pPr>
            <a:lvl6pPr indent="-381000" lvl="5" marL="2743200" rtl="0">
              <a:spcBef>
                <a:spcPts val="1200"/>
              </a:spcBef>
              <a:spcAft>
                <a:spcPts val="0"/>
              </a:spcAft>
              <a:buSzPts val="2400"/>
              <a:buChar char="–"/>
              <a:defRPr sz="2400"/>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7" name="Google Shape;97;p18"/>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sz="2400"/>
            </a:lvl5pPr>
            <a:lvl6pPr indent="-381000" lvl="5" marL="2743200" rtl="0">
              <a:spcBef>
                <a:spcPts val="1200"/>
              </a:spcBef>
              <a:spcAft>
                <a:spcPts val="0"/>
              </a:spcAft>
              <a:buSzPts val="2400"/>
              <a:buChar char="–"/>
              <a:defRPr sz="2400"/>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8" name="Google Shape;98;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99" name="Google Shape;99;p18"/>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19"/>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2" name="Google Shape;102;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03" name="Shape 103"/>
        <p:cNvGrpSpPr/>
        <p:nvPr/>
      </p:nvGrpSpPr>
      <p:grpSpPr>
        <a:xfrm>
          <a:off x="0" y="0"/>
          <a:ext cx="0" cy="0"/>
          <a:chOff x="0" y="0"/>
          <a:chExt cx="0" cy="0"/>
        </a:xfrm>
      </p:grpSpPr>
      <p:sp>
        <p:nvSpPr>
          <p:cNvPr id="104" name="Google Shape;104;p20"/>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5" name="Google Shape;105;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6" name="Google Shape;106;p20"/>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07" name="Google Shape;107;p20"/>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8" name="Google Shape;108;p20"/>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109" name="Google Shape;109;p20"/>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0" name="Google Shape;110;p20"/>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111" name="Google Shape;111;p20"/>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2" name="Google Shape;112;p20"/>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13" name="Shape 113"/>
        <p:cNvGrpSpPr/>
        <p:nvPr/>
      </p:nvGrpSpPr>
      <p:grpSpPr>
        <a:xfrm>
          <a:off x="0" y="0"/>
          <a:ext cx="0" cy="0"/>
          <a:chOff x="0" y="0"/>
          <a:chExt cx="0" cy="0"/>
        </a:xfrm>
      </p:grpSpPr>
      <p:sp>
        <p:nvSpPr>
          <p:cNvPr id="114" name="Google Shape;114;p21"/>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15" name="Google Shape;115;p21"/>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6" name="Google Shape;116;p21"/>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7" name="Google Shape;117;p21"/>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18" name="Google Shape;118;p21"/>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9" name="Google Shape;119;p21"/>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20" name="Google Shape;120;p21"/>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1" name="Google Shape;121;p21"/>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2" name="Google Shape;122;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23" name="Shape 123"/>
        <p:cNvGrpSpPr/>
        <p:nvPr/>
      </p:nvGrpSpPr>
      <p:grpSpPr>
        <a:xfrm>
          <a:off x="0" y="0"/>
          <a:ext cx="0" cy="0"/>
          <a:chOff x="0" y="0"/>
          <a:chExt cx="0" cy="0"/>
        </a:xfrm>
      </p:grpSpPr>
      <p:sp>
        <p:nvSpPr>
          <p:cNvPr id="124" name="Google Shape;124;p22"/>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25" name="Google Shape;125;p22"/>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6" name="Google Shape;126;p22"/>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27" name="Google Shape;127;p22"/>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8" name="Google Shape;128;p22"/>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29" name="Google Shape;129;p22"/>
          <p:cNvSpPr txBox="1"/>
          <p:nvPr>
            <p:ph idx="5" type="subTitle"/>
          </p:nvPr>
        </p:nvSpPr>
        <p:spPr>
          <a:xfrm>
            <a:off x="917950" y="5904750"/>
            <a:ext cx="6256800" cy="906600"/>
          </a:xfrm>
          <a:prstGeom prst="rect">
            <a:avLst/>
          </a:prstGeom>
          <a:solidFill>
            <a:schemeClr val="accent2"/>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0" name="Google Shape;130;p22"/>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31" name="Google Shape;131;p22"/>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2" name="Google Shape;132;p22"/>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33" name="Google Shape;133;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4" name="Shape 134"/>
        <p:cNvGrpSpPr/>
        <p:nvPr/>
      </p:nvGrpSpPr>
      <p:grpSpPr>
        <a:xfrm>
          <a:off x="0" y="0"/>
          <a:ext cx="0" cy="0"/>
          <a:chOff x="0" y="0"/>
          <a:chExt cx="0" cy="0"/>
        </a:xfrm>
      </p:grpSpPr>
      <p:sp>
        <p:nvSpPr>
          <p:cNvPr id="135" name="Google Shape;135;p23"/>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6" name="Google Shape;136;p23"/>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sz="2400"/>
            </a:lvl5pPr>
            <a:lvl6pPr indent="-381000" lvl="5" marL="2743200" rtl="0">
              <a:spcBef>
                <a:spcPts val="1200"/>
              </a:spcBef>
              <a:spcAft>
                <a:spcPts val="0"/>
              </a:spcAft>
              <a:buSzPts val="2400"/>
              <a:buChar char="–"/>
              <a:defRPr sz="2400"/>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37" name="Google Shape;137;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38" name="Shape 138"/>
        <p:cNvGrpSpPr/>
        <p:nvPr/>
      </p:nvGrpSpPr>
      <p:grpSpPr>
        <a:xfrm>
          <a:off x="0" y="0"/>
          <a:ext cx="0" cy="0"/>
          <a:chOff x="0" y="0"/>
          <a:chExt cx="0" cy="0"/>
        </a:xfrm>
      </p:grpSpPr>
      <p:sp>
        <p:nvSpPr>
          <p:cNvPr id="139" name="Google Shape;139;p24"/>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140" name="Google Shape;140;p24"/>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rt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2000"/>
              </a:spcBef>
              <a:spcAft>
                <a:spcPts val="0"/>
              </a:spcAft>
              <a:buNone/>
              <a:defRPr/>
            </a:lvl3pPr>
            <a:lvl4pPr lvl="3" rtl="0">
              <a:spcBef>
                <a:spcPts val="2000"/>
              </a:spcBef>
              <a:spcAft>
                <a:spcPts val="0"/>
              </a:spcAft>
              <a:buNone/>
              <a:defRPr/>
            </a:lvl4pPr>
            <a:lvl5pPr lvl="4" rtl="0">
              <a:spcBef>
                <a:spcPts val="2000"/>
              </a:spcBef>
              <a:spcAft>
                <a:spcPts val="0"/>
              </a:spcAft>
              <a:buNone/>
              <a:defRPr/>
            </a:lvl5pPr>
            <a:lvl6pPr lvl="5" rtl="0">
              <a:spcBef>
                <a:spcPts val="2000"/>
              </a:spcBef>
              <a:spcAft>
                <a:spcPts val="0"/>
              </a:spcAft>
              <a:buNone/>
              <a:defRPr/>
            </a:lvl6pPr>
            <a:lvl7pPr lvl="6" rtl="0">
              <a:spcBef>
                <a:spcPts val="2000"/>
              </a:spcBef>
              <a:spcAft>
                <a:spcPts val="0"/>
              </a:spcAft>
              <a:buNone/>
              <a:defRPr/>
            </a:lvl7pPr>
            <a:lvl8pPr lvl="7" rtl="0">
              <a:spcBef>
                <a:spcPts val="2000"/>
              </a:spcBef>
              <a:spcAft>
                <a:spcPts val="0"/>
              </a:spcAft>
              <a:buNone/>
              <a:defRPr/>
            </a:lvl8pPr>
            <a:lvl9pPr lvl="8" rtl="0">
              <a:spcBef>
                <a:spcPts val="2000"/>
              </a:spcBef>
              <a:spcAft>
                <a:spcPts val="2000"/>
              </a:spcAft>
              <a:buNone/>
              <a:defRPr/>
            </a:lvl9pPr>
          </a:lstStyle>
          <a:p/>
        </p:txBody>
      </p:sp>
      <p:pic>
        <p:nvPicPr>
          <p:cNvPr id="141" name="Google Shape;141;p24"/>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2" name="Shape 142"/>
        <p:cNvGrpSpPr/>
        <p:nvPr/>
      </p:nvGrpSpPr>
      <p:grpSpPr>
        <a:xfrm>
          <a:off x="0" y="0"/>
          <a:ext cx="0" cy="0"/>
          <a:chOff x="0" y="0"/>
          <a:chExt cx="0" cy="0"/>
        </a:xfrm>
      </p:grpSpPr>
      <p:sp>
        <p:nvSpPr>
          <p:cNvPr id="143" name="Google Shape;143;p25"/>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1600"/>
              <a:buNone/>
              <a:defRPr sz="1600"/>
            </a:lvl1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4" name="Shape 144"/>
        <p:cNvGrpSpPr/>
        <p:nvPr/>
      </p:nvGrpSpPr>
      <p:grpSpPr>
        <a:xfrm>
          <a:off x="0" y="0"/>
          <a:ext cx="0" cy="0"/>
          <a:chOff x="0" y="0"/>
          <a:chExt cx="0" cy="0"/>
        </a:xfrm>
      </p:grpSpPr>
      <p:sp>
        <p:nvSpPr>
          <p:cNvPr id="145" name="Google Shape;145;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Clr>
                <a:schemeClr val="dk1"/>
              </a:buClr>
              <a:buSzPts val="4400"/>
              <a:buFont typeface="Montserrat"/>
              <a:buNone/>
              <a:defRPr b="1" sz="4400">
                <a:solidFill>
                  <a:schemeClr val="dk1"/>
                </a:solidFill>
                <a:latin typeface="Montserrat"/>
                <a:ea typeface="Montserrat"/>
                <a:cs typeface="Montserrat"/>
                <a:sym typeface="Montserrat"/>
              </a:defRPr>
            </a:lvl1pPr>
            <a:lvl2pPr lvl="1"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2pPr>
            <a:lvl3pPr lvl="2"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3pPr>
            <a:lvl4pPr lvl="3"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4pPr>
            <a:lvl5pPr lvl="4"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5pPr>
            <a:lvl6pPr lvl="5"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6pPr>
            <a:lvl7pPr lvl="6"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7pPr>
            <a:lvl8pPr lvl="7"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8pPr>
            <a:lvl9pPr lvl="8"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9pPr>
          </a:lstStyle>
          <a:p/>
        </p:txBody>
      </p:sp>
      <p:sp>
        <p:nvSpPr>
          <p:cNvPr id="77" name="Google Shape;77;p14"/>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rtl="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rtl="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rtl="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rtl="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rtl="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rtl="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rtl="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rtl="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78" name="Google Shape;78;p1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79" name="Google Shape;79;p14"/>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917950" y="8900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British Reactions to 1857</a:t>
            </a:r>
            <a:endParaRPr>
              <a:solidFill>
                <a:srgbClr val="000000"/>
              </a:solidFill>
            </a:endParaRPr>
          </a:p>
        </p:txBody>
      </p:sp>
      <p:sp>
        <p:nvSpPr>
          <p:cNvPr id="151" name="Google Shape;151;p27"/>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History </a:t>
            </a:r>
            <a:endParaRPr>
              <a:solidFill>
                <a:srgbClr val="000000"/>
              </a:solidFill>
            </a:endParaRPr>
          </a:p>
          <a:p>
            <a:pPr indent="0" lvl="0" marL="0" rtl="0" algn="l">
              <a:spcBef>
                <a:spcPts val="2000"/>
              </a:spcBef>
              <a:spcAft>
                <a:spcPts val="2000"/>
              </a:spcAft>
              <a:buNone/>
            </a:pPr>
            <a:r>
              <a:rPr lang="en-GB">
                <a:solidFill>
                  <a:srgbClr val="000000"/>
                </a:solidFill>
              </a:rPr>
              <a:t>Lesson 3 of an enquiry of 4 lessons</a:t>
            </a:r>
            <a:endParaRPr>
              <a:solidFill>
                <a:srgbClr val="000000"/>
              </a:solidFill>
            </a:endParaRPr>
          </a:p>
        </p:txBody>
      </p:sp>
      <p:sp>
        <p:nvSpPr>
          <p:cNvPr id="152" name="Google Shape;152;p27"/>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000000"/>
                </a:solidFill>
              </a:rPr>
              <a:t>Mr Arscott</a:t>
            </a:r>
            <a:endParaRPr>
              <a:solidFill>
                <a:srgbClr val="000000"/>
              </a:solidFill>
            </a:endParaRPr>
          </a:p>
        </p:txBody>
      </p:sp>
      <p:sp>
        <p:nvSpPr>
          <p:cNvPr id="153" name="Google Shape;153;p27"/>
          <p:cNvSpPr txBox="1"/>
          <p:nvPr/>
        </p:nvSpPr>
        <p:spPr>
          <a:xfrm>
            <a:off x="917950" y="5260100"/>
            <a:ext cx="16452000" cy="158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3600">
                <a:latin typeface="Montserrat"/>
                <a:ea typeface="Montserrat"/>
                <a:cs typeface="Montserrat"/>
                <a:sym typeface="Montserrat"/>
              </a:rPr>
              <a:t>Enquiry: Why does it matter what we call the 1857 conflict in India?</a:t>
            </a:r>
            <a:endParaRPr sz="3600">
              <a:latin typeface="Montserrat"/>
              <a:ea typeface="Montserrat"/>
              <a:cs typeface="Montserrat"/>
              <a:sym typeface="Montserrat"/>
            </a:endParaRPr>
          </a:p>
        </p:txBody>
      </p:sp>
      <p:sp>
        <p:nvSpPr>
          <p:cNvPr id="154" name="Google Shape;154;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221" name="Google Shape;221;p36"/>
          <p:cNvSpPr txBox="1"/>
          <p:nvPr>
            <p:ph type="title"/>
          </p:nvPr>
        </p:nvSpPr>
        <p:spPr>
          <a:xfrm>
            <a:off x="917950" y="2804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5600">
                <a:solidFill>
                  <a:srgbClr val="000000"/>
                </a:solidFill>
              </a:rPr>
              <a:t>Comprehension Questions</a:t>
            </a:r>
            <a:endParaRPr sz="5600">
              <a:solidFill>
                <a:srgbClr val="000000"/>
              </a:solidFill>
            </a:endParaRPr>
          </a:p>
        </p:txBody>
      </p:sp>
      <p:sp>
        <p:nvSpPr>
          <p:cNvPr id="222" name="Google Shape;222;p36"/>
          <p:cNvSpPr txBox="1"/>
          <p:nvPr>
            <p:ph idx="1" type="body"/>
          </p:nvPr>
        </p:nvSpPr>
        <p:spPr>
          <a:xfrm>
            <a:off x="917950" y="1809500"/>
            <a:ext cx="16452000" cy="7925400"/>
          </a:xfrm>
          <a:prstGeom prst="rect">
            <a:avLst/>
          </a:prstGeom>
        </p:spPr>
        <p:txBody>
          <a:bodyPr anchorCtr="0" anchor="t" bIns="0" lIns="0" spcFirstLastPara="1" rIns="0" wrap="square" tIns="0">
            <a:noAutofit/>
          </a:bodyPr>
          <a:lstStyle/>
          <a:p>
            <a:pPr indent="-698500" lvl="0" marL="914400" rtl="0" algn="l">
              <a:lnSpc>
                <a:spcPct val="100000"/>
              </a:lnSpc>
              <a:spcBef>
                <a:spcPts val="0"/>
              </a:spcBef>
              <a:spcAft>
                <a:spcPts val="0"/>
              </a:spcAft>
              <a:buClr>
                <a:srgbClr val="000000"/>
              </a:buClr>
              <a:buSzPts val="3800"/>
              <a:buAutoNum type="arabicPeriod"/>
            </a:pPr>
            <a:r>
              <a:rPr lang="en-GB" sz="3800">
                <a:solidFill>
                  <a:srgbClr val="000000"/>
                </a:solidFill>
              </a:rPr>
              <a:t>How long did it take for news of the conflict in India  to reach Britain?</a:t>
            </a:r>
            <a:endParaRPr sz="3800">
              <a:solidFill>
                <a:srgbClr val="000000"/>
              </a:solidFill>
            </a:endParaRPr>
          </a:p>
          <a:p>
            <a:pPr indent="0" lvl="0" marL="0" rtl="0" algn="l">
              <a:lnSpc>
                <a:spcPct val="100000"/>
              </a:lnSpc>
              <a:spcBef>
                <a:spcPts val="0"/>
              </a:spcBef>
              <a:spcAft>
                <a:spcPts val="0"/>
              </a:spcAft>
              <a:buNone/>
            </a:pPr>
            <a:r>
              <a:t/>
            </a:r>
            <a:endParaRPr sz="3800">
              <a:solidFill>
                <a:srgbClr val="000000"/>
              </a:solidFill>
            </a:endParaRPr>
          </a:p>
          <a:p>
            <a:pPr indent="0" lvl="0" marL="0" rtl="0" algn="l">
              <a:lnSpc>
                <a:spcPct val="100000"/>
              </a:lnSpc>
              <a:spcBef>
                <a:spcPts val="0"/>
              </a:spcBef>
              <a:spcAft>
                <a:spcPts val="0"/>
              </a:spcAft>
              <a:buNone/>
            </a:pPr>
            <a:r>
              <a:rPr lang="en-GB" sz="3800" u="sng">
                <a:solidFill>
                  <a:srgbClr val="000000"/>
                </a:solidFill>
              </a:rPr>
              <a:t>Sentence starter:</a:t>
            </a:r>
            <a:r>
              <a:rPr lang="en-GB" sz="3800">
                <a:solidFill>
                  <a:srgbClr val="000000"/>
                </a:solidFill>
              </a:rPr>
              <a:t>  It took……..for news of the conflict in India to reach Britain.</a:t>
            </a:r>
            <a:endParaRPr sz="3800">
              <a:solidFill>
                <a:srgbClr val="000000"/>
              </a:solidFill>
            </a:endParaRPr>
          </a:p>
          <a:p>
            <a:pPr indent="0" lvl="0" marL="0" rtl="0" algn="l">
              <a:lnSpc>
                <a:spcPct val="100000"/>
              </a:lnSpc>
              <a:spcBef>
                <a:spcPts val="0"/>
              </a:spcBef>
              <a:spcAft>
                <a:spcPts val="0"/>
              </a:spcAft>
              <a:buNone/>
            </a:pPr>
            <a:r>
              <a:t/>
            </a:r>
            <a:endParaRPr sz="3800">
              <a:solidFill>
                <a:srgbClr val="000000"/>
              </a:solidFill>
            </a:endParaRPr>
          </a:p>
          <a:p>
            <a:pPr indent="-698500" lvl="0" marL="914400" rtl="0" algn="l">
              <a:lnSpc>
                <a:spcPct val="100000"/>
              </a:lnSpc>
              <a:spcBef>
                <a:spcPts val="0"/>
              </a:spcBef>
              <a:spcAft>
                <a:spcPts val="0"/>
              </a:spcAft>
              <a:buClr>
                <a:srgbClr val="000000"/>
              </a:buClr>
              <a:buSzPts val="3800"/>
              <a:buAutoNum type="arabicPeriod"/>
            </a:pPr>
            <a:r>
              <a:rPr lang="en-GB" sz="3800">
                <a:solidFill>
                  <a:srgbClr val="000000"/>
                </a:solidFill>
              </a:rPr>
              <a:t>What did Palmerston call the 1857 conflict in India?</a:t>
            </a:r>
            <a:endParaRPr sz="3800">
              <a:solidFill>
                <a:srgbClr val="000000"/>
              </a:solidFill>
            </a:endParaRPr>
          </a:p>
          <a:p>
            <a:pPr indent="-698500" lvl="0" marL="914400" rtl="0" algn="l">
              <a:lnSpc>
                <a:spcPct val="100000"/>
              </a:lnSpc>
              <a:spcBef>
                <a:spcPts val="0"/>
              </a:spcBef>
              <a:spcAft>
                <a:spcPts val="0"/>
              </a:spcAft>
              <a:buClr>
                <a:srgbClr val="000000"/>
              </a:buClr>
              <a:buSzPts val="3800"/>
              <a:buAutoNum type="arabicPeriod"/>
            </a:pPr>
            <a:r>
              <a:rPr lang="en-GB" sz="3800">
                <a:solidFill>
                  <a:srgbClr val="000000"/>
                </a:solidFill>
              </a:rPr>
              <a:t>Who received the title ‘Empress of India’?</a:t>
            </a:r>
            <a:endParaRPr sz="3800">
              <a:solidFill>
                <a:srgbClr val="000000"/>
              </a:solidFill>
            </a:endParaRPr>
          </a:p>
          <a:p>
            <a:pPr indent="-698500" lvl="0" marL="914400" rtl="0" algn="l">
              <a:lnSpc>
                <a:spcPct val="100000"/>
              </a:lnSpc>
              <a:spcBef>
                <a:spcPts val="0"/>
              </a:spcBef>
              <a:spcAft>
                <a:spcPts val="0"/>
              </a:spcAft>
              <a:buClr>
                <a:srgbClr val="000000"/>
              </a:buClr>
              <a:buSzPts val="3800"/>
              <a:buAutoNum type="arabicPeriod"/>
            </a:pPr>
            <a:r>
              <a:rPr lang="en-GB" sz="3800">
                <a:solidFill>
                  <a:srgbClr val="000000"/>
                </a:solidFill>
              </a:rPr>
              <a:t>Why did many British people in the nineteenth century continue to call the 1857 conflict a ‘mutiny’?</a:t>
            </a:r>
            <a:endParaRPr sz="3800">
              <a:solidFill>
                <a:srgbClr val="000000"/>
              </a:solidFill>
            </a:endParaRPr>
          </a:p>
          <a:p>
            <a:pPr indent="-698500" lvl="0" marL="914400" rtl="0" algn="l">
              <a:lnSpc>
                <a:spcPct val="100000"/>
              </a:lnSpc>
              <a:spcBef>
                <a:spcPts val="0"/>
              </a:spcBef>
              <a:spcAft>
                <a:spcPts val="0"/>
              </a:spcAft>
              <a:buClr>
                <a:srgbClr val="000000"/>
              </a:buClr>
              <a:buSzPts val="3800"/>
              <a:buAutoNum type="arabicPeriod"/>
            </a:pPr>
            <a:r>
              <a:rPr lang="en-GB" sz="3800" u="sng">
                <a:solidFill>
                  <a:srgbClr val="000000"/>
                </a:solidFill>
              </a:rPr>
              <a:t>Challenge question</a:t>
            </a:r>
            <a:r>
              <a:rPr lang="en-GB" sz="3800">
                <a:solidFill>
                  <a:srgbClr val="000000"/>
                </a:solidFill>
              </a:rPr>
              <a:t>: What do you think was Disraeli’s ulterior motive for saying the East India Company has misruled India? </a:t>
            </a:r>
            <a:endParaRPr sz="3800">
              <a:solidFill>
                <a:srgbClr val="000000"/>
              </a:solidFill>
            </a:endParaRPr>
          </a:p>
          <a:p>
            <a:pPr indent="0" lvl="0" marL="914400" rtl="0" algn="l">
              <a:lnSpc>
                <a:spcPct val="100000"/>
              </a:lnSpc>
              <a:spcBef>
                <a:spcPts val="0"/>
              </a:spcBef>
              <a:spcAft>
                <a:spcPts val="0"/>
              </a:spcAft>
              <a:buNone/>
            </a:pPr>
            <a:r>
              <a:t/>
            </a:r>
            <a:endParaRPr sz="3800">
              <a:solidFill>
                <a:srgbClr val="000000"/>
              </a:solidFill>
            </a:endParaRPr>
          </a:p>
          <a:p>
            <a:pPr indent="0" lvl="0" marL="914400" rtl="0" algn="l">
              <a:lnSpc>
                <a:spcPct val="100000"/>
              </a:lnSpc>
              <a:spcBef>
                <a:spcPts val="0"/>
              </a:spcBef>
              <a:spcAft>
                <a:spcPts val="0"/>
              </a:spcAft>
              <a:buNone/>
            </a:pPr>
            <a:r>
              <a:t/>
            </a:r>
            <a:endParaRPr sz="4000">
              <a:solidFill>
                <a:srgbClr val="000000"/>
              </a:solidFill>
            </a:endParaRPr>
          </a:p>
          <a:p>
            <a:pPr indent="0" lvl="0" marL="0" rtl="0" algn="l">
              <a:lnSpc>
                <a:spcPct val="100000"/>
              </a:lnSpc>
              <a:spcBef>
                <a:spcPts val="0"/>
              </a:spcBef>
              <a:spcAft>
                <a:spcPts val="0"/>
              </a:spcAft>
              <a:buNone/>
            </a:pPr>
            <a:r>
              <a:t/>
            </a:r>
            <a:endParaRPr sz="4000">
              <a:solidFill>
                <a:srgbClr val="000000"/>
              </a:solidFill>
            </a:endParaRPr>
          </a:p>
        </p:txBody>
      </p:sp>
      <p:sp>
        <p:nvSpPr>
          <p:cNvPr id="223" name="Google Shape;223;p3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type="title"/>
          </p:nvPr>
        </p:nvSpPr>
        <p:spPr>
          <a:xfrm>
            <a:off x="918000" y="3354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Extension Question</a:t>
            </a:r>
            <a:endParaRPr>
              <a:solidFill>
                <a:srgbClr val="000000"/>
              </a:solidFill>
            </a:endParaRPr>
          </a:p>
        </p:txBody>
      </p:sp>
      <p:sp>
        <p:nvSpPr>
          <p:cNvPr id="229" name="Google Shape;229;p37"/>
          <p:cNvSpPr txBox="1"/>
          <p:nvPr/>
        </p:nvSpPr>
        <p:spPr>
          <a:xfrm>
            <a:off x="783350" y="1109050"/>
            <a:ext cx="16452000" cy="17670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3200">
                <a:latin typeface="Montserrat"/>
                <a:ea typeface="Montserrat"/>
                <a:cs typeface="Montserrat"/>
                <a:sym typeface="Montserrat"/>
              </a:rPr>
              <a:t>6. </a:t>
            </a:r>
            <a:r>
              <a:rPr lang="en-GB" sz="3200">
                <a:latin typeface="Montserrat"/>
                <a:ea typeface="Montserrat"/>
                <a:cs typeface="Montserrat"/>
                <a:sym typeface="Montserrat"/>
              </a:rPr>
              <a:t>Why did Palmerston’s government refer to the 1857 conflict as ‘a mutiny’?</a:t>
            </a:r>
            <a:endParaRPr sz="3200">
              <a:latin typeface="Montserrat"/>
              <a:ea typeface="Montserrat"/>
              <a:cs typeface="Montserrat"/>
              <a:sym typeface="Montserrat"/>
            </a:endParaRPr>
          </a:p>
          <a:p>
            <a:pPr indent="0" lvl="0" marL="0" rtl="0" algn="l">
              <a:spcBef>
                <a:spcPts val="0"/>
              </a:spcBef>
              <a:spcAft>
                <a:spcPts val="0"/>
              </a:spcAft>
              <a:buNone/>
            </a:pPr>
            <a:r>
              <a:t/>
            </a:r>
            <a:endParaRPr sz="3200">
              <a:latin typeface="Montserrat"/>
              <a:ea typeface="Montserrat"/>
              <a:cs typeface="Montserrat"/>
              <a:sym typeface="Montserrat"/>
            </a:endParaRPr>
          </a:p>
          <a:p>
            <a:pPr indent="0" lvl="0" marL="0" rtl="0" algn="l">
              <a:lnSpc>
                <a:spcPct val="140000"/>
              </a:lnSpc>
              <a:spcBef>
                <a:spcPts val="0"/>
              </a:spcBef>
              <a:spcAft>
                <a:spcPts val="0"/>
              </a:spcAft>
              <a:buNone/>
            </a:pPr>
            <a:r>
              <a:rPr lang="en-GB" sz="3000">
                <a:solidFill>
                  <a:srgbClr val="222222"/>
                </a:solidFill>
                <a:latin typeface="Montserrat"/>
                <a:ea typeface="Montserrat"/>
                <a:cs typeface="Montserrat"/>
                <a:sym typeface="Montserrat"/>
              </a:rPr>
              <a:t>Use the sentence starters and key words below to answer this question</a:t>
            </a:r>
            <a:endParaRPr sz="3000">
              <a:latin typeface="Montserrat"/>
              <a:ea typeface="Montserrat"/>
              <a:cs typeface="Montserrat"/>
              <a:sym typeface="Montserrat"/>
            </a:endParaRPr>
          </a:p>
        </p:txBody>
      </p:sp>
      <p:graphicFrame>
        <p:nvGraphicFramePr>
          <p:cNvPr id="230" name="Google Shape;230;p37"/>
          <p:cNvGraphicFramePr/>
          <p:nvPr/>
        </p:nvGraphicFramePr>
        <p:xfrm>
          <a:off x="1009675" y="2876300"/>
          <a:ext cx="3000000" cy="3000000"/>
        </p:xfrm>
        <a:graphic>
          <a:graphicData uri="http://schemas.openxmlformats.org/drawingml/2006/table">
            <a:tbl>
              <a:tblPr>
                <a:noFill/>
                <a:tableStyleId>{34BB781C-8E0B-43CB-82D8-818E553989BE}</a:tableStyleId>
              </a:tblPr>
              <a:tblGrid>
                <a:gridCol w="11364850"/>
                <a:gridCol w="4865400"/>
              </a:tblGrid>
              <a:tr h="730150">
                <a:tc>
                  <a:txBody>
                    <a:bodyPr/>
                    <a:lstStyle/>
                    <a:p>
                      <a:pPr indent="0" lvl="0" marL="0" rtl="0" algn="l">
                        <a:lnSpc>
                          <a:spcPct val="140000"/>
                        </a:lnSpc>
                        <a:spcBef>
                          <a:spcPts val="0"/>
                        </a:spcBef>
                        <a:spcAft>
                          <a:spcPts val="0"/>
                        </a:spcAft>
                        <a:buNone/>
                      </a:pPr>
                      <a:r>
                        <a:rPr b="1" lang="en-GB" sz="2800">
                          <a:solidFill>
                            <a:srgbClr val="5B0F00"/>
                          </a:solidFill>
                          <a:latin typeface="Montserrat"/>
                          <a:ea typeface="Montserrat"/>
                          <a:cs typeface="Montserrat"/>
                          <a:sym typeface="Montserrat"/>
                        </a:rPr>
                        <a:t>Sentence starters:</a:t>
                      </a:r>
                      <a:endParaRPr b="1" sz="2800">
                        <a:solidFill>
                          <a:srgbClr val="5B0F00"/>
                        </a:solidFill>
                        <a:latin typeface="Montserrat"/>
                        <a:ea typeface="Montserrat"/>
                        <a:cs typeface="Montserrat"/>
                        <a:sym typeface="Montserrat"/>
                      </a:endParaRPr>
                    </a:p>
                  </a:txBody>
                  <a:tcPr marT="127000" marB="127000" marR="127000" marL="127000">
                    <a:solidFill>
                      <a:schemeClr val="dk1"/>
                    </a:solidFill>
                  </a:tcPr>
                </a:tc>
                <a:tc>
                  <a:txBody>
                    <a:bodyPr/>
                    <a:lstStyle/>
                    <a:p>
                      <a:pPr indent="0" lvl="0" marL="0" rtl="0" algn="l">
                        <a:lnSpc>
                          <a:spcPct val="140000"/>
                        </a:lnSpc>
                        <a:spcBef>
                          <a:spcPts val="0"/>
                        </a:spcBef>
                        <a:spcAft>
                          <a:spcPts val="0"/>
                        </a:spcAft>
                        <a:buNone/>
                      </a:pPr>
                      <a:r>
                        <a:rPr b="1" lang="en-GB" sz="2800">
                          <a:solidFill>
                            <a:srgbClr val="5B0F00"/>
                          </a:solidFill>
                          <a:latin typeface="Montserrat"/>
                          <a:ea typeface="Montserrat"/>
                          <a:cs typeface="Montserrat"/>
                          <a:sym typeface="Montserrat"/>
                        </a:rPr>
                        <a:t>Key words</a:t>
                      </a:r>
                      <a:endParaRPr b="1" sz="2800">
                        <a:solidFill>
                          <a:srgbClr val="5B0F00"/>
                        </a:solidFill>
                        <a:latin typeface="Montserrat"/>
                        <a:ea typeface="Montserrat"/>
                        <a:cs typeface="Montserrat"/>
                        <a:sym typeface="Montserrat"/>
                      </a:endParaRPr>
                    </a:p>
                  </a:txBody>
                  <a:tcPr marT="127000" marB="127000" marR="127000" marL="127000">
                    <a:solidFill>
                      <a:schemeClr val="dk1"/>
                    </a:solidFill>
                  </a:tcPr>
                </a:tc>
              </a:tr>
              <a:tr h="5980200">
                <a:tc>
                  <a:txBody>
                    <a:bodyPr/>
                    <a:lstStyle/>
                    <a:p>
                      <a:pPr indent="0" lvl="0" marL="0" rtl="0" algn="l">
                        <a:lnSpc>
                          <a:spcPct val="140000"/>
                        </a:lnSpc>
                        <a:spcBef>
                          <a:spcPts val="0"/>
                        </a:spcBef>
                        <a:spcAft>
                          <a:spcPts val="0"/>
                        </a:spcAft>
                        <a:buNone/>
                      </a:pPr>
                      <a:r>
                        <a:rPr i="1" lang="en-GB" sz="3200">
                          <a:latin typeface="Montserrat"/>
                          <a:ea typeface="Montserrat"/>
                          <a:cs typeface="Montserrat"/>
                          <a:sym typeface="Montserrat"/>
                        </a:rPr>
                        <a:t>One reason why Palmerston’s government referred to the 1857 conflict as a mutiny was….</a:t>
                      </a:r>
                      <a:endParaRPr i="1" sz="3200">
                        <a:latin typeface="Montserrat"/>
                        <a:ea typeface="Montserrat"/>
                        <a:cs typeface="Montserrat"/>
                        <a:sym typeface="Montserrat"/>
                      </a:endParaRPr>
                    </a:p>
                    <a:p>
                      <a:pPr indent="0" lvl="0" marL="0" rtl="0" algn="l">
                        <a:lnSpc>
                          <a:spcPct val="140000"/>
                        </a:lnSpc>
                        <a:spcBef>
                          <a:spcPts val="0"/>
                        </a:spcBef>
                        <a:spcAft>
                          <a:spcPts val="0"/>
                        </a:spcAft>
                        <a:buNone/>
                      </a:pPr>
                      <a:r>
                        <a:t/>
                      </a:r>
                      <a:endParaRPr i="1" sz="3200">
                        <a:latin typeface="Montserrat"/>
                        <a:ea typeface="Montserrat"/>
                        <a:cs typeface="Montserrat"/>
                        <a:sym typeface="Montserrat"/>
                      </a:endParaRPr>
                    </a:p>
                    <a:p>
                      <a:pPr indent="0" lvl="0" marL="0" rtl="0" algn="l">
                        <a:lnSpc>
                          <a:spcPct val="140000"/>
                        </a:lnSpc>
                        <a:spcBef>
                          <a:spcPts val="0"/>
                        </a:spcBef>
                        <a:spcAft>
                          <a:spcPts val="0"/>
                        </a:spcAft>
                        <a:buNone/>
                      </a:pPr>
                      <a:r>
                        <a:rPr i="1" lang="en-GB" sz="3200">
                          <a:latin typeface="Montserrat"/>
                          <a:ea typeface="Montserrat"/>
                          <a:cs typeface="Montserrat"/>
                          <a:sym typeface="Montserrat"/>
                        </a:rPr>
                        <a:t>To explain this further….</a:t>
                      </a:r>
                      <a:endParaRPr i="1" sz="3200">
                        <a:latin typeface="Montserrat"/>
                        <a:ea typeface="Montserrat"/>
                        <a:cs typeface="Montserrat"/>
                        <a:sym typeface="Montserrat"/>
                      </a:endParaRPr>
                    </a:p>
                    <a:p>
                      <a:pPr indent="0" lvl="0" marL="0" rtl="0" algn="l">
                        <a:lnSpc>
                          <a:spcPct val="140000"/>
                        </a:lnSpc>
                        <a:spcBef>
                          <a:spcPts val="0"/>
                        </a:spcBef>
                        <a:spcAft>
                          <a:spcPts val="0"/>
                        </a:spcAft>
                        <a:buNone/>
                      </a:pPr>
                      <a:r>
                        <a:t/>
                      </a:r>
                      <a:endParaRPr i="1" sz="3200">
                        <a:latin typeface="Montserrat"/>
                        <a:ea typeface="Montserrat"/>
                        <a:cs typeface="Montserrat"/>
                        <a:sym typeface="Montserrat"/>
                      </a:endParaRPr>
                    </a:p>
                    <a:p>
                      <a:pPr indent="0" lvl="0" marL="0" rtl="0" algn="l">
                        <a:lnSpc>
                          <a:spcPct val="140000"/>
                        </a:lnSpc>
                        <a:spcBef>
                          <a:spcPts val="0"/>
                        </a:spcBef>
                        <a:spcAft>
                          <a:spcPts val="0"/>
                        </a:spcAft>
                        <a:buNone/>
                      </a:pPr>
                      <a:r>
                        <a:rPr i="1" lang="en-GB" sz="3200">
                          <a:latin typeface="Montserrat"/>
                          <a:ea typeface="Montserrat"/>
                          <a:cs typeface="Montserrat"/>
                          <a:sym typeface="Montserrat"/>
                        </a:rPr>
                        <a:t>Another reason why Palmerston’s government referred to the 1857 conflict as a mutiny was….</a:t>
                      </a:r>
                      <a:endParaRPr i="1" sz="3200">
                        <a:latin typeface="Montserrat"/>
                        <a:ea typeface="Montserrat"/>
                        <a:cs typeface="Montserrat"/>
                        <a:sym typeface="Montserrat"/>
                      </a:endParaRPr>
                    </a:p>
                    <a:p>
                      <a:pPr indent="0" lvl="0" marL="0" rtl="0" algn="l">
                        <a:lnSpc>
                          <a:spcPct val="140000"/>
                        </a:lnSpc>
                        <a:spcBef>
                          <a:spcPts val="0"/>
                        </a:spcBef>
                        <a:spcAft>
                          <a:spcPts val="0"/>
                        </a:spcAft>
                        <a:buNone/>
                      </a:pPr>
                      <a:r>
                        <a:t/>
                      </a:r>
                      <a:endParaRPr i="1" sz="3200">
                        <a:latin typeface="Montserrat"/>
                        <a:ea typeface="Montserrat"/>
                        <a:cs typeface="Montserrat"/>
                        <a:sym typeface="Montserrat"/>
                      </a:endParaRPr>
                    </a:p>
                    <a:p>
                      <a:pPr indent="0" lvl="0" marL="0" rtl="0" algn="l">
                        <a:lnSpc>
                          <a:spcPct val="140000"/>
                        </a:lnSpc>
                        <a:spcBef>
                          <a:spcPts val="0"/>
                        </a:spcBef>
                        <a:spcAft>
                          <a:spcPts val="0"/>
                        </a:spcAft>
                        <a:buNone/>
                      </a:pPr>
                      <a:r>
                        <a:rPr i="1" lang="en-GB" sz="3200">
                          <a:latin typeface="Montserrat"/>
                          <a:ea typeface="Montserrat"/>
                          <a:cs typeface="Montserrat"/>
                          <a:sym typeface="Montserrat"/>
                        </a:rPr>
                        <a:t>To explain this further...</a:t>
                      </a:r>
                      <a:endParaRPr i="1" sz="3200">
                        <a:latin typeface="Montserrat"/>
                        <a:ea typeface="Montserrat"/>
                        <a:cs typeface="Montserrat"/>
                        <a:sym typeface="Montserrat"/>
                      </a:endParaRPr>
                    </a:p>
                  </a:txBody>
                  <a:tcPr marT="127000" marB="127000" marR="127000" marL="127000"/>
                </a:tc>
                <a:tc>
                  <a:txBody>
                    <a:bodyPr/>
                    <a:lstStyle/>
                    <a:p>
                      <a:pPr indent="0" lvl="0" marL="0" rtl="0" algn="l">
                        <a:lnSpc>
                          <a:spcPct val="140000"/>
                        </a:lnSpc>
                        <a:spcBef>
                          <a:spcPts val="0"/>
                        </a:spcBef>
                        <a:spcAft>
                          <a:spcPts val="0"/>
                        </a:spcAft>
                        <a:buNone/>
                      </a:pPr>
                      <a:r>
                        <a:rPr lang="en-GB" sz="3200">
                          <a:latin typeface="Montserrat"/>
                          <a:ea typeface="Montserrat"/>
                          <a:cs typeface="Montserrat"/>
                          <a:sym typeface="Montserrat"/>
                        </a:rPr>
                        <a:t>-Sepoy</a:t>
                      </a:r>
                      <a:endParaRPr sz="3200">
                        <a:latin typeface="Montserrat"/>
                        <a:ea typeface="Montserrat"/>
                        <a:cs typeface="Montserrat"/>
                        <a:sym typeface="Montserrat"/>
                      </a:endParaRPr>
                    </a:p>
                    <a:p>
                      <a:pPr indent="0" lvl="0" marL="0" rtl="0" algn="l">
                        <a:lnSpc>
                          <a:spcPct val="140000"/>
                        </a:lnSpc>
                        <a:spcBef>
                          <a:spcPts val="0"/>
                        </a:spcBef>
                        <a:spcAft>
                          <a:spcPts val="0"/>
                        </a:spcAft>
                        <a:buNone/>
                      </a:pPr>
                      <a:r>
                        <a:rPr lang="en-GB" sz="3200">
                          <a:latin typeface="Montserrat"/>
                          <a:ea typeface="Montserrat"/>
                          <a:cs typeface="Montserrat"/>
                          <a:sym typeface="Montserrat"/>
                        </a:rPr>
                        <a:t>-Crisis</a:t>
                      </a:r>
                      <a:endParaRPr sz="3200">
                        <a:latin typeface="Montserrat"/>
                        <a:ea typeface="Montserrat"/>
                        <a:cs typeface="Montserrat"/>
                        <a:sym typeface="Montserrat"/>
                      </a:endParaRPr>
                    </a:p>
                    <a:p>
                      <a:pPr indent="0" lvl="0" marL="0" rtl="0" algn="l">
                        <a:lnSpc>
                          <a:spcPct val="140000"/>
                        </a:lnSpc>
                        <a:spcBef>
                          <a:spcPts val="0"/>
                        </a:spcBef>
                        <a:spcAft>
                          <a:spcPts val="0"/>
                        </a:spcAft>
                        <a:buNone/>
                      </a:pPr>
                      <a:r>
                        <a:rPr lang="en-GB" sz="3200">
                          <a:latin typeface="Montserrat"/>
                          <a:ea typeface="Montserrat"/>
                          <a:cs typeface="Montserrat"/>
                          <a:sym typeface="Montserrat"/>
                        </a:rPr>
                        <a:t>-East India Company</a:t>
                      </a:r>
                      <a:endParaRPr sz="3200">
                        <a:latin typeface="Montserrat"/>
                        <a:ea typeface="Montserrat"/>
                        <a:cs typeface="Montserrat"/>
                        <a:sym typeface="Montserrat"/>
                      </a:endParaRPr>
                    </a:p>
                    <a:p>
                      <a:pPr indent="0" lvl="0" marL="0" rtl="0" algn="l">
                        <a:lnSpc>
                          <a:spcPct val="140000"/>
                        </a:lnSpc>
                        <a:spcBef>
                          <a:spcPts val="0"/>
                        </a:spcBef>
                        <a:spcAft>
                          <a:spcPts val="0"/>
                        </a:spcAft>
                        <a:buNone/>
                      </a:pPr>
                      <a:r>
                        <a:rPr lang="en-GB" sz="3200">
                          <a:latin typeface="Montserrat"/>
                          <a:ea typeface="Montserrat"/>
                          <a:cs typeface="Montserrat"/>
                          <a:sym typeface="Montserrat"/>
                        </a:rPr>
                        <a:t>-Local rulers</a:t>
                      </a:r>
                      <a:endParaRPr sz="3200">
                        <a:latin typeface="Montserrat"/>
                        <a:ea typeface="Montserrat"/>
                        <a:cs typeface="Montserrat"/>
                        <a:sym typeface="Montserrat"/>
                      </a:endParaRPr>
                    </a:p>
                    <a:p>
                      <a:pPr indent="0" lvl="0" marL="0" rtl="0" algn="l">
                        <a:lnSpc>
                          <a:spcPct val="140000"/>
                        </a:lnSpc>
                        <a:spcBef>
                          <a:spcPts val="0"/>
                        </a:spcBef>
                        <a:spcAft>
                          <a:spcPts val="0"/>
                        </a:spcAft>
                        <a:buNone/>
                      </a:pPr>
                      <a:r>
                        <a:rPr lang="en-GB" sz="3200">
                          <a:latin typeface="Montserrat"/>
                          <a:ea typeface="Montserrat"/>
                          <a:cs typeface="Montserrat"/>
                          <a:sym typeface="Montserrat"/>
                        </a:rPr>
                        <a:t>-Army</a:t>
                      </a:r>
                      <a:endParaRPr sz="3200">
                        <a:latin typeface="Montserrat"/>
                        <a:ea typeface="Montserrat"/>
                        <a:cs typeface="Montserrat"/>
                        <a:sym typeface="Montserrat"/>
                      </a:endParaRPr>
                    </a:p>
                    <a:p>
                      <a:pPr indent="0" lvl="0" marL="0" rtl="0" algn="l">
                        <a:lnSpc>
                          <a:spcPct val="140000"/>
                        </a:lnSpc>
                        <a:spcBef>
                          <a:spcPts val="0"/>
                        </a:spcBef>
                        <a:spcAft>
                          <a:spcPts val="0"/>
                        </a:spcAft>
                        <a:buNone/>
                      </a:pPr>
                      <a:r>
                        <a:rPr lang="en-GB" sz="3200">
                          <a:latin typeface="Montserrat"/>
                          <a:ea typeface="Montserrat"/>
                          <a:cs typeface="Montserrat"/>
                          <a:sym typeface="Montserrat"/>
                        </a:rPr>
                        <a:t>-Officers</a:t>
                      </a:r>
                      <a:endParaRPr sz="3200">
                        <a:latin typeface="Montserrat"/>
                        <a:ea typeface="Montserrat"/>
                        <a:cs typeface="Montserrat"/>
                        <a:sym typeface="Montserrat"/>
                      </a:endParaRPr>
                    </a:p>
                    <a:p>
                      <a:pPr indent="0" lvl="0" marL="0" rtl="0" algn="l">
                        <a:lnSpc>
                          <a:spcPct val="140000"/>
                        </a:lnSpc>
                        <a:spcBef>
                          <a:spcPts val="0"/>
                        </a:spcBef>
                        <a:spcAft>
                          <a:spcPts val="0"/>
                        </a:spcAft>
                        <a:buNone/>
                      </a:pPr>
                      <a:r>
                        <a:rPr lang="en-GB" sz="3200">
                          <a:latin typeface="Montserrat"/>
                          <a:ea typeface="Montserrat"/>
                          <a:cs typeface="Montserrat"/>
                          <a:sym typeface="Montserrat"/>
                        </a:rPr>
                        <a:t>-Empire</a:t>
                      </a:r>
                      <a:endParaRPr sz="3200">
                        <a:latin typeface="Montserrat"/>
                        <a:ea typeface="Montserrat"/>
                        <a:cs typeface="Montserrat"/>
                        <a:sym typeface="Montserrat"/>
                      </a:endParaRPr>
                    </a:p>
                    <a:p>
                      <a:pPr indent="0" lvl="0" marL="0" rtl="0" algn="l">
                        <a:lnSpc>
                          <a:spcPct val="140000"/>
                        </a:lnSpc>
                        <a:spcBef>
                          <a:spcPts val="0"/>
                        </a:spcBef>
                        <a:spcAft>
                          <a:spcPts val="0"/>
                        </a:spcAft>
                        <a:buNone/>
                      </a:pPr>
                      <a:r>
                        <a:rPr lang="en-GB" sz="3200">
                          <a:latin typeface="Montserrat"/>
                          <a:ea typeface="Montserrat"/>
                          <a:cs typeface="Montserrat"/>
                          <a:sym typeface="Montserrat"/>
                        </a:rPr>
                        <a:t>-Colony</a:t>
                      </a:r>
                      <a:endParaRPr sz="3200">
                        <a:latin typeface="Montserrat"/>
                        <a:ea typeface="Montserrat"/>
                        <a:cs typeface="Montserrat"/>
                        <a:sym typeface="Montserrat"/>
                      </a:endParaRPr>
                    </a:p>
                  </a:txBody>
                  <a:tcPr marT="127000" marB="127000" marR="127000" marL="12700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60" name="Google Shape;160;p28"/>
          <p:cNvSpPr txBox="1"/>
          <p:nvPr>
            <p:ph idx="1" type="body"/>
          </p:nvPr>
        </p:nvSpPr>
        <p:spPr>
          <a:xfrm>
            <a:off x="917950" y="1859100"/>
            <a:ext cx="16452000" cy="6438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600"/>
              <a:t>The news of what was happening in India in 1857 reached Britain slowly. In the mid nineteenth century there was no internet or telephones that connected Britain to India. So, it took about six weeks for people in Britain to find out that a conflict had started when sepoys in Meerut refused to follow orders. </a:t>
            </a:r>
            <a:endParaRPr sz="3600"/>
          </a:p>
          <a:p>
            <a:pPr indent="0" lvl="0" marL="0" rtl="0" algn="l">
              <a:spcBef>
                <a:spcPts val="2000"/>
              </a:spcBef>
              <a:spcAft>
                <a:spcPts val="0"/>
              </a:spcAft>
              <a:buNone/>
            </a:pPr>
            <a:r>
              <a:t/>
            </a:r>
            <a:endParaRPr sz="3600"/>
          </a:p>
          <a:p>
            <a:pPr indent="0" lvl="0" marL="0" rtl="0" algn="l">
              <a:spcBef>
                <a:spcPts val="2000"/>
              </a:spcBef>
              <a:spcAft>
                <a:spcPts val="2000"/>
              </a:spcAft>
              <a:buNone/>
            </a:pPr>
            <a:r>
              <a:t/>
            </a:r>
            <a:endParaRPr sz="3600"/>
          </a:p>
        </p:txBody>
      </p:sp>
      <p:sp>
        <p:nvSpPr>
          <p:cNvPr id="161" name="Google Shape;161;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2" name="Google Shape;162;p28"/>
          <p:cNvSpPr txBox="1"/>
          <p:nvPr/>
        </p:nvSpPr>
        <p:spPr>
          <a:xfrm>
            <a:off x="791800" y="665200"/>
            <a:ext cx="10803600" cy="10452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2000"/>
              </a:spcAft>
              <a:buNone/>
            </a:pPr>
            <a:r>
              <a:rPr b="1" lang="en-GB" sz="4400">
                <a:latin typeface="Montserrat"/>
                <a:ea typeface="Montserrat"/>
                <a:cs typeface="Montserrat"/>
                <a:sym typeface="Montserrat"/>
              </a:rPr>
              <a:t>News of the conflict</a:t>
            </a:r>
            <a:endParaRPr b="1"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68" name="Google Shape;168;p29"/>
          <p:cNvSpPr txBox="1"/>
          <p:nvPr>
            <p:ph idx="1" type="body"/>
          </p:nvPr>
        </p:nvSpPr>
        <p:spPr>
          <a:xfrm>
            <a:off x="732000" y="2522825"/>
            <a:ext cx="15602700" cy="5051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The British government was led by a man called Lord Palmerston. Palmerston was an experienced politician who had a reputation for increasing Britain’s power overseas. Palmerston and other members of the government did not want to make it look like there was a </a:t>
            </a:r>
            <a:r>
              <a:rPr b="1" lang="en-GB"/>
              <a:t>crisis</a:t>
            </a:r>
            <a:r>
              <a:rPr lang="en-GB"/>
              <a:t>. So, they referred to the conflict as the ‘sepoy mutiny’. By calling it a ‘mutiny’, they made it look like the conflict was small-scale and did not include ordinary Indians. Palmerston was also confident that British troops would quickly be able to defeat the sepoys and regain control. </a:t>
            </a:r>
            <a:endParaRPr/>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169" name="Google Shape;169;p29"/>
          <p:cNvSpPr txBox="1"/>
          <p:nvPr/>
        </p:nvSpPr>
        <p:spPr>
          <a:xfrm>
            <a:off x="599675" y="593575"/>
            <a:ext cx="10803600" cy="10452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2000"/>
              </a:spcAft>
              <a:buNone/>
            </a:pPr>
            <a:r>
              <a:rPr b="1" lang="en-GB" sz="4400">
                <a:latin typeface="Montserrat"/>
                <a:ea typeface="Montserrat"/>
                <a:cs typeface="Montserrat"/>
                <a:sym typeface="Montserrat"/>
              </a:rPr>
              <a:t>Causes of the conflict</a:t>
            </a:r>
            <a:endParaRPr b="1" sz="2800"/>
          </a:p>
        </p:txBody>
      </p:sp>
      <p:sp>
        <p:nvSpPr>
          <p:cNvPr id="170" name="Google Shape;170;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76" name="Google Shape;176;p30"/>
          <p:cNvSpPr txBox="1"/>
          <p:nvPr>
            <p:ph idx="1" type="body"/>
          </p:nvPr>
        </p:nvSpPr>
        <p:spPr>
          <a:xfrm>
            <a:off x="666350" y="1412650"/>
            <a:ext cx="16363200" cy="8091600"/>
          </a:xfrm>
          <a:prstGeom prst="rect">
            <a:avLst/>
          </a:prstGeom>
        </p:spPr>
        <p:txBody>
          <a:bodyPr anchorCtr="0" anchor="t" bIns="0" lIns="0" spcFirstLastPara="1" rIns="0" wrap="square" tIns="0">
            <a:noAutofit/>
          </a:bodyPr>
          <a:lstStyle/>
          <a:p>
            <a:pPr indent="0" lvl="0" marL="0" rtl="0" algn="l">
              <a:lnSpc>
                <a:spcPct val="140000"/>
              </a:lnSpc>
              <a:spcBef>
                <a:spcPts val="2000"/>
              </a:spcBef>
              <a:spcAft>
                <a:spcPts val="2000"/>
              </a:spcAft>
              <a:buNone/>
            </a:pPr>
            <a:r>
              <a:rPr lang="en-GB" sz="3400"/>
              <a:t>However, other British politicians did not see the conflict in the same way. The British government could only pass laws if it had support in </a:t>
            </a:r>
            <a:r>
              <a:rPr b="1" lang="en-GB" sz="3400"/>
              <a:t>parliament</a:t>
            </a:r>
            <a:r>
              <a:rPr lang="en-GB" sz="3400"/>
              <a:t>. However, there were some members of parliament who criticised Palmerston and his reaction to the conflict in India. One of these politicians was a man called Benjamin Disraeli. Disraeli was from a different </a:t>
            </a:r>
            <a:r>
              <a:rPr b="1" lang="en-GB" sz="3400"/>
              <a:t>political party</a:t>
            </a:r>
            <a:r>
              <a:rPr lang="en-GB" sz="3400"/>
              <a:t> to Palmerston. As a result, Disraeli probably wanted to make Palmerston’s government look bad so that someone from Disraeli’s political party would replace Palmerston as the leader of the government.  To make Palmerston's government look bad, Disraeli made speeches in parliament which criticised Palmerston.</a:t>
            </a:r>
            <a:endParaRPr sz="3400"/>
          </a:p>
        </p:txBody>
      </p:sp>
      <p:sp>
        <p:nvSpPr>
          <p:cNvPr id="177" name="Google Shape;177;p30"/>
          <p:cNvSpPr txBox="1"/>
          <p:nvPr/>
        </p:nvSpPr>
        <p:spPr>
          <a:xfrm>
            <a:off x="666350" y="285050"/>
            <a:ext cx="10803600" cy="10452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2000"/>
              </a:spcAft>
              <a:buNone/>
            </a:pPr>
            <a:r>
              <a:rPr b="1" lang="en-GB" sz="4400">
                <a:latin typeface="Montserrat"/>
                <a:ea typeface="Montserrat"/>
                <a:cs typeface="Montserrat"/>
                <a:sym typeface="Montserrat"/>
              </a:rPr>
              <a:t>Parliamentary opposition</a:t>
            </a:r>
            <a:endParaRPr b="1" sz="4400">
              <a:latin typeface="Montserrat"/>
              <a:ea typeface="Montserrat"/>
              <a:cs typeface="Montserrat"/>
              <a:sym typeface="Montserrat"/>
            </a:endParaRPr>
          </a:p>
        </p:txBody>
      </p:sp>
      <p:sp>
        <p:nvSpPr>
          <p:cNvPr id="178" name="Google Shape;178;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84" name="Google Shape;184;p31"/>
          <p:cNvSpPr txBox="1"/>
          <p:nvPr>
            <p:ph idx="1" type="body"/>
          </p:nvPr>
        </p:nvSpPr>
        <p:spPr>
          <a:xfrm>
            <a:off x="849000" y="1416900"/>
            <a:ext cx="16312200" cy="7758000"/>
          </a:xfrm>
          <a:prstGeom prst="rect">
            <a:avLst/>
          </a:prstGeom>
        </p:spPr>
        <p:txBody>
          <a:bodyPr anchorCtr="0" anchor="t" bIns="0" lIns="0" spcFirstLastPara="1" rIns="0" wrap="square" tIns="0">
            <a:noAutofit/>
          </a:bodyPr>
          <a:lstStyle/>
          <a:p>
            <a:pPr indent="0" lvl="0" marL="0" rtl="0" algn="l">
              <a:lnSpc>
                <a:spcPct val="140000"/>
              </a:lnSpc>
              <a:spcBef>
                <a:spcPts val="2000"/>
              </a:spcBef>
              <a:spcAft>
                <a:spcPts val="0"/>
              </a:spcAft>
              <a:buNone/>
            </a:pPr>
            <a:r>
              <a:rPr lang="en-GB" sz="3600"/>
              <a:t>So, Palmerston and members of his government </a:t>
            </a:r>
            <a:r>
              <a:rPr lang="en-GB" sz="3600" u="sng"/>
              <a:t>called the conflict a ‘mutiny’ </a:t>
            </a:r>
            <a:r>
              <a:rPr lang="en-GB" sz="3600"/>
              <a:t>and suggested it was not a major challenge to the East India Company’s control of India. Whereas Disraeli made the conflict </a:t>
            </a:r>
            <a:r>
              <a:rPr lang="en-GB" sz="3600" u="sng"/>
              <a:t>seem like a bigger uprising</a:t>
            </a:r>
            <a:r>
              <a:rPr lang="en-GB" sz="3600"/>
              <a:t>, Disraeli suggested the conflict could lead to the end of British control of India. In parliament, Disraeli made a speech saying: “The decline and fall of empires are not affairs of greased cartridges.” What he meant by this was the conflict was not just caused by the sepoys refusing to use the new Enfield rifles. Instead Disraeli believed the East India Company had misruled India by upsetting the local nobility and questioning religious practices. </a:t>
            </a:r>
            <a:endParaRPr sz="3600"/>
          </a:p>
          <a:p>
            <a:pPr indent="0" lvl="0" marL="0" rtl="0" algn="l">
              <a:lnSpc>
                <a:spcPct val="140000"/>
              </a:lnSpc>
              <a:spcBef>
                <a:spcPts val="2000"/>
              </a:spcBef>
              <a:spcAft>
                <a:spcPts val="2000"/>
              </a:spcAft>
              <a:buNone/>
            </a:pPr>
            <a:r>
              <a:t/>
            </a:r>
            <a:endParaRPr sz="3600"/>
          </a:p>
        </p:txBody>
      </p:sp>
      <p:sp>
        <p:nvSpPr>
          <p:cNvPr id="185" name="Google Shape;185;p31"/>
          <p:cNvSpPr txBox="1"/>
          <p:nvPr/>
        </p:nvSpPr>
        <p:spPr>
          <a:xfrm>
            <a:off x="578900" y="234600"/>
            <a:ext cx="10803600" cy="10452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2000"/>
              </a:spcAft>
              <a:buNone/>
            </a:pPr>
            <a:r>
              <a:rPr b="1" lang="en-GB" sz="4400">
                <a:latin typeface="Montserrat"/>
                <a:ea typeface="Montserrat"/>
                <a:cs typeface="Montserrat"/>
                <a:sym typeface="Montserrat"/>
              </a:rPr>
              <a:t>The names of the conflict</a:t>
            </a:r>
            <a:endParaRPr b="1" sz="4400">
              <a:latin typeface="Montserrat"/>
              <a:ea typeface="Montserrat"/>
              <a:cs typeface="Montserrat"/>
              <a:sym typeface="Montserrat"/>
            </a:endParaRPr>
          </a:p>
        </p:txBody>
      </p:sp>
      <p:sp>
        <p:nvSpPr>
          <p:cNvPr id="186" name="Google Shape;186;p3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2"/>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92" name="Google Shape;192;p32"/>
          <p:cNvSpPr txBox="1"/>
          <p:nvPr>
            <p:ph idx="1" type="body"/>
          </p:nvPr>
        </p:nvSpPr>
        <p:spPr>
          <a:xfrm>
            <a:off x="738300" y="1941450"/>
            <a:ext cx="16158900" cy="5532600"/>
          </a:xfrm>
          <a:prstGeom prst="rect">
            <a:avLst/>
          </a:prstGeom>
        </p:spPr>
        <p:txBody>
          <a:bodyPr anchorCtr="0" anchor="t" bIns="0" lIns="0" spcFirstLastPara="1" rIns="0" wrap="square" tIns="0">
            <a:noAutofit/>
          </a:bodyPr>
          <a:lstStyle/>
          <a:p>
            <a:pPr indent="0" lvl="0" marL="0" rtl="0" algn="l">
              <a:lnSpc>
                <a:spcPct val="140000"/>
              </a:lnSpc>
              <a:spcBef>
                <a:spcPts val="2000"/>
              </a:spcBef>
              <a:spcAft>
                <a:spcPts val="0"/>
              </a:spcAft>
              <a:buNone/>
            </a:pPr>
            <a:r>
              <a:rPr lang="en-GB" sz="3600"/>
              <a:t>Members of Palmerston’s government did not want to accept Disraeli’s criticism. They continued to suggest the conflict was only a mutiny and one minister said “no native Prince has been” involved. As we now know, this was not true. Lakshmibai, the Queen of Jhansi, was one local noble who joined the uprising and fought against the British. </a:t>
            </a:r>
            <a:endParaRPr sz="3600"/>
          </a:p>
          <a:p>
            <a:pPr indent="0" lvl="0" marL="0" rtl="0" algn="l">
              <a:lnSpc>
                <a:spcPct val="140000"/>
              </a:lnSpc>
              <a:spcBef>
                <a:spcPts val="2000"/>
              </a:spcBef>
              <a:spcAft>
                <a:spcPts val="2000"/>
              </a:spcAft>
              <a:buNone/>
            </a:pPr>
            <a:r>
              <a:t/>
            </a:r>
            <a:endParaRPr/>
          </a:p>
        </p:txBody>
      </p:sp>
      <p:sp>
        <p:nvSpPr>
          <p:cNvPr id="193" name="Google Shape;193;p32"/>
          <p:cNvSpPr txBox="1"/>
          <p:nvPr/>
        </p:nvSpPr>
        <p:spPr>
          <a:xfrm>
            <a:off x="738300" y="485000"/>
            <a:ext cx="10803600" cy="10452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2000"/>
              </a:spcAft>
              <a:buNone/>
            </a:pPr>
            <a:r>
              <a:rPr b="1" lang="en-GB" sz="4400">
                <a:latin typeface="Montserrat"/>
                <a:ea typeface="Montserrat"/>
                <a:cs typeface="Montserrat"/>
                <a:sym typeface="Montserrat"/>
              </a:rPr>
              <a:t>Evidence of a wider uprising</a:t>
            </a:r>
            <a:endParaRPr b="1" sz="2800"/>
          </a:p>
        </p:txBody>
      </p:sp>
      <p:sp>
        <p:nvSpPr>
          <p:cNvPr id="194" name="Google Shape;194;p32"/>
          <p:cNvSpPr txBox="1"/>
          <p:nvPr/>
        </p:nvSpPr>
        <p:spPr>
          <a:xfrm>
            <a:off x="13527575" y="8630900"/>
            <a:ext cx="3805800" cy="360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t/>
            </a:r>
            <a:endParaRPr sz="1600">
              <a:solidFill>
                <a:srgbClr val="666666"/>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3"/>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200" name="Google Shape;200;p33"/>
          <p:cNvSpPr txBox="1"/>
          <p:nvPr>
            <p:ph idx="1" type="body"/>
          </p:nvPr>
        </p:nvSpPr>
        <p:spPr>
          <a:xfrm>
            <a:off x="738300" y="1604550"/>
            <a:ext cx="17284200" cy="5709000"/>
          </a:xfrm>
          <a:prstGeom prst="rect">
            <a:avLst/>
          </a:prstGeom>
        </p:spPr>
        <p:txBody>
          <a:bodyPr anchorCtr="0" anchor="t" bIns="0" lIns="0" spcFirstLastPara="1" rIns="0" wrap="square" tIns="0">
            <a:noAutofit/>
          </a:bodyPr>
          <a:lstStyle/>
          <a:p>
            <a:pPr indent="0" lvl="0" marL="0" rtl="0" algn="l">
              <a:lnSpc>
                <a:spcPct val="140000"/>
              </a:lnSpc>
              <a:spcBef>
                <a:spcPts val="2000"/>
              </a:spcBef>
              <a:spcAft>
                <a:spcPts val="0"/>
              </a:spcAft>
              <a:buNone/>
            </a:pPr>
            <a:r>
              <a:rPr lang="en-GB" sz="3600"/>
              <a:t>In some ways, Disraeli’s critical speeches were successful. In 1858, Palmerston’s government removed the East India Company’s right to rule India. The British government started ruling India instead. Several years later, Disraeli himself became the leader of the British government. When he did so, he gave the British Queen, Victoria, a new title: the Empress of India. </a:t>
            </a:r>
            <a:endParaRPr sz="3600"/>
          </a:p>
          <a:p>
            <a:pPr indent="0" lvl="0" marL="0" rtl="0" algn="l">
              <a:lnSpc>
                <a:spcPct val="140000"/>
              </a:lnSpc>
              <a:spcBef>
                <a:spcPts val="2000"/>
              </a:spcBef>
              <a:spcAft>
                <a:spcPts val="2000"/>
              </a:spcAft>
              <a:buNone/>
            </a:pPr>
            <a:r>
              <a:t/>
            </a:r>
            <a:endParaRPr/>
          </a:p>
        </p:txBody>
      </p:sp>
      <p:sp>
        <p:nvSpPr>
          <p:cNvPr id="201" name="Google Shape;201;p33"/>
          <p:cNvSpPr txBox="1"/>
          <p:nvPr/>
        </p:nvSpPr>
        <p:spPr>
          <a:xfrm>
            <a:off x="738300" y="367450"/>
            <a:ext cx="10803600" cy="10452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2000"/>
              </a:spcAft>
              <a:buNone/>
            </a:pPr>
            <a:r>
              <a:rPr b="1" lang="en-GB" sz="4400">
                <a:latin typeface="Montserrat"/>
                <a:ea typeface="Montserrat"/>
                <a:cs typeface="Montserrat"/>
                <a:sym typeface="Montserrat"/>
              </a:rPr>
              <a:t>End of East India Company rule</a:t>
            </a:r>
            <a:endParaRPr b="1"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207" name="Google Shape;207;p34"/>
          <p:cNvSpPr txBox="1"/>
          <p:nvPr>
            <p:ph idx="1" type="body"/>
          </p:nvPr>
        </p:nvSpPr>
        <p:spPr>
          <a:xfrm>
            <a:off x="616650" y="2788375"/>
            <a:ext cx="17054700" cy="5489400"/>
          </a:xfrm>
          <a:prstGeom prst="rect">
            <a:avLst/>
          </a:prstGeom>
        </p:spPr>
        <p:txBody>
          <a:bodyPr anchorCtr="0" anchor="t" bIns="0" lIns="0" spcFirstLastPara="1" rIns="0" wrap="square" tIns="0">
            <a:noAutofit/>
          </a:bodyPr>
          <a:lstStyle/>
          <a:p>
            <a:pPr indent="0" lvl="0" marL="0" rtl="0" algn="l">
              <a:lnSpc>
                <a:spcPct val="140000"/>
              </a:lnSpc>
              <a:spcBef>
                <a:spcPts val="2000"/>
              </a:spcBef>
              <a:spcAft>
                <a:spcPts val="0"/>
              </a:spcAft>
              <a:buNone/>
            </a:pPr>
            <a:r>
              <a:rPr lang="en-GB" sz="3400"/>
              <a:t>However, during the nineteenth century many British people continued to call the conflict the “sepoy mutiny”. This is because lots of British people liked to imagine their empire was good for Britain and good for the people ruled in </a:t>
            </a:r>
            <a:r>
              <a:rPr b="1" lang="en-GB" sz="3400"/>
              <a:t>colonies </a:t>
            </a:r>
            <a:r>
              <a:rPr lang="en-GB" sz="3400"/>
              <a:t>like India. So, by calling the conflict a ‘mutiny’ it seemed like 1857 was not about Indians not wanting the British to rule India. Instead the word ‘mutiny’ allowed Britons to think it was a small conflict about some soldiers disliking the rule of the East India Company.</a:t>
            </a:r>
            <a:endParaRPr sz="3400"/>
          </a:p>
          <a:p>
            <a:pPr indent="0" lvl="0" marL="0" rtl="0" algn="l">
              <a:lnSpc>
                <a:spcPct val="140000"/>
              </a:lnSpc>
              <a:spcBef>
                <a:spcPts val="2000"/>
              </a:spcBef>
              <a:spcAft>
                <a:spcPts val="2000"/>
              </a:spcAft>
              <a:buNone/>
            </a:pPr>
            <a:r>
              <a:t/>
            </a:r>
            <a:endParaRPr/>
          </a:p>
        </p:txBody>
      </p:sp>
      <p:sp>
        <p:nvSpPr>
          <p:cNvPr id="208" name="Google Shape;208;p34"/>
          <p:cNvSpPr txBox="1"/>
          <p:nvPr/>
        </p:nvSpPr>
        <p:spPr>
          <a:xfrm>
            <a:off x="497475" y="1066125"/>
            <a:ext cx="10803600" cy="10452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2000"/>
              </a:spcAft>
              <a:buNone/>
            </a:pPr>
            <a:r>
              <a:rPr b="1" lang="en-GB" sz="4400">
                <a:latin typeface="Montserrat"/>
                <a:ea typeface="Montserrat"/>
                <a:cs typeface="Montserrat"/>
                <a:sym typeface="Montserrat"/>
              </a:rPr>
              <a:t>The British Empire</a:t>
            </a:r>
            <a:endParaRPr b="1"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5"/>
          <p:cNvSpPr txBox="1"/>
          <p:nvPr>
            <p:ph type="title"/>
          </p:nvPr>
        </p:nvSpPr>
        <p:spPr>
          <a:xfrm>
            <a:off x="917950" y="8900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Glossary</a:t>
            </a:r>
            <a:endParaRPr>
              <a:solidFill>
                <a:srgbClr val="000000"/>
              </a:solidFill>
            </a:endParaRPr>
          </a:p>
        </p:txBody>
      </p:sp>
      <p:sp>
        <p:nvSpPr>
          <p:cNvPr id="214" name="Google Shape;214;p35"/>
          <p:cNvSpPr txBox="1"/>
          <p:nvPr/>
        </p:nvSpPr>
        <p:spPr>
          <a:xfrm>
            <a:off x="806100" y="2270400"/>
            <a:ext cx="16942200" cy="6482400"/>
          </a:xfrm>
          <a:prstGeom prst="rect">
            <a:avLst/>
          </a:prstGeom>
          <a:noFill/>
          <a:ln>
            <a:noFill/>
          </a:ln>
        </p:spPr>
        <p:txBody>
          <a:bodyPr anchorCtr="0" anchor="t" bIns="182850" lIns="182850" spcFirstLastPara="1" rIns="182850" wrap="square" tIns="182850">
            <a:noAutofit/>
          </a:bodyPr>
          <a:lstStyle/>
          <a:p>
            <a:pPr indent="0" lvl="0" marL="0" rtl="0" algn="l">
              <a:lnSpc>
                <a:spcPct val="150000"/>
              </a:lnSpc>
              <a:spcBef>
                <a:spcPts val="0"/>
              </a:spcBef>
              <a:spcAft>
                <a:spcPts val="0"/>
              </a:spcAft>
              <a:buNone/>
            </a:pPr>
            <a:r>
              <a:rPr b="1" lang="en-GB" sz="3600">
                <a:latin typeface="Montserrat"/>
                <a:ea typeface="Montserrat"/>
                <a:cs typeface="Montserrat"/>
                <a:sym typeface="Montserrat"/>
              </a:rPr>
              <a:t>Colonies: </a:t>
            </a:r>
            <a:r>
              <a:rPr lang="en-GB" sz="3600">
                <a:latin typeface="Montserrat"/>
                <a:ea typeface="Montserrat"/>
                <a:cs typeface="Montserrat"/>
                <a:sym typeface="Montserrat"/>
              </a:rPr>
              <a:t>the parts of an empire which are ruled by another country. For example, India was a British colony between 1858 and 1947.</a:t>
            </a:r>
            <a:endParaRPr sz="3600">
              <a:latin typeface="Montserrat"/>
              <a:ea typeface="Montserrat"/>
              <a:cs typeface="Montserrat"/>
              <a:sym typeface="Montserrat"/>
            </a:endParaRPr>
          </a:p>
          <a:p>
            <a:pPr indent="0" lvl="0" marL="0" rtl="0" algn="l">
              <a:lnSpc>
                <a:spcPct val="150000"/>
              </a:lnSpc>
              <a:spcBef>
                <a:spcPts val="0"/>
              </a:spcBef>
              <a:spcAft>
                <a:spcPts val="0"/>
              </a:spcAft>
              <a:buNone/>
            </a:pPr>
            <a:r>
              <a:rPr b="1" lang="en-GB" sz="3600">
                <a:latin typeface="Montserrat"/>
                <a:ea typeface="Montserrat"/>
                <a:cs typeface="Montserrat"/>
                <a:sym typeface="Montserrat"/>
              </a:rPr>
              <a:t>Crisis: </a:t>
            </a:r>
            <a:r>
              <a:rPr lang="en-GB" sz="3600">
                <a:latin typeface="Montserrat"/>
                <a:ea typeface="Montserrat"/>
                <a:cs typeface="Montserrat"/>
                <a:sym typeface="Montserrat"/>
              </a:rPr>
              <a:t> a difficult and dangerous time.</a:t>
            </a:r>
            <a:endParaRPr sz="3600">
              <a:latin typeface="Montserrat"/>
              <a:ea typeface="Montserrat"/>
              <a:cs typeface="Montserrat"/>
              <a:sym typeface="Montserrat"/>
            </a:endParaRPr>
          </a:p>
          <a:p>
            <a:pPr indent="0" lvl="0" marL="0" rtl="0" algn="l">
              <a:lnSpc>
                <a:spcPct val="150000"/>
              </a:lnSpc>
              <a:spcBef>
                <a:spcPts val="0"/>
              </a:spcBef>
              <a:spcAft>
                <a:spcPts val="0"/>
              </a:spcAft>
              <a:buNone/>
            </a:pPr>
            <a:r>
              <a:rPr b="1" lang="en-GB" sz="3600">
                <a:latin typeface="Montserrat"/>
                <a:ea typeface="Montserrat"/>
                <a:cs typeface="Montserrat"/>
                <a:sym typeface="Montserrat"/>
              </a:rPr>
              <a:t>Parliament: </a:t>
            </a:r>
            <a:r>
              <a:rPr lang="en-GB" sz="3600">
                <a:latin typeface="Montserrat"/>
                <a:ea typeface="Montserrat"/>
                <a:cs typeface="Montserrat"/>
                <a:sym typeface="Montserrat"/>
              </a:rPr>
              <a:t>an organisation which debates new laws and passes taxes. In many countries, governments cannot rule without support from a parliament.</a:t>
            </a:r>
            <a:endParaRPr sz="3600">
              <a:latin typeface="Montserrat"/>
              <a:ea typeface="Montserrat"/>
              <a:cs typeface="Montserrat"/>
              <a:sym typeface="Montserrat"/>
            </a:endParaRPr>
          </a:p>
          <a:p>
            <a:pPr indent="0" lvl="0" marL="0" rtl="0" algn="l">
              <a:lnSpc>
                <a:spcPct val="150000"/>
              </a:lnSpc>
              <a:spcBef>
                <a:spcPts val="0"/>
              </a:spcBef>
              <a:spcAft>
                <a:spcPts val="0"/>
              </a:spcAft>
              <a:buNone/>
            </a:pPr>
            <a:r>
              <a:rPr b="1" lang="en-GB" sz="3600">
                <a:latin typeface="Montserrat"/>
                <a:ea typeface="Montserrat"/>
                <a:cs typeface="Montserrat"/>
                <a:sym typeface="Montserrat"/>
              </a:rPr>
              <a:t>Political party: </a:t>
            </a:r>
            <a:r>
              <a:rPr lang="en-GB" sz="3600">
                <a:latin typeface="Montserrat"/>
                <a:ea typeface="Montserrat"/>
                <a:cs typeface="Montserrat"/>
                <a:sym typeface="Montserrat"/>
              </a:rPr>
              <a:t>a group of politicians who share similar views and work together to try to form governments.</a:t>
            </a:r>
            <a:endParaRPr sz="3600">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600">
              <a:latin typeface="Montserrat"/>
              <a:ea typeface="Montserrat"/>
              <a:cs typeface="Montserrat"/>
              <a:sym typeface="Montserrat"/>
            </a:endParaRPr>
          </a:p>
        </p:txBody>
      </p:sp>
      <p:sp>
        <p:nvSpPr>
          <p:cNvPr id="215" name="Google Shape;215;p3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