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10287000" cx="1828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8c69895d88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8c69895d8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8c493c9a68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8c493c9a68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8d0c41076d_0_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g8d0c41076d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8d0c41076d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8d0c41076d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93cf8f6c9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93cf8f6c9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93cf8f6c93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93cf8f6c9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8bd6480bcf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8bd6480bcf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8c493c9a68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8c493c9a68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8c493c9a68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8c493c9a6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8c493c9a68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8c493c9a68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d0c41076d_0_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g8d0c41076d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c493c9a68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c493c9a68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917950" y="2876300"/>
            <a:ext cx="16452000" cy="372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Montserrat SemiBold"/>
              <a:buNone/>
              <a:defRPr b="0" sz="6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400"/>
              <a:buNone/>
              <a:defRPr sz="104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917950" y="890050"/>
            <a:ext cx="16452000" cy="158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None/>
              <a:defRPr sz="5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2" type="subTitle"/>
          </p:nvPr>
        </p:nvSpPr>
        <p:spPr>
          <a:xfrm>
            <a:off x="917950" y="8210950"/>
            <a:ext cx="7902000" cy="1239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2000"/>
              </a:spcBef>
              <a:spcAft>
                <a:spcPts val="0"/>
              </a:spcAft>
              <a:buNone/>
              <a:defRPr sz="28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>
              <a:spcBef>
                <a:spcPts val="2000"/>
              </a:spcBef>
              <a:spcAft>
                <a:spcPts val="2000"/>
              </a:spcAft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 b="0" l="49" r="59" t="0"/>
          <a:stretch/>
        </p:blipFill>
        <p:spPr>
          <a:xfrm>
            <a:off x="12631606" y="7235497"/>
            <a:ext cx="4719201" cy="25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17398450" y="8918400"/>
            <a:ext cx="889800" cy="136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182850" lIns="182850" spcFirstLastPara="1" rIns="182850" wrap="square" tIns="18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/>
          <p:nvPr>
            <p:ph type="title"/>
          </p:nvPr>
        </p:nvSpPr>
        <p:spPr>
          <a:xfrm>
            <a:off x="980500" y="2199450"/>
            <a:ext cx="16389600" cy="688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b="0" i="1"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Font typeface="Montserrat SemiBold"/>
              <a:buNone/>
              <a:defRPr sz="72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/>
        </p:txBody>
      </p:sp>
      <p:sp>
        <p:nvSpPr>
          <p:cNvPr id="69" name="Google Shape;69;p11"/>
          <p:cNvSpPr txBox="1"/>
          <p:nvPr>
            <p:ph idx="1" type="subTitle"/>
          </p:nvPr>
        </p:nvSpPr>
        <p:spPr>
          <a:xfrm>
            <a:off x="949050" y="7939000"/>
            <a:ext cx="7870800" cy="1908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140000"/>
              </a:lnSpc>
              <a:spcBef>
                <a:spcPts val="2000"/>
              </a:spcBef>
              <a:spcAft>
                <a:spcPts val="0"/>
              </a:spcAft>
              <a:buNone/>
              <a:defRPr sz="28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2pPr>
            <a:lvl3pPr lvl="2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3pPr>
            <a:lvl4pPr lvl="3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4pPr>
            <a:lvl5pPr lvl="4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5pPr>
            <a:lvl6pPr lvl="5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6pPr>
            <a:lvl7pPr lvl="6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7pPr>
            <a:lvl8pPr lvl="7">
              <a:spcBef>
                <a:spcPts val="2000"/>
              </a:spcBef>
              <a:spcAft>
                <a:spcPts val="0"/>
              </a:spcAft>
              <a:buNone/>
              <a:defRPr>
                <a:solidFill>
                  <a:srgbClr val="4B3241"/>
                </a:solidFill>
              </a:defRPr>
            </a:lvl8pPr>
            <a:lvl9pPr lvl="8">
              <a:spcBef>
                <a:spcPts val="2000"/>
              </a:spcBef>
              <a:spcAft>
                <a:spcPts val="2000"/>
              </a:spcAft>
              <a:buNone/>
              <a:defRPr>
                <a:solidFill>
                  <a:srgbClr val="4B3241"/>
                </a:solidFill>
              </a:defRPr>
            </a:lvl9pPr>
          </a:lstStyle>
          <a:p/>
        </p:txBody>
      </p:sp>
      <p:pic>
        <p:nvPicPr>
          <p:cNvPr id="70" name="Google Shape;70;p11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/>
          <p:nvPr>
            <p:ph idx="1" type="body"/>
          </p:nvPr>
        </p:nvSpPr>
        <p:spPr>
          <a:xfrm>
            <a:off x="936000" y="9252000"/>
            <a:ext cx="7884000" cy="640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2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917950" y="2876300"/>
            <a:ext cx="16452000" cy="637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6000"/>
              <a:buFont typeface="Montserrat SemiBold"/>
              <a:buNone/>
              <a:defRPr b="0" sz="6000">
                <a:solidFill>
                  <a:srgbClr val="4B324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7200"/>
              <a:buNone/>
              <a:defRPr sz="7200">
                <a:solidFill>
                  <a:srgbClr val="4B324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917950" y="2519050"/>
            <a:ext cx="16452000" cy="6319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 sz="2800"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917950" y="890050"/>
            <a:ext cx="79020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917950" y="2876300"/>
            <a:ext cx="790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9467950" y="2876300"/>
            <a:ext cx="790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" name="Google Shape;29;p5"/>
          <p:cNvSpPr txBox="1"/>
          <p:nvPr>
            <p:ph idx="3" type="title"/>
          </p:nvPr>
        </p:nvSpPr>
        <p:spPr>
          <a:xfrm>
            <a:off x="9467950" y="890050"/>
            <a:ext cx="79020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slide with three elements">
  <p:cSld name="TITLE_ONLY_1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4400"/>
              <a:buNone/>
              <a:defRPr>
                <a:solidFill>
                  <a:srgbClr val="4B324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" name="Google Shape;36;p7"/>
          <p:cNvSpPr txBox="1"/>
          <p:nvPr>
            <p:ph idx="1" type="subTitle"/>
          </p:nvPr>
        </p:nvSpPr>
        <p:spPr>
          <a:xfrm>
            <a:off x="91795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7" name="Google Shape;37;p7"/>
          <p:cNvSpPr txBox="1"/>
          <p:nvPr>
            <p:ph idx="2" type="body"/>
          </p:nvPr>
        </p:nvSpPr>
        <p:spPr>
          <a:xfrm>
            <a:off x="91795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4064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406400" lvl="1" marL="9144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406400" lvl="2" marL="13716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38" name="Google Shape;38;p7"/>
          <p:cNvSpPr txBox="1"/>
          <p:nvPr>
            <p:ph idx="3" type="subTitle"/>
          </p:nvPr>
        </p:nvSpPr>
        <p:spPr>
          <a:xfrm>
            <a:off x="655860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4" type="body"/>
          </p:nvPr>
        </p:nvSpPr>
        <p:spPr>
          <a:xfrm>
            <a:off x="655860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406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406400" lvl="1" marL="914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406400" lvl="2" marL="1371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5" type="subTitle"/>
          </p:nvPr>
        </p:nvSpPr>
        <p:spPr>
          <a:xfrm>
            <a:off x="12199250" y="3764250"/>
            <a:ext cx="5170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6" type="body"/>
          </p:nvPr>
        </p:nvSpPr>
        <p:spPr>
          <a:xfrm>
            <a:off x="12199250" y="4985250"/>
            <a:ext cx="5170800" cy="3853200"/>
          </a:xfrm>
          <a:prstGeom prst="rect">
            <a:avLst/>
          </a:prstGeom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>
            <a:lvl1pPr indent="-406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indent="-406400" lvl="1" marL="914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 sz="2800"/>
            </a:lvl2pPr>
            <a:lvl3pPr indent="-406400" lvl="2" marL="1371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2800"/>
              <a:buChar char="–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tting tasks">
  <p:cSld name="TITLE_ONLY_1_1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1" type="subTitle"/>
          </p:nvPr>
        </p:nvSpPr>
        <p:spPr>
          <a:xfrm>
            <a:off x="917950" y="2876300"/>
            <a:ext cx="6256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idx="2" type="subTitle"/>
          </p:nvPr>
        </p:nvSpPr>
        <p:spPr>
          <a:xfrm>
            <a:off x="11111450" y="5342400"/>
            <a:ext cx="6258600" cy="7890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46" name="Google Shape;46;p8"/>
          <p:cNvSpPr txBox="1"/>
          <p:nvPr>
            <p:ph idx="3" type="body"/>
          </p:nvPr>
        </p:nvSpPr>
        <p:spPr>
          <a:xfrm>
            <a:off x="917950" y="4140150"/>
            <a:ext cx="7902000" cy="105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4" type="subTitle"/>
          </p:nvPr>
        </p:nvSpPr>
        <p:spPr>
          <a:xfrm>
            <a:off x="917950" y="5342400"/>
            <a:ext cx="6256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5" type="body"/>
          </p:nvPr>
        </p:nvSpPr>
        <p:spPr>
          <a:xfrm>
            <a:off x="917950" y="6606250"/>
            <a:ext cx="7902000" cy="105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6" type="subTitle"/>
          </p:nvPr>
        </p:nvSpPr>
        <p:spPr>
          <a:xfrm>
            <a:off x="11111450" y="6355450"/>
            <a:ext cx="6258600" cy="789000"/>
          </a:xfrm>
          <a:prstGeom prst="rect">
            <a:avLst/>
          </a:prstGeom>
          <a:solidFill>
            <a:schemeClr val="accent6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50" name="Google Shape;50;p8"/>
          <p:cNvSpPr txBox="1"/>
          <p:nvPr>
            <p:ph idx="7" type="subTitle"/>
          </p:nvPr>
        </p:nvSpPr>
        <p:spPr>
          <a:xfrm>
            <a:off x="11111450" y="7368500"/>
            <a:ext cx="6258600" cy="7890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/>
        </p:txBody>
      </p:sp>
      <p:sp>
        <p:nvSpPr>
          <p:cNvPr id="51" name="Google Shape;51;p8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ltiple choice options">
  <p:cSld name="TITLE_ONLY_1_1_1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B3241"/>
              </a:buClr>
              <a:buSzPts val="4400"/>
              <a:buNone/>
              <a:defRPr>
                <a:solidFill>
                  <a:srgbClr val="4B324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/>
        </p:txBody>
      </p:sp>
      <p:sp>
        <p:nvSpPr>
          <p:cNvPr id="54" name="Google Shape;54;p9"/>
          <p:cNvSpPr txBox="1"/>
          <p:nvPr>
            <p:ph idx="1" type="subTitle"/>
          </p:nvPr>
        </p:nvSpPr>
        <p:spPr>
          <a:xfrm>
            <a:off x="917950" y="2876300"/>
            <a:ext cx="6256800" cy="906600"/>
          </a:xfrm>
          <a:prstGeom prst="rect">
            <a:avLst/>
          </a:prstGeom>
          <a:solidFill>
            <a:schemeClr val="accent6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2" type="body"/>
          </p:nvPr>
        </p:nvSpPr>
        <p:spPr>
          <a:xfrm>
            <a:off x="917950" y="414015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3" type="subTitle"/>
          </p:nvPr>
        </p:nvSpPr>
        <p:spPr>
          <a:xfrm>
            <a:off x="9468000" y="2876300"/>
            <a:ext cx="6256800" cy="9066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4" type="body"/>
          </p:nvPr>
        </p:nvSpPr>
        <p:spPr>
          <a:xfrm>
            <a:off x="9468000" y="414015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5" type="subTitle"/>
          </p:nvPr>
        </p:nvSpPr>
        <p:spPr>
          <a:xfrm>
            <a:off x="917950" y="5904750"/>
            <a:ext cx="6256800" cy="906600"/>
          </a:xfrm>
          <a:prstGeom prst="rect">
            <a:avLst/>
          </a:prstGeom>
          <a:solidFill>
            <a:schemeClr val="accent1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6" type="body"/>
          </p:nvPr>
        </p:nvSpPr>
        <p:spPr>
          <a:xfrm>
            <a:off x="917950" y="716860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7" type="subTitle"/>
          </p:nvPr>
        </p:nvSpPr>
        <p:spPr>
          <a:xfrm>
            <a:off x="9468000" y="5904750"/>
            <a:ext cx="6256800" cy="906600"/>
          </a:xfrm>
          <a:prstGeom prst="rect">
            <a:avLst/>
          </a:prstGeom>
          <a:solidFill>
            <a:schemeClr val="accent4"/>
          </a:solidFill>
        </p:spPr>
        <p:txBody>
          <a:bodyPr anchorCtr="0" anchor="t" bIns="182850" lIns="182850" spcFirstLastPara="1" rIns="182850" wrap="square" tIns="1800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8" type="body"/>
          </p:nvPr>
        </p:nvSpPr>
        <p:spPr>
          <a:xfrm>
            <a:off x="9468000" y="7168600"/>
            <a:ext cx="7902000" cy="126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 rtl="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 rtl="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 rtl="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 rtl="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 rtl="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type="title"/>
          </p:nvPr>
        </p:nvSpPr>
        <p:spPr>
          <a:xfrm>
            <a:off x="917950" y="892800"/>
            <a:ext cx="7902000" cy="162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5" name="Google Shape;65;p10"/>
          <p:cNvSpPr txBox="1"/>
          <p:nvPr>
            <p:ph idx="1" type="body"/>
          </p:nvPr>
        </p:nvSpPr>
        <p:spPr>
          <a:xfrm>
            <a:off x="917950" y="2876300"/>
            <a:ext cx="7902000" cy="59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indent="-431800" lvl="1" marL="914400">
              <a:spcBef>
                <a:spcPts val="2000"/>
              </a:spcBef>
              <a:spcAft>
                <a:spcPts val="0"/>
              </a:spcAft>
              <a:buSzPts val="3200"/>
              <a:buChar char="–"/>
              <a:defRPr/>
            </a:lvl2pPr>
            <a:lvl3pPr indent="-406400" lvl="2" marL="1371600">
              <a:spcBef>
                <a:spcPts val="2000"/>
              </a:spcBef>
              <a:spcAft>
                <a:spcPts val="0"/>
              </a:spcAft>
              <a:buSzPts val="2800"/>
              <a:buChar char="–"/>
              <a:defRPr/>
            </a:lvl3pPr>
            <a:lvl4pPr indent="-406400" lvl="3" marL="18288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>
              <a:spcBef>
                <a:spcPts val="1600"/>
              </a:spcBef>
              <a:spcAft>
                <a:spcPts val="0"/>
              </a:spcAft>
              <a:buSzPts val="2800"/>
              <a:buChar char="–"/>
              <a:defRPr/>
            </a:lvl5pPr>
            <a:lvl6pPr indent="-406400" lvl="5" marL="27432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6pPr>
            <a:lvl7pPr indent="-406400" lvl="6" marL="3200400">
              <a:spcBef>
                <a:spcPts val="1200"/>
              </a:spcBef>
              <a:spcAft>
                <a:spcPts val="0"/>
              </a:spcAft>
              <a:buSzPts val="2800"/>
              <a:buChar char="–"/>
              <a:defRPr/>
            </a:lvl7pPr>
            <a:lvl8pPr indent="-406400" lvl="7" marL="36576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8pPr>
            <a:lvl9pPr indent="-406400" lvl="8" marL="4114800">
              <a:spcBef>
                <a:spcPts val="800"/>
              </a:spcBef>
              <a:spcAft>
                <a:spcPts val="400"/>
              </a:spcAft>
              <a:buSzPts val="2800"/>
              <a:buChar char="–"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400"/>
              <a:buFont typeface="Montserrat"/>
              <a:buNone/>
              <a:defRPr b="1" sz="4400"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Font typeface="Montserrat Medium"/>
              <a:buNone/>
              <a:defRPr sz="56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17950" y="2519050"/>
            <a:ext cx="16452000" cy="63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ontserrat"/>
              <a:buChar char="●"/>
              <a:defRPr sz="3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31800" lvl="1" marL="914400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Montserrat"/>
              <a:buChar char="–"/>
              <a:defRPr sz="32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406400" lvl="2" marL="1371600">
              <a:lnSpc>
                <a:spcPct val="13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406400" lvl="3" marL="182880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406400" lvl="4" marL="228600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406400" lvl="5" marL="274320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406400" lvl="6" marL="320040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406400" lvl="7" marL="3657600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406400" lvl="8" marL="4114800">
              <a:lnSpc>
                <a:spcPct val="130000"/>
              </a:lnSpc>
              <a:spcBef>
                <a:spcPts val="800"/>
              </a:spcBef>
              <a:spcAft>
                <a:spcPts val="400"/>
              </a:spcAft>
              <a:buClr>
                <a:schemeClr val="dk2"/>
              </a:buClr>
              <a:buSzPts val="2800"/>
              <a:buFont typeface="Montserrat"/>
              <a:buChar char="–"/>
              <a:defRPr sz="2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1600">
                <a:solidFill>
                  <a:srgbClr val="4B324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">
            <a:alphaModFix/>
          </a:blip>
          <a:srcRect b="0" l="9" r="0" t="0"/>
          <a:stretch/>
        </p:blipFill>
        <p:spPr>
          <a:xfrm>
            <a:off x="17408298" y="9005905"/>
            <a:ext cx="448851" cy="83835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78">
          <p15:clr>
            <a:srgbClr val="EA4335"/>
          </p15:clr>
        </p15:guide>
        <p15:guide id="2" pos="10942">
          <p15:clr>
            <a:srgbClr val="EA4335"/>
          </p15:clr>
        </p15:guide>
        <p15:guide id="3" orient="horz" pos="561">
          <p15:clr>
            <a:srgbClr val="EA4335"/>
          </p15:clr>
        </p15:guide>
        <p15:guide id="4" orient="horz" pos="1812">
          <p15:clr>
            <a:srgbClr val="EA4335"/>
          </p15:clr>
        </p15:guide>
        <p15:guide id="5" orient="horz" pos="5568">
          <p15:clr>
            <a:srgbClr val="EA4335"/>
          </p15:clr>
        </p15:guide>
        <p15:guide id="6" orient="horz" pos="6039">
          <p15:clr>
            <a:srgbClr val="EA4335"/>
          </p15:clr>
        </p15:guide>
        <p15:guide id="7" orient="horz" pos="1385">
          <p15:clr>
            <a:srgbClr val="EA4335"/>
          </p15:clr>
        </p15:guide>
        <p15:guide id="8" pos="5556">
          <p15:clr>
            <a:srgbClr val="EA4335"/>
          </p15:clr>
        </p15:guide>
        <p15:guide id="9" pos="5964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/>
          <p:nvPr>
            <p:ph idx="4294967295" type="ctrTitle"/>
          </p:nvPr>
        </p:nvSpPr>
        <p:spPr>
          <a:xfrm>
            <a:off x="917950" y="2876300"/>
            <a:ext cx="16452000" cy="372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B3241"/>
                </a:solidFill>
              </a:rPr>
              <a:t>To compare items using mathematical vocabulary: </a:t>
            </a:r>
            <a:endParaRPr>
              <a:solidFill>
                <a:srgbClr val="4B324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B3241"/>
                </a:solidFill>
              </a:rPr>
              <a:t>Lesson 3 of 4</a:t>
            </a:r>
            <a:endParaRPr>
              <a:solidFill>
                <a:srgbClr val="4B3241"/>
              </a:solidFill>
            </a:endParaRPr>
          </a:p>
        </p:txBody>
      </p:sp>
      <p:sp>
        <p:nvSpPr>
          <p:cNvPr id="80" name="Google Shape;80;p14"/>
          <p:cNvSpPr txBox="1"/>
          <p:nvPr>
            <p:ph idx="4294967295" type="subTitle"/>
          </p:nvPr>
        </p:nvSpPr>
        <p:spPr>
          <a:xfrm>
            <a:off x="917950" y="890050"/>
            <a:ext cx="16452000" cy="158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000"/>
              </a:spcAft>
              <a:buNone/>
            </a:pPr>
            <a:r>
              <a:rPr lang="en-GB">
                <a:solidFill>
                  <a:srgbClr val="4B3241"/>
                </a:solidFill>
              </a:rPr>
              <a:t>Numeracy: Measurement - Applying Learning</a:t>
            </a:r>
            <a:endParaRPr>
              <a:solidFill>
                <a:srgbClr val="4B3241"/>
              </a:solidFill>
            </a:endParaRPr>
          </a:p>
        </p:txBody>
      </p:sp>
      <p:sp>
        <p:nvSpPr>
          <p:cNvPr id="81" name="Google Shape;81;p14"/>
          <p:cNvSpPr txBox="1"/>
          <p:nvPr>
            <p:ph idx="4294967295" type="subTitle"/>
          </p:nvPr>
        </p:nvSpPr>
        <p:spPr>
          <a:xfrm>
            <a:off x="917950" y="8210950"/>
            <a:ext cx="7902000" cy="123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000"/>
              </a:spcAft>
              <a:buNone/>
            </a:pPr>
            <a:r>
              <a:rPr lang="en-GB">
                <a:solidFill>
                  <a:srgbClr val="4B3241"/>
                </a:solidFill>
              </a:rPr>
              <a:t>James</a:t>
            </a:r>
            <a:endParaRPr>
              <a:solidFill>
                <a:srgbClr val="4B324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3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Which shopping bag is light?</a:t>
            </a:r>
            <a:endParaRPr/>
          </a:p>
        </p:txBody>
      </p:sp>
      <p:sp>
        <p:nvSpPr>
          <p:cNvPr id="162" name="Google Shape;162;p23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3" name="Google Shape;163;p23"/>
          <p:cNvSpPr txBox="1"/>
          <p:nvPr/>
        </p:nvSpPr>
        <p:spPr>
          <a:xfrm>
            <a:off x="1336550" y="8367350"/>
            <a:ext cx="9042300" cy="642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Credit: Teacher owned image</a:t>
            </a:r>
            <a:endParaRPr sz="1900"/>
          </a:p>
        </p:txBody>
      </p:sp>
      <p:pic>
        <p:nvPicPr>
          <p:cNvPr id="164" name="Google Shape;16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7951" y="2365975"/>
            <a:ext cx="5956198" cy="5864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88825" y="2133700"/>
            <a:ext cx="4187956" cy="601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/>
          <p:nvPr/>
        </p:nvSpPr>
        <p:spPr>
          <a:xfrm>
            <a:off x="2892358" y="595750"/>
            <a:ext cx="14572200" cy="17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1" lang="en-GB" sz="5600">
                <a:latin typeface="Montserrat"/>
                <a:ea typeface="Montserrat"/>
                <a:cs typeface="Montserrat"/>
                <a:sym typeface="Montserrat"/>
              </a:rPr>
              <a:t>Task</a:t>
            </a:r>
            <a:endParaRPr b="1" i="0" sz="5600" u="none" cap="none" strike="noStrike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1" name="Google Shape;171;p24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2" name="Google Shape;172;p24"/>
          <p:cNvSpPr/>
          <p:nvPr/>
        </p:nvSpPr>
        <p:spPr>
          <a:xfrm>
            <a:off x="4500258" y="2508098"/>
            <a:ext cx="9144000" cy="10464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00" lIns="18285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Heavy and Light</a:t>
            </a:r>
            <a:endParaRPr b="1" i="0" sz="35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3" name="Google Shape;173;p24"/>
          <p:cNvSpPr/>
          <p:nvPr/>
        </p:nvSpPr>
        <p:spPr>
          <a:xfrm>
            <a:off x="4500250" y="3679202"/>
            <a:ext cx="9144000" cy="41283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00" lIns="182850" spcFirstLastPara="1" rIns="18285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latin typeface="Montserrat"/>
                <a:ea typeface="Montserrat"/>
                <a:cs typeface="Montserrat"/>
                <a:sym typeface="Montserrat"/>
              </a:rPr>
              <a:t>Can you explore different items?</a:t>
            </a:r>
            <a:endParaRPr sz="3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latin typeface="Montserrat"/>
                <a:ea typeface="Montserrat"/>
                <a:cs typeface="Montserrat"/>
                <a:sym typeface="Montserrat"/>
              </a:rPr>
              <a:t>Pick items up and identify whether you think they are light or heavy.</a:t>
            </a:r>
            <a:endParaRPr sz="3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latin typeface="Montserrat"/>
                <a:ea typeface="Montserrat"/>
                <a:cs typeface="Montserrat"/>
                <a:sym typeface="Montserrat"/>
              </a:rPr>
              <a:t>Compare two items and find the light one or the heavy one.</a:t>
            </a:r>
            <a:endParaRPr sz="35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Measurement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79" name="Google Shape;179;p25"/>
          <p:cNvSpPr txBox="1"/>
          <p:nvPr>
            <p:ph idx="4294967295" type="body"/>
          </p:nvPr>
        </p:nvSpPr>
        <p:spPr>
          <a:xfrm>
            <a:off x="906400" y="1943450"/>
            <a:ext cx="16463400" cy="8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000"/>
              </a:spcAft>
              <a:buNone/>
            </a:pPr>
            <a:r>
              <a:rPr lang="en-GB" sz="3500"/>
              <a:t>Lesson 3: To compare items using mathematical vocabulary</a:t>
            </a:r>
            <a:endParaRPr sz="3500"/>
          </a:p>
        </p:txBody>
      </p:sp>
      <p:sp>
        <p:nvSpPr>
          <p:cNvPr id="180" name="Google Shape;180;p25"/>
          <p:cNvSpPr txBox="1"/>
          <p:nvPr>
            <p:ph idx="1" type="subTitle"/>
          </p:nvPr>
        </p:nvSpPr>
        <p:spPr>
          <a:xfrm>
            <a:off x="917950" y="3154650"/>
            <a:ext cx="5170800" cy="9066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solidFill>
                  <a:srgbClr val="000000"/>
                </a:solidFill>
              </a:rPr>
              <a:t>Make it easier</a:t>
            </a:r>
            <a:endParaRPr b="1" sz="3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1" name="Google Shape;181;p25"/>
          <p:cNvSpPr txBox="1"/>
          <p:nvPr>
            <p:ph idx="2" type="body"/>
          </p:nvPr>
        </p:nvSpPr>
        <p:spPr>
          <a:xfrm>
            <a:off x="917950" y="4147050"/>
            <a:ext cx="5170800" cy="4313400"/>
          </a:xfrm>
          <a:prstGeom prst="rect">
            <a:avLst/>
          </a:prstGeom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Choose items which have very obvious weight differences.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/>
              <a:t>Only compare two items at a time. Do not compare more by using terms such as ‘heavier/heaviest’.</a:t>
            </a:r>
            <a:endParaRPr/>
          </a:p>
        </p:txBody>
      </p:sp>
      <p:sp>
        <p:nvSpPr>
          <p:cNvPr id="182" name="Google Shape;182;p25"/>
          <p:cNvSpPr txBox="1"/>
          <p:nvPr>
            <p:ph idx="3" type="subTitle"/>
          </p:nvPr>
        </p:nvSpPr>
        <p:spPr>
          <a:xfrm>
            <a:off x="6558600" y="3154650"/>
            <a:ext cx="5170800" cy="9066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solidFill>
                  <a:srgbClr val="000000"/>
                </a:solidFill>
              </a:rPr>
              <a:t>Make it harder</a:t>
            </a:r>
            <a:endParaRPr b="1" sz="3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3" name="Google Shape;183;p25"/>
          <p:cNvSpPr txBox="1"/>
          <p:nvPr>
            <p:ph idx="4" type="body"/>
          </p:nvPr>
        </p:nvSpPr>
        <p:spPr>
          <a:xfrm>
            <a:off x="6558600" y="4147050"/>
            <a:ext cx="5170800" cy="4313400"/>
          </a:xfrm>
          <a:prstGeom prst="rect">
            <a:avLst/>
          </a:prstGeom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Begin to explore measuring devices such as scales and measuring jugs in order to be exposed to measurement language.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/>
              <a:t>Compare items which are much more similar  in weight.</a:t>
            </a:r>
            <a:endParaRPr/>
          </a:p>
        </p:txBody>
      </p:sp>
      <p:sp>
        <p:nvSpPr>
          <p:cNvPr id="184" name="Google Shape;184;p25"/>
          <p:cNvSpPr txBox="1"/>
          <p:nvPr>
            <p:ph idx="5" type="subTitle"/>
          </p:nvPr>
        </p:nvSpPr>
        <p:spPr>
          <a:xfrm>
            <a:off x="12199250" y="3154650"/>
            <a:ext cx="5170800" cy="9066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solidFill>
                  <a:srgbClr val="000000"/>
                </a:solidFill>
              </a:rPr>
              <a:t>More ideas</a:t>
            </a:r>
            <a:endParaRPr b="1" sz="35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5" name="Google Shape;185;p25"/>
          <p:cNvSpPr txBox="1"/>
          <p:nvPr>
            <p:ph idx="6" type="body"/>
          </p:nvPr>
        </p:nvSpPr>
        <p:spPr>
          <a:xfrm>
            <a:off x="12199250" y="4147050"/>
            <a:ext cx="5170800" cy="4313400"/>
          </a:xfrm>
          <a:prstGeom prst="rect">
            <a:avLst/>
          </a:prstGeom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Can your child describe items when they help you put the shopping away?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/>
              <a:t>Can your child identify different items if you asked them to bring the ‘full’ one?</a:t>
            </a:r>
            <a:endParaRPr/>
          </a:p>
        </p:txBody>
      </p:sp>
      <p:sp>
        <p:nvSpPr>
          <p:cNvPr id="186" name="Google Shape;186;p25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7" name="Google Shape;87;p15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am I learning today?</a:t>
            </a:r>
            <a:endParaRPr/>
          </a:p>
        </p:txBody>
      </p:sp>
      <p:sp>
        <p:nvSpPr>
          <p:cNvPr id="88" name="Google Shape;88;p15"/>
          <p:cNvSpPr txBox="1"/>
          <p:nvPr>
            <p:ph idx="1" type="subTitle"/>
          </p:nvPr>
        </p:nvSpPr>
        <p:spPr>
          <a:xfrm>
            <a:off x="917950" y="1818450"/>
            <a:ext cx="6256800" cy="906600"/>
          </a:xfrm>
          <a:prstGeom prst="rect">
            <a:avLst/>
          </a:prstGeom>
          <a:solidFill>
            <a:schemeClr val="lt2"/>
          </a:solidFill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B3241"/>
                </a:solidFill>
              </a:rPr>
              <a:t>Objectives</a:t>
            </a:r>
            <a:endParaRPr>
              <a:solidFill>
                <a:srgbClr val="4B3241"/>
              </a:solidFill>
            </a:endParaRPr>
          </a:p>
        </p:txBody>
      </p:sp>
      <p:sp>
        <p:nvSpPr>
          <p:cNvPr id="89" name="Google Shape;89;p15"/>
          <p:cNvSpPr txBox="1"/>
          <p:nvPr>
            <p:ph idx="3" type="body"/>
          </p:nvPr>
        </p:nvSpPr>
        <p:spPr>
          <a:xfrm>
            <a:off x="917950" y="2778150"/>
            <a:ext cx="16452000" cy="188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 identify containers which are ‘empty’ and ‘full’.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rPr lang="en-GB"/>
              <a:t>To identify items which are ‘light’ and ‘heavy’.</a:t>
            </a:r>
            <a:endParaRPr/>
          </a:p>
        </p:txBody>
      </p:sp>
      <p:sp>
        <p:nvSpPr>
          <p:cNvPr id="90" name="Google Shape;90;p15"/>
          <p:cNvSpPr txBox="1"/>
          <p:nvPr>
            <p:ph idx="4" type="subTitle"/>
          </p:nvPr>
        </p:nvSpPr>
        <p:spPr>
          <a:xfrm>
            <a:off x="917950" y="4364725"/>
            <a:ext cx="6256800" cy="906600"/>
          </a:xfrm>
          <a:prstGeom prst="rect">
            <a:avLst/>
          </a:prstGeom>
          <a:solidFill>
            <a:schemeClr val="lt2"/>
          </a:solidFill>
        </p:spPr>
        <p:txBody>
          <a:bodyPr anchorCtr="0" anchor="t" bIns="182850" lIns="182850" spcFirstLastPara="1" rIns="18285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B3241"/>
                </a:solidFill>
              </a:rPr>
              <a:t>Vocabulary</a:t>
            </a:r>
            <a:endParaRPr>
              <a:solidFill>
                <a:srgbClr val="4B3241"/>
              </a:solidFill>
            </a:endParaRPr>
          </a:p>
        </p:txBody>
      </p:sp>
      <p:sp>
        <p:nvSpPr>
          <p:cNvPr id="91" name="Google Shape;91;p15"/>
          <p:cNvSpPr txBox="1"/>
          <p:nvPr/>
        </p:nvSpPr>
        <p:spPr>
          <a:xfrm>
            <a:off x="2357950" y="5817075"/>
            <a:ext cx="10838100" cy="18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full																	empty</a:t>
            </a:r>
            <a:endParaRPr b="1" sz="3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heavy																light</a:t>
            </a:r>
            <a:endParaRPr b="1" sz="36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For this lesson, you will need: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97" name="Google Shape;97;p16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8" name="Google Shape;98;p16"/>
          <p:cNvSpPr txBox="1"/>
          <p:nvPr/>
        </p:nvSpPr>
        <p:spPr>
          <a:xfrm>
            <a:off x="1347100" y="2355800"/>
            <a:ext cx="8396400" cy="10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Montserrat"/>
              <a:buChar char="●"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Plastic bottles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Montserrat"/>
              <a:buChar char="●"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Water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Montserrat"/>
              <a:buChar char="●"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Cups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Montserrat"/>
              <a:buChar char="●"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Heavy items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Montserrat"/>
              <a:buChar char="●"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Light items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  <a:p>
            <a:pPr indent="-4318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Montserrat"/>
              <a:buChar char="●"/>
            </a:pPr>
            <a:r>
              <a:rPr lang="en-GB" sz="3200">
                <a:latin typeface="Montserrat"/>
                <a:ea typeface="Montserrat"/>
                <a:cs typeface="Montserrat"/>
                <a:sym typeface="Montserrat"/>
              </a:rPr>
              <a:t>Jugs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9" name="Google Shape;9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8751" y="994650"/>
            <a:ext cx="5021198" cy="3763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3196" y="6032925"/>
            <a:ext cx="2604200" cy="355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69998" y="2909538"/>
            <a:ext cx="3643850" cy="273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348750" y="5837525"/>
            <a:ext cx="5328397" cy="266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43500" y="6584000"/>
            <a:ext cx="3407251" cy="3002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Which cup is full?</a:t>
            </a:r>
            <a:endParaRPr/>
          </a:p>
        </p:txBody>
      </p:sp>
      <p:sp>
        <p:nvSpPr>
          <p:cNvPr id="109" name="Google Shape;109;p17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0" name="Google Shape;110;p17"/>
          <p:cNvSpPr txBox="1"/>
          <p:nvPr/>
        </p:nvSpPr>
        <p:spPr>
          <a:xfrm>
            <a:off x="1336550" y="8266275"/>
            <a:ext cx="9042300" cy="642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Credit: Teacher owned image</a:t>
            </a:r>
            <a:endParaRPr sz="1900"/>
          </a:p>
        </p:txBody>
      </p:sp>
      <p:pic>
        <p:nvPicPr>
          <p:cNvPr id="111" name="Google Shape;111;p17"/>
          <p:cNvPicPr preferRelativeResize="0"/>
          <p:nvPr/>
        </p:nvPicPr>
        <p:blipFill rotWithShape="1">
          <a:blip r:embed="rId3">
            <a:alphaModFix/>
          </a:blip>
          <a:srcRect b="34463" l="33304" r="25390" t="26695"/>
          <a:stretch/>
        </p:blipFill>
        <p:spPr>
          <a:xfrm>
            <a:off x="1336550" y="2072412"/>
            <a:ext cx="4899099" cy="6142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 rotWithShape="1">
          <a:blip r:embed="rId4">
            <a:alphaModFix/>
          </a:blip>
          <a:srcRect b="34468" l="30643" r="27240" t="29021"/>
          <a:stretch/>
        </p:blipFill>
        <p:spPr>
          <a:xfrm>
            <a:off x="12196525" y="2234975"/>
            <a:ext cx="5173421" cy="5979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Which box is full?</a:t>
            </a:r>
            <a:endParaRPr/>
          </a:p>
        </p:txBody>
      </p:sp>
      <p:sp>
        <p:nvSpPr>
          <p:cNvPr id="118" name="Google Shape;118;p18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9" name="Google Shape;119;p18"/>
          <p:cNvSpPr txBox="1"/>
          <p:nvPr/>
        </p:nvSpPr>
        <p:spPr>
          <a:xfrm>
            <a:off x="1336550" y="8159050"/>
            <a:ext cx="9042300" cy="642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Credit: Teacher owned image</a:t>
            </a:r>
            <a:endParaRPr sz="1900"/>
          </a:p>
        </p:txBody>
      </p:sp>
      <p:pic>
        <p:nvPicPr>
          <p:cNvPr id="120" name="Google Shape;120;p18"/>
          <p:cNvPicPr preferRelativeResize="0"/>
          <p:nvPr/>
        </p:nvPicPr>
        <p:blipFill rotWithShape="1">
          <a:blip r:embed="rId3">
            <a:alphaModFix/>
          </a:blip>
          <a:srcRect b="13900" l="0" r="0" t="10553"/>
          <a:stretch/>
        </p:blipFill>
        <p:spPr>
          <a:xfrm>
            <a:off x="653475" y="1770825"/>
            <a:ext cx="6331477" cy="6377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/>
          <p:cNvPicPr preferRelativeResize="0"/>
          <p:nvPr/>
        </p:nvPicPr>
        <p:blipFill rotWithShape="1">
          <a:blip r:embed="rId4">
            <a:alphaModFix/>
          </a:blip>
          <a:srcRect b="10701" l="0" r="0" t="18940"/>
          <a:stretch/>
        </p:blipFill>
        <p:spPr>
          <a:xfrm>
            <a:off x="11283553" y="2208729"/>
            <a:ext cx="6331477" cy="5939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Which bottle is empty?</a:t>
            </a:r>
            <a:endParaRPr/>
          </a:p>
        </p:txBody>
      </p:sp>
      <p:sp>
        <p:nvSpPr>
          <p:cNvPr id="127" name="Google Shape;127;p19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8" name="Google Shape;128;p19"/>
          <p:cNvSpPr txBox="1"/>
          <p:nvPr/>
        </p:nvSpPr>
        <p:spPr>
          <a:xfrm>
            <a:off x="1240200" y="8838500"/>
            <a:ext cx="9042300" cy="642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Credit: Teacher owned image</a:t>
            </a:r>
            <a:endParaRPr sz="1900"/>
          </a:p>
        </p:txBody>
      </p:sp>
      <p:pic>
        <p:nvPicPr>
          <p:cNvPr id="129" name="Google Shape;129;p19"/>
          <p:cNvPicPr preferRelativeResize="0"/>
          <p:nvPr/>
        </p:nvPicPr>
        <p:blipFill rotWithShape="1">
          <a:blip r:embed="rId3">
            <a:alphaModFix/>
          </a:blip>
          <a:srcRect b="13598" l="28371" r="26008" t="3179"/>
          <a:stretch/>
        </p:blipFill>
        <p:spPr>
          <a:xfrm>
            <a:off x="1530825" y="1806350"/>
            <a:ext cx="2890974" cy="703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 rotWithShape="1">
          <a:blip r:embed="rId4">
            <a:alphaModFix/>
          </a:blip>
          <a:srcRect b="10617" l="30188" r="29973" t="5777"/>
          <a:stretch/>
        </p:blipFill>
        <p:spPr>
          <a:xfrm>
            <a:off x="14060200" y="1740056"/>
            <a:ext cx="2560398" cy="7164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Which jar is empty?</a:t>
            </a:r>
            <a:endParaRPr/>
          </a:p>
        </p:txBody>
      </p:sp>
      <p:sp>
        <p:nvSpPr>
          <p:cNvPr id="136" name="Google Shape;136;p20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7" name="Google Shape;137;p20"/>
          <p:cNvSpPr txBox="1"/>
          <p:nvPr/>
        </p:nvSpPr>
        <p:spPr>
          <a:xfrm>
            <a:off x="1132800" y="8345325"/>
            <a:ext cx="9042300" cy="642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Credit: Teacher owned image</a:t>
            </a:r>
            <a:endParaRPr sz="1900"/>
          </a:p>
        </p:txBody>
      </p:sp>
      <p:pic>
        <p:nvPicPr>
          <p:cNvPr id="138" name="Google Shape;138;p20"/>
          <p:cNvPicPr preferRelativeResize="0"/>
          <p:nvPr/>
        </p:nvPicPr>
        <p:blipFill rotWithShape="1">
          <a:blip r:embed="rId3">
            <a:alphaModFix/>
          </a:blip>
          <a:srcRect b="15951" l="20248" r="19034" t="11279"/>
          <a:stretch/>
        </p:blipFill>
        <p:spPr>
          <a:xfrm>
            <a:off x="12828125" y="1941675"/>
            <a:ext cx="4224997" cy="6752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 rotWithShape="1">
          <a:blip r:embed="rId4">
            <a:alphaModFix/>
          </a:blip>
          <a:srcRect b="13476" l="12135" r="22303" t="6357"/>
          <a:stretch/>
        </p:blipFill>
        <p:spPr>
          <a:xfrm>
            <a:off x="1653300" y="1941675"/>
            <a:ext cx="3927458" cy="6403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/>
          <p:nvPr/>
        </p:nvSpPr>
        <p:spPr>
          <a:xfrm>
            <a:off x="2892358" y="595750"/>
            <a:ext cx="14572200" cy="17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b="1" lang="en-GB" sz="5600">
                <a:latin typeface="Montserrat"/>
                <a:ea typeface="Montserrat"/>
                <a:cs typeface="Montserrat"/>
                <a:sym typeface="Montserrat"/>
              </a:rPr>
              <a:t>Task</a:t>
            </a:r>
            <a:endParaRPr b="1" i="0" sz="5600" u="none" cap="none" strike="noStrike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21"/>
          <p:cNvSpPr txBox="1"/>
          <p:nvPr/>
        </p:nvSpPr>
        <p:spPr>
          <a:xfrm>
            <a:off x="936800" y="9586650"/>
            <a:ext cx="6610800" cy="3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82850" lIns="182850" spcFirstLastPara="1" rIns="182850" wrap="square" tIns="182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6" name="Google Shape;146;p21"/>
          <p:cNvSpPr/>
          <p:nvPr/>
        </p:nvSpPr>
        <p:spPr>
          <a:xfrm>
            <a:off x="4500258" y="2508098"/>
            <a:ext cx="9144000" cy="10464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00" lIns="182850" spcFirstLastPara="1" rIns="18285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Full and Empty</a:t>
            </a:r>
            <a:endParaRPr b="1" i="0" sz="35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" name="Google Shape;147;p21"/>
          <p:cNvSpPr/>
          <p:nvPr/>
        </p:nvSpPr>
        <p:spPr>
          <a:xfrm>
            <a:off x="4500250" y="3679202"/>
            <a:ext cx="9144000" cy="41283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00" lIns="182850" spcFirstLastPara="1" rIns="18285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latin typeface="Montserrat"/>
                <a:ea typeface="Montserrat"/>
                <a:cs typeface="Montserrat"/>
                <a:sym typeface="Montserrat"/>
              </a:rPr>
              <a:t>Can you explore the different items?</a:t>
            </a:r>
            <a:endParaRPr sz="3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latin typeface="Montserrat"/>
                <a:ea typeface="Montserrat"/>
                <a:cs typeface="Montserrat"/>
                <a:sym typeface="Montserrat"/>
              </a:rPr>
              <a:t>Can you fill a container and know when to stop?</a:t>
            </a:r>
            <a:endParaRPr sz="3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latin typeface="Montserrat"/>
                <a:ea typeface="Montserrat"/>
                <a:cs typeface="Montserrat"/>
                <a:sym typeface="Montserrat"/>
              </a:rPr>
              <a:t>Can you identify containers which are full and empty?</a:t>
            </a:r>
            <a:endParaRPr sz="35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 txBox="1"/>
          <p:nvPr>
            <p:ph type="title"/>
          </p:nvPr>
        </p:nvSpPr>
        <p:spPr>
          <a:xfrm>
            <a:off x="917950" y="890050"/>
            <a:ext cx="13201200" cy="162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Which box is heavy?</a:t>
            </a:r>
            <a:endParaRPr/>
          </a:p>
        </p:txBody>
      </p:sp>
      <p:sp>
        <p:nvSpPr>
          <p:cNvPr id="153" name="Google Shape;153;p22"/>
          <p:cNvSpPr txBox="1"/>
          <p:nvPr>
            <p:ph idx="12" type="sldNum"/>
          </p:nvPr>
        </p:nvSpPr>
        <p:spPr>
          <a:xfrm>
            <a:off x="917941" y="9586650"/>
            <a:ext cx="1440000" cy="3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4" name="Google Shape;154;p22"/>
          <p:cNvSpPr txBox="1"/>
          <p:nvPr/>
        </p:nvSpPr>
        <p:spPr>
          <a:xfrm>
            <a:off x="1336550" y="7966975"/>
            <a:ext cx="9042300" cy="642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Credit: Teacher owned image</a:t>
            </a:r>
            <a:endParaRPr sz="1900"/>
          </a:p>
        </p:txBody>
      </p:sp>
      <p:pic>
        <p:nvPicPr>
          <p:cNvPr id="155" name="Google Shape;155;p22"/>
          <p:cNvPicPr preferRelativeResize="0"/>
          <p:nvPr/>
        </p:nvPicPr>
        <p:blipFill rotWithShape="1">
          <a:blip r:embed="rId3">
            <a:alphaModFix/>
          </a:blip>
          <a:srcRect b="13900" l="0" r="0" t="10553"/>
          <a:stretch/>
        </p:blipFill>
        <p:spPr>
          <a:xfrm>
            <a:off x="653475" y="1770825"/>
            <a:ext cx="6331477" cy="6377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2"/>
          <p:cNvPicPr preferRelativeResize="0"/>
          <p:nvPr/>
        </p:nvPicPr>
        <p:blipFill rotWithShape="1">
          <a:blip r:embed="rId4">
            <a:alphaModFix/>
          </a:blip>
          <a:srcRect b="10701" l="0" r="0" t="18940"/>
          <a:stretch/>
        </p:blipFill>
        <p:spPr>
          <a:xfrm>
            <a:off x="11283553" y="2208729"/>
            <a:ext cx="6331477" cy="5939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ak National Academy v2">
  <a:themeElements>
    <a:clrScheme name="Simple Light">
      <a:dk1>
        <a:srgbClr val="65BE4B"/>
      </a:dk1>
      <a:lt1>
        <a:srgbClr val="FFFFFF"/>
      </a:lt1>
      <a:dk2>
        <a:srgbClr val="434343"/>
      </a:dk2>
      <a:lt2>
        <a:srgbClr val="D2D2D7"/>
      </a:lt2>
      <a:accent1>
        <a:srgbClr val="008237"/>
      </a:accent1>
      <a:accent2>
        <a:srgbClr val="46C7E1"/>
      </a:accent2>
      <a:accent3>
        <a:srgbClr val="00468C"/>
      </a:accent3>
      <a:accent4>
        <a:srgbClr val="786EC8"/>
      </a:accent4>
      <a:accent5>
        <a:srgbClr val="F03C78"/>
      </a:accent5>
      <a:accent6>
        <a:srgbClr val="00968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