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</p:sldIdLst>
  <p:sldSz cy="6858000" cx="12192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e8cd961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1e8cd961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82fb535e_0_1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8c82fb535e_0_1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1333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2pPr>
            <a:lvl3pPr lvl="2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3pPr>
            <a:lvl4pPr lvl="3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4pPr>
            <a:lvl5pPr lvl="4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933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 sz="1900"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4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611967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2" type="body"/>
          </p:nvPr>
        </p:nvSpPr>
        <p:spPr>
          <a:xfrm>
            <a:off x="611967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3" type="subTitle"/>
          </p:nvPr>
        </p:nvSpPr>
        <p:spPr>
          <a:xfrm>
            <a:off x="4372400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4" type="body"/>
          </p:nvPr>
        </p:nvSpPr>
        <p:spPr>
          <a:xfrm>
            <a:off x="4372400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5" type="subTitle"/>
          </p:nvPr>
        </p:nvSpPr>
        <p:spPr>
          <a:xfrm>
            <a:off x="8132833" y="2509500"/>
            <a:ext cx="34473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6" type="body"/>
          </p:nvPr>
        </p:nvSpPr>
        <p:spPr>
          <a:xfrm>
            <a:off x="8132833" y="3323500"/>
            <a:ext cx="3447300" cy="25689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00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 sz="1900"/>
            </a:lvl2pPr>
            <a:lvl3pPr indent="-3492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9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3" name="Google Shape;103;p17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7" name="Google Shape;107;p17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9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21900" lIns="121900" spcFirstLastPara="1" rIns="121900" wrap="square" tIns="12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1300"/>
              </a:spcBef>
              <a:spcAft>
                <a:spcPts val="0"/>
              </a:spcAft>
              <a:buSzPts val="2100"/>
              <a:buChar char="–"/>
              <a:defRPr/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SzPts val="1900"/>
              <a:buChar char="–"/>
              <a:defRPr/>
            </a:lvl3pPr>
            <a:lvl4pPr indent="-349250" lvl="3" marL="18288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4pPr>
            <a:lvl5pPr indent="-349250" lvl="4" marL="2286000" rtl="0">
              <a:spcBef>
                <a:spcPts val="1100"/>
              </a:spcBef>
              <a:spcAft>
                <a:spcPts val="0"/>
              </a:spcAft>
              <a:buSzPts val="1900"/>
              <a:buChar char="–"/>
              <a:defRPr/>
            </a:lvl5pPr>
            <a:lvl6pPr indent="-349250" lvl="5" marL="27432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6pPr>
            <a:lvl7pPr indent="-349250" lvl="6" marL="3200400" rtl="0">
              <a:spcBef>
                <a:spcPts val="800"/>
              </a:spcBef>
              <a:spcAft>
                <a:spcPts val="0"/>
              </a:spcAft>
              <a:buSzPts val="1900"/>
              <a:buChar char="–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–"/>
              <a:defRPr/>
            </a:lvl8pPr>
            <a:lvl9pPr indent="-349250" lvl="8" marL="4114800" rtl="0">
              <a:spcBef>
                <a:spcPts val="500"/>
              </a:spcBef>
              <a:spcAft>
                <a:spcPts val="300"/>
              </a:spcAft>
              <a:buSzPts val="1900"/>
              <a:buChar char="–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53667" y="1466300"/>
            <a:ext cx="10926300" cy="45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b="0" i="1"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Font typeface="Montserrat SemiBold"/>
              <a:buNone/>
              <a:defRPr sz="4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1" type="subTitle"/>
          </p:nvPr>
        </p:nvSpPr>
        <p:spPr>
          <a:xfrm>
            <a:off x="632700" y="5292667"/>
            <a:ext cx="5247300" cy="127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11187" y="6391275"/>
            <a:ext cx="960437" cy="239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11187" y="6391275"/>
            <a:ext cx="960437" cy="239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11187" y="6391275"/>
            <a:ext cx="960437" cy="239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67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67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67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3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11187" y="6391275"/>
            <a:ext cx="960437" cy="239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11187" y="6391275"/>
            <a:ext cx="960437" cy="239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1333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2pPr>
            <a:lvl3pPr lvl="2" rtl="0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3pPr>
            <a:lvl4pPr lvl="3" rtl="0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4pPr>
            <a:lvl5pPr lvl="4" rtl="0" algn="l">
              <a:spcBef>
                <a:spcPts val="1333"/>
              </a:spcBef>
              <a:spcAft>
                <a:spcPts val="0"/>
              </a:spcAft>
              <a:buSzPts val="9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933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933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None/>
              <a:defRPr sz="69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30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2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6212" y="6003925"/>
            <a:ext cx="29845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48" r="59" t="0"/>
          <a:stretch/>
        </p:blipFill>
        <p:spPr>
          <a:xfrm>
            <a:off x="8421687" y="4824412"/>
            <a:ext cx="3144837" cy="17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11598275" y="5945187"/>
            <a:ext cx="593725" cy="9128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611187" y="593725"/>
            <a:ext cx="88011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11187" y="1917700"/>
            <a:ext cx="10968037" cy="3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11187" y="593725"/>
            <a:ext cx="880110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11187" y="1917700"/>
            <a:ext cx="10968037" cy="3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11187" y="6391275"/>
            <a:ext cx="960437" cy="239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  <a:defRPr b="0" i="0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6212" y="6003925"/>
            <a:ext cx="298450" cy="558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None/>
              <a:defRPr b="1" sz="2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Font typeface="Montserrat Medium"/>
              <a:buNone/>
              <a:defRPr sz="37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●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1950" lvl="1" marL="9144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 rtl="0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9250" lvl="4" marL="2286000" rtl="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9250" lvl="5" marL="27432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9250" lvl="6" marL="32004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9250" lvl="7" marL="3657600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9250" lvl="8" marL="4114800" rtl="0">
              <a:lnSpc>
                <a:spcPct val="130000"/>
              </a:lnSpc>
              <a:spcBef>
                <a:spcPts val="500"/>
              </a:spcBef>
              <a:spcAft>
                <a:spcPts val="300"/>
              </a:spcAft>
              <a:buClr>
                <a:schemeClr val="dk2"/>
              </a:buClr>
              <a:buSzPts val="1900"/>
              <a:buFont typeface="Montserrat"/>
              <a:buChar char="–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1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5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74">
          <p15:clr>
            <a:srgbClr val="EA4335"/>
          </p15:clr>
        </p15:guide>
        <p15:guide id="4" orient="horz" pos="1208">
          <p15:clr>
            <a:srgbClr val="EA4335"/>
          </p15:clr>
        </p15:guide>
        <p15:guide id="5" orient="horz" pos="3712">
          <p15:clr>
            <a:srgbClr val="EA4335"/>
          </p15:clr>
        </p15:guide>
        <p15:guide id="6" orient="horz" pos="4026">
          <p15:clr>
            <a:srgbClr val="EA4335"/>
          </p15:clr>
        </p15:guide>
        <p15:guide id="7" orient="horz" pos="924">
          <p15:clr>
            <a:srgbClr val="EA4335"/>
          </p15:clr>
        </p15:guide>
        <p15:guide id="8" pos="3704">
          <p15:clr>
            <a:srgbClr val="EA4335"/>
          </p15:clr>
        </p15:guide>
        <p15:guide id="9" pos="39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611967" y="1679367"/>
            <a:ext cx="10968000" cy="42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Mathematics</a:t>
            </a:r>
            <a:endParaRPr/>
          </a:p>
        </p:txBody>
      </p:sp>
      <p:sp>
        <p:nvSpPr>
          <p:cNvPr id="137" name="Google Shape;137;p2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Exploring Reflection and Translations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Worksheet</a:t>
            </a:r>
            <a:endParaRPr/>
          </a:p>
        </p:txBody>
      </p:sp>
      <p:sp>
        <p:nvSpPr>
          <p:cNvPr id="138" name="Google Shape;138;p23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Miss Darwish</a:t>
            </a:r>
            <a:endParaRPr/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611187" y="6391275"/>
            <a:ext cx="960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BE4B"/>
              </a:buClr>
              <a:buSzPts val="1000"/>
              <a:buFont typeface="Montserrat Medium"/>
              <a:buNone/>
            </a:pPr>
            <a:fld id="{00000000-1234-1234-1234-123412341234}" type="slidenum">
              <a:rPr b="0" i="0" lang="en-US" sz="1000" u="none">
                <a:solidFill>
                  <a:srgbClr val="65BE4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 rotWithShape="1">
          <a:blip r:embed="rId3">
            <a:alphaModFix/>
          </a:blip>
          <a:srcRect b="7287" l="4404" r="-985" t="0"/>
          <a:stretch/>
        </p:blipFill>
        <p:spPr>
          <a:xfrm>
            <a:off x="1298575" y="1409700"/>
            <a:ext cx="7119936" cy="4278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4"/>
          <p:cNvGrpSpPr/>
          <p:nvPr/>
        </p:nvGrpSpPr>
        <p:grpSpPr>
          <a:xfrm>
            <a:off x="634978" y="1338440"/>
            <a:ext cx="8748497" cy="4235414"/>
            <a:chOff x="635177" y="1337875"/>
            <a:chExt cx="8748497" cy="4235838"/>
          </a:xfrm>
        </p:grpSpPr>
        <p:cxnSp>
          <p:nvCxnSpPr>
            <p:cNvPr id="147" name="Google Shape;147;p24"/>
            <p:cNvCxnSpPr/>
            <p:nvPr/>
          </p:nvCxnSpPr>
          <p:spPr>
            <a:xfrm flipH="1" rot="10800000">
              <a:off x="4021138" y="1424113"/>
              <a:ext cx="17400" cy="4149600"/>
            </a:xfrm>
            <a:prstGeom prst="straightConnector1">
              <a:avLst/>
            </a:prstGeom>
            <a:noFill/>
            <a:ln cap="flat" cmpd="sng" w="57150">
              <a:solidFill>
                <a:srgbClr val="008000"/>
              </a:solidFill>
              <a:prstDash val="solid"/>
              <a:miter lim="800000"/>
              <a:headEnd len="med" w="med" type="none"/>
              <a:tailEnd len="med" w="med" type="stealth"/>
            </a:ln>
            <a:effectLst>
              <a:outerShdw blurRad="63500" dir="5400000" dist="20000">
                <a:srgbClr val="808080">
                  <a:alpha val="37650"/>
                </a:srgbClr>
              </a:outerShdw>
            </a:effectLst>
          </p:spPr>
        </p:cxnSp>
        <p:grpSp>
          <p:nvGrpSpPr>
            <p:cNvPr id="148" name="Google Shape;148;p24"/>
            <p:cNvGrpSpPr/>
            <p:nvPr/>
          </p:nvGrpSpPr>
          <p:grpSpPr>
            <a:xfrm>
              <a:off x="635177" y="1337875"/>
              <a:ext cx="8748497" cy="4077968"/>
              <a:chOff x="635177" y="1337875"/>
              <a:chExt cx="8748497" cy="4077968"/>
            </a:xfrm>
          </p:grpSpPr>
          <p:grpSp>
            <p:nvGrpSpPr>
              <p:cNvPr id="149" name="Google Shape;149;p24"/>
              <p:cNvGrpSpPr/>
              <p:nvPr/>
            </p:nvGrpSpPr>
            <p:grpSpPr>
              <a:xfrm>
                <a:off x="635177" y="3485621"/>
                <a:ext cx="8748497" cy="438088"/>
                <a:chOff x="649288" y="5602288"/>
                <a:chExt cx="8748497" cy="438088"/>
              </a:xfrm>
            </p:grpSpPr>
            <p:sp>
              <p:nvSpPr>
                <p:cNvPr id="150" name="Google Shape;150;p24"/>
                <p:cNvSpPr txBox="1"/>
                <p:nvPr/>
              </p:nvSpPr>
              <p:spPr>
                <a:xfrm>
                  <a:off x="1326585" y="5671076"/>
                  <a:ext cx="80712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C0280"/>
                    </a:buClr>
                    <a:buSzPts val="1800"/>
                    <a:buFont typeface="Arial"/>
                    <a:buNone/>
                  </a:pPr>
                  <a:r>
                    <a:rPr b="1" i="0" lang="en-US" sz="1800" u="none">
                      <a:solidFill>
                        <a:srgbClr val="FC028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-5    -4    -3    -2   -1            1     2     3     4     5     6</a:t>
                  </a:r>
                  <a:endParaRPr/>
                </a:p>
              </p:txBody>
            </p:sp>
            <p:cxnSp>
              <p:nvCxnSpPr>
                <p:cNvPr id="151" name="Google Shape;151;p24"/>
                <p:cNvCxnSpPr/>
                <p:nvPr/>
              </p:nvCxnSpPr>
              <p:spPr>
                <a:xfrm>
                  <a:off x="649288" y="5602288"/>
                  <a:ext cx="7718400" cy="0"/>
                </a:xfrm>
                <a:prstGeom prst="straightConnector1">
                  <a:avLst/>
                </a:prstGeom>
                <a:noFill/>
                <a:ln cap="flat" cmpd="sng" w="57150">
                  <a:solidFill>
                    <a:srgbClr val="D11050"/>
                  </a:solidFill>
                  <a:prstDash val="solid"/>
                  <a:miter lim="800000"/>
                  <a:headEnd len="med" w="med" type="stealth"/>
                  <a:tailEnd len="med" w="med" type="stealth"/>
                </a:ln>
                <a:effectLst>
                  <a:outerShdw blurRad="63500" dir="5400000" dist="20000">
                    <a:srgbClr val="808080">
                      <a:alpha val="37650"/>
                    </a:srgbClr>
                  </a:outerShdw>
                </a:effectLst>
              </p:spPr>
            </p:cxnSp>
          </p:grpSp>
          <p:grpSp>
            <p:nvGrpSpPr>
              <p:cNvPr id="152" name="Google Shape;152;p24"/>
              <p:cNvGrpSpPr/>
              <p:nvPr/>
            </p:nvGrpSpPr>
            <p:grpSpPr>
              <a:xfrm>
                <a:off x="3557245" y="1337875"/>
                <a:ext cx="451143" cy="4077968"/>
                <a:chOff x="3557245" y="1337875"/>
                <a:chExt cx="451143" cy="4077968"/>
              </a:xfrm>
            </p:grpSpPr>
            <p:sp>
              <p:nvSpPr>
                <p:cNvPr id="153" name="Google Shape;153;p24"/>
                <p:cNvSpPr txBox="1"/>
                <p:nvPr/>
              </p:nvSpPr>
              <p:spPr>
                <a:xfrm rot="-5400000">
                  <a:off x="3290288" y="3851077"/>
                  <a:ext cx="10161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237"/>
                    </a:buClr>
                    <a:buSzPts val="1800"/>
                    <a:buFont typeface="Arial"/>
                    <a:buNone/>
                  </a:pPr>
                  <a:r>
                    <a:rPr b="1" i="0" lang="en-US" sz="1800" u="none">
                      <a:solidFill>
                        <a:srgbClr val="008237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-2    -1</a:t>
                  </a:r>
                  <a:endParaRPr/>
                </a:p>
              </p:txBody>
            </p:sp>
            <p:grpSp>
              <p:nvGrpSpPr>
                <p:cNvPr id="154" name="Google Shape;154;p24"/>
                <p:cNvGrpSpPr/>
                <p:nvPr/>
              </p:nvGrpSpPr>
              <p:grpSpPr>
                <a:xfrm>
                  <a:off x="3557245" y="1337875"/>
                  <a:ext cx="372121" cy="1823012"/>
                  <a:chOff x="3557245" y="1337875"/>
                  <a:chExt cx="372121" cy="1823012"/>
                </a:xfrm>
              </p:grpSpPr>
              <p:sp>
                <p:nvSpPr>
                  <p:cNvPr id="155" name="Google Shape;155;p24"/>
                  <p:cNvSpPr txBox="1"/>
                  <p:nvPr/>
                </p:nvSpPr>
                <p:spPr>
                  <a:xfrm rot="-5400000">
                    <a:off x="3272066" y="2503587"/>
                    <a:ext cx="9453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8237"/>
                      </a:buClr>
                      <a:buSzPts val="1800"/>
                      <a:buFont typeface="Arial"/>
                      <a:buNone/>
                    </a:pPr>
                    <a:r>
                      <a:rPr b="1" i="0" lang="en-US" sz="1800" u="none">
                        <a:solidFill>
                          <a:srgbClr val="008237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1     2</a:t>
                    </a:r>
                    <a:endParaRPr/>
                  </a:p>
                </p:txBody>
              </p:sp>
              <p:sp>
                <p:nvSpPr>
                  <p:cNvPr id="156" name="Google Shape;156;p24"/>
                  <p:cNvSpPr txBox="1"/>
                  <p:nvPr/>
                </p:nvSpPr>
                <p:spPr>
                  <a:xfrm rot="-5400000">
                    <a:off x="3269245" y="1625875"/>
                    <a:ext cx="9453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8237"/>
                      </a:buClr>
                      <a:buSzPts val="1800"/>
                      <a:buFont typeface="Arial"/>
                      <a:buNone/>
                    </a:pPr>
                    <a:r>
                      <a:rPr b="1" i="0" lang="en-US" sz="1800" u="none">
                        <a:solidFill>
                          <a:srgbClr val="008237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3     4</a:t>
                    </a:r>
                    <a:endParaRPr/>
                  </a:p>
                </p:txBody>
              </p:sp>
            </p:grpSp>
            <p:sp>
              <p:nvSpPr>
                <p:cNvPr id="157" name="Google Shape;157;p24"/>
                <p:cNvSpPr txBox="1"/>
                <p:nvPr/>
              </p:nvSpPr>
              <p:spPr>
                <a:xfrm rot="-5400000">
                  <a:off x="3315688" y="4723143"/>
                  <a:ext cx="10161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8237"/>
                    </a:buClr>
                    <a:buSzPts val="1800"/>
                    <a:buFont typeface="Arial"/>
                    <a:buNone/>
                  </a:pPr>
                  <a:r>
                    <a:rPr b="1" i="0" lang="en-US" sz="1800" u="none">
                      <a:solidFill>
                        <a:srgbClr val="008237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-4    -3</a:t>
                  </a:r>
                  <a:endParaRPr/>
                </a:p>
              </p:txBody>
            </p:sp>
          </p:grpSp>
        </p:grpSp>
      </p:grpSp>
      <p:sp>
        <p:nvSpPr>
          <p:cNvPr id="158" name="Google Shape;158;p24"/>
          <p:cNvSpPr txBox="1"/>
          <p:nvPr/>
        </p:nvSpPr>
        <p:spPr>
          <a:xfrm>
            <a:off x="311150" y="141287"/>
            <a:ext cx="44721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11050"/>
              </a:buClr>
              <a:buSzPts val="3500"/>
              <a:buFont typeface="Montserrat"/>
              <a:buNone/>
            </a:pPr>
            <a:r>
              <a:rPr b="1" i="0" lang="en-US" sz="3500" u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493500" y="1613925"/>
            <a:ext cx="2927100" cy="1656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Draw a square at (-4,1), (-2,1), (-4,3) and (-2,3).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8418500" y="1338450"/>
            <a:ext cx="3773400" cy="4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Reflect the square onto the x-axis (B) and then reflect B onto the y-axis 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(C). </a:t>
            </a: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How many different ways can you write down to describe the transformations between the squares?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