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Lst>
  <p:sldSz cy="10287000" cx="18288000"/>
  <p:notesSz cx="6858000" cy="9144000"/>
  <p:embeddedFontLst>
    <p:embeddedFont>
      <p:font typeface="Montserrat SemiBold"/>
      <p:regular r:id="rId7"/>
      <p:bold r:id="rId8"/>
      <p:italic r:id="rId9"/>
      <p:boldItalic r:id="rId10"/>
    </p:embeddedFont>
    <p:embeddedFont>
      <p:font typeface="Montserrat"/>
      <p:regular r:id="rId11"/>
      <p:bold r:id="rId12"/>
      <p:italic r:id="rId13"/>
      <p:boldItalic r:id="rId14"/>
    </p:embeddedFont>
    <p:embeddedFont>
      <p:font typeface="Montserrat Medium"/>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font" Target="fonts/Montserrat-regular.fntdata"/><Relationship Id="rId10" Type="http://schemas.openxmlformats.org/officeDocument/2006/relationships/font" Target="fonts/MontserratSemiBold-boldItalic.fntdata"/><Relationship Id="rId13" Type="http://schemas.openxmlformats.org/officeDocument/2006/relationships/font" Target="fonts/Montserrat-italic.fntdata"/><Relationship Id="rId12" Type="http://schemas.openxmlformats.org/officeDocument/2006/relationships/font" Target="fonts/Montserrat-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font" Target="fonts/MontserratSemiBold-italic.fntdata"/><Relationship Id="rId15" Type="http://schemas.openxmlformats.org/officeDocument/2006/relationships/font" Target="fonts/MontserratMedium-regular.fntdata"/><Relationship Id="rId14" Type="http://schemas.openxmlformats.org/officeDocument/2006/relationships/font" Target="fonts/Montserrat-boldItalic.fntdata"/><Relationship Id="rId17" Type="http://schemas.openxmlformats.org/officeDocument/2006/relationships/font" Target="fonts/MontserratMedium-italic.fntdata"/><Relationship Id="rId16" Type="http://schemas.openxmlformats.org/officeDocument/2006/relationships/font" Target="fonts/MontserratMedium-bold.fntdata"/><Relationship Id="rId5" Type="http://schemas.openxmlformats.org/officeDocument/2006/relationships/slide" Target="slides/slide1.xml"/><Relationship Id="rId6" Type="http://schemas.openxmlformats.org/officeDocument/2006/relationships/slide" Target="slides/slide2.xml"/><Relationship Id="rId18" Type="http://schemas.openxmlformats.org/officeDocument/2006/relationships/font" Target="fonts/MontserratMedium-boldItalic.fntdata"/><Relationship Id="rId7" Type="http://schemas.openxmlformats.org/officeDocument/2006/relationships/font" Target="fonts/MontserratSemiBold-regular.fntdata"/><Relationship Id="rId8" Type="http://schemas.openxmlformats.org/officeDocument/2006/relationships/font" Target="fonts/MontserratSemiBold-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ebf74e5d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ebf74e5d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abaf91697a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abaf91697a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8" name="Shape 78"/>
        <p:cNvGrpSpPr/>
        <p:nvPr/>
      </p:nvGrpSpPr>
      <p:grpSpPr>
        <a:xfrm>
          <a:off x="0" y="0"/>
          <a:ext cx="0" cy="0"/>
          <a:chOff x="0" y="0"/>
          <a:chExt cx="0" cy="0"/>
        </a:xfrm>
      </p:grpSpPr>
      <p:sp>
        <p:nvSpPr>
          <p:cNvPr id="79" name="Google Shape;79;p14"/>
          <p:cNvSpPr txBox="1"/>
          <p:nvPr>
            <p:ph idx="4294967295" type="ctrTitle"/>
          </p:nvPr>
        </p:nvSpPr>
        <p:spPr>
          <a:xfrm>
            <a:off x="918000" y="2607475"/>
            <a:ext cx="16452000" cy="3264900"/>
          </a:xfrm>
          <a:prstGeom prst="rect">
            <a:avLst/>
          </a:prstGeom>
        </p:spPr>
        <p:txBody>
          <a:bodyPr anchorCtr="0" anchor="t" bIns="0" lIns="0" spcFirstLastPara="1" rIns="0" wrap="square" tIns="0">
            <a:noAutofit/>
          </a:bodyPr>
          <a:lstStyle/>
          <a:p>
            <a:pPr indent="0" lvl="0" marL="0" rtl="0" algn="l">
              <a:spcBef>
                <a:spcPts val="0"/>
              </a:spcBef>
              <a:spcAft>
                <a:spcPts val="0"/>
              </a:spcAft>
              <a:buClr>
                <a:srgbClr val="000000"/>
              </a:buClr>
              <a:buSzPts val="9000"/>
              <a:buFont typeface="Montserrat SemiBold"/>
              <a:buNone/>
            </a:pPr>
            <a:r>
              <a:rPr lang="en-GB" sz="6300">
                <a:solidFill>
                  <a:srgbClr val="4B3241"/>
                </a:solidFill>
              </a:rPr>
              <a:t>Comparing Time Graphs</a:t>
            </a:r>
            <a:endParaRPr sz="6300">
              <a:solidFill>
                <a:srgbClr val="4B3241"/>
              </a:solidFill>
            </a:endParaRPr>
          </a:p>
          <a:p>
            <a:pPr indent="0" lvl="0" marL="0" rtl="0" algn="l">
              <a:spcBef>
                <a:spcPts val="0"/>
              </a:spcBef>
              <a:spcAft>
                <a:spcPts val="0"/>
              </a:spcAft>
              <a:buNone/>
            </a:pPr>
            <a:r>
              <a:t/>
            </a:r>
            <a:endParaRPr sz="7100">
              <a:solidFill>
                <a:srgbClr val="434343"/>
              </a:solidFill>
            </a:endParaRPr>
          </a:p>
          <a:p>
            <a:pPr indent="0" lvl="0" marL="0" rtl="0" algn="l">
              <a:spcBef>
                <a:spcPts val="0"/>
              </a:spcBef>
              <a:spcAft>
                <a:spcPts val="0"/>
              </a:spcAft>
              <a:buNone/>
            </a:pPr>
            <a:r>
              <a:t/>
            </a:r>
            <a:endParaRPr>
              <a:solidFill>
                <a:schemeClr val="dk2"/>
              </a:solidFill>
            </a:endParaRPr>
          </a:p>
          <a:p>
            <a:pPr indent="0" lvl="0" marL="0" marR="0" rtl="0" algn="l">
              <a:lnSpc>
                <a:spcPct val="115000"/>
              </a:lnSpc>
              <a:spcBef>
                <a:spcPts val="0"/>
              </a:spcBef>
              <a:spcAft>
                <a:spcPts val="0"/>
              </a:spcAft>
              <a:buNone/>
            </a:pPr>
            <a:r>
              <a:t/>
            </a:r>
            <a:endParaRPr>
              <a:solidFill>
                <a:schemeClr val="dk2"/>
              </a:solidFill>
            </a:endParaRPr>
          </a:p>
          <a:p>
            <a:pPr indent="0" lvl="0" marL="0" marR="0" rtl="0" algn="l">
              <a:lnSpc>
                <a:spcPct val="115000"/>
              </a:lnSpc>
              <a:spcBef>
                <a:spcPts val="0"/>
              </a:spcBef>
              <a:spcAft>
                <a:spcPts val="0"/>
              </a:spcAft>
              <a:buNone/>
            </a:pPr>
            <a:r>
              <a:rPr lang="en-GB">
                <a:solidFill>
                  <a:srgbClr val="4B3241"/>
                </a:solidFill>
              </a:rPr>
              <a:t>Independent Task</a:t>
            </a:r>
            <a:endParaRPr>
              <a:solidFill>
                <a:srgbClr val="4B3241"/>
              </a:solidFill>
            </a:endParaRPr>
          </a:p>
          <a:p>
            <a:pPr indent="0" lvl="0" marL="0" marR="0" rtl="0" algn="l">
              <a:lnSpc>
                <a:spcPct val="115000"/>
              </a:lnSpc>
              <a:spcBef>
                <a:spcPts val="0"/>
              </a:spcBef>
              <a:spcAft>
                <a:spcPts val="0"/>
              </a:spcAft>
              <a:buNone/>
            </a:pPr>
            <a:r>
              <a:t/>
            </a:r>
            <a:endParaRPr>
              <a:solidFill>
                <a:schemeClr val="dk2"/>
              </a:solidFill>
            </a:endParaRPr>
          </a:p>
        </p:txBody>
      </p:sp>
      <p:sp>
        <p:nvSpPr>
          <p:cNvPr id="80" name="Google Shape;80;p14"/>
          <p:cNvSpPr txBox="1"/>
          <p:nvPr>
            <p:ph idx="4294967295"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Mathematics </a:t>
            </a:r>
            <a:endParaRPr>
              <a:solidFill>
                <a:srgbClr val="4B3241"/>
              </a:solidFill>
            </a:endParaRPr>
          </a:p>
          <a:p>
            <a:pPr indent="0" lvl="0" marL="0" rtl="0" algn="l">
              <a:spcBef>
                <a:spcPts val="2000"/>
              </a:spcBef>
              <a:spcAft>
                <a:spcPts val="0"/>
              </a:spcAft>
              <a:buNone/>
            </a:pPr>
            <a:r>
              <a:t/>
            </a:r>
            <a:endParaRPr>
              <a:solidFill>
                <a:schemeClr val="dk2"/>
              </a:solidFill>
            </a:endParaRPr>
          </a:p>
          <a:p>
            <a:pPr indent="0" lvl="0" marL="0" rtl="0" algn="l">
              <a:spcBef>
                <a:spcPts val="2000"/>
              </a:spcBef>
              <a:spcAft>
                <a:spcPts val="2000"/>
              </a:spcAft>
              <a:buNone/>
            </a:pPr>
            <a:r>
              <a:t/>
            </a:r>
            <a:endParaRPr>
              <a:solidFill>
                <a:schemeClr val="dk2"/>
              </a:solidFill>
            </a:endParaRPr>
          </a:p>
        </p:txBody>
      </p:sp>
      <p:sp>
        <p:nvSpPr>
          <p:cNvPr id="81" name="Google Shape;81;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Miss Hill</a:t>
            </a:r>
            <a:endParaRPr>
              <a:solidFill>
                <a:srgbClr val="4B3241"/>
              </a:solidFill>
            </a:endParaRPr>
          </a:p>
        </p:txBody>
      </p:sp>
      <p:sp>
        <p:nvSpPr>
          <p:cNvPr id="82" name="Google Shape;82;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5"/>
          <p:cNvSpPr txBox="1"/>
          <p:nvPr/>
        </p:nvSpPr>
        <p:spPr>
          <a:xfrm>
            <a:off x="0" y="0"/>
            <a:ext cx="18288000" cy="3001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i="1" lang="en-GB" sz="3400">
                <a:latin typeface="Montserrat"/>
                <a:ea typeface="Montserrat"/>
                <a:cs typeface="Montserrat"/>
                <a:sym typeface="Montserrat"/>
              </a:rPr>
              <a:t>             Independent Task</a:t>
            </a:r>
            <a:endParaRPr i="1" sz="3400">
              <a:latin typeface="Montserrat"/>
              <a:ea typeface="Montserrat"/>
              <a:cs typeface="Montserrat"/>
              <a:sym typeface="Montserrat"/>
            </a:endParaRPr>
          </a:p>
          <a:p>
            <a:pPr indent="0" lvl="0" marL="0" rtl="0" algn="l">
              <a:lnSpc>
                <a:spcPct val="115000"/>
              </a:lnSpc>
              <a:spcBef>
                <a:spcPts val="0"/>
              </a:spcBef>
              <a:spcAft>
                <a:spcPts val="0"/>
              </a:spcAft>
              <a:buNone/>
            </a:pPr>
            <a:r>
              <a:rPr i="1" lang="en-GB" sz="2900">
                <a:latin typeface="Montserrat"/>
                <a:ea typeface="Montserrat"/>
                <a:cs typeface="Montserrat"/>
                <a:sym typeface="Montserrat"/>
              </a:rPr>
              <a:t>Look at the two time graphs and answer the questions, comparing the two.</a:t>
            </a:r>
            <a:endParaRPr i="1" sz="2900">
              <a:latin typeface="Montserrat"/>
              <a:ea typeface="Montserrat"/>
              <a:cs typeface="Montserrat"/>
              <a:sym typeface="Montserrat"/>
            </a:endParaRPr>
          </a:p>
          <a:p>
            <a:pPr indent="0" lvl="0" marL="0" rtl="0" algn="l">
              <a:lnSpc>
                <a:spcPct val="115000"/>
              </a:lnSpc>
              <a:spcBef>
                <a:spcPts val="0"/>
              </a:spcBef>
              <a:spcAft>
                <a:spcPts val="0"/>
              </a:spcAft>
              <a:buNone/>
            </a:pPr>
            <a:r>
              <a:t/>
            </a:r>
            <a:endParaRPr i="1" sz="3300">
              <a:latin typeface="Montserrat"/>
              <a:ea typeface="Montserrat"/>
              <a:cs typeface="Montserrat"/>
              <a:sym typeface="Montserrat"/>
            </a:endParaRPr>
          </a:p>
          <a:p>
            <a:pPr indent="0" lvl="0" marL="0" rtl="0" algn="l">
              <a:lnSpc>
                <a:spcPct val="115000"/>
              </a:lnSpc>
              <a:spcBef>
                <a:spcPts val="0"/>
              </a:spcBef>
              <a:spcAft>
                <a:spcPts val="0"/>
              </a:spcAft>
              <a:buNone/>
            </a:pPr>
            <a:r>
              <a:t/>
            </a:r>
            <a:endParaRPr sz="2900">
              <a:latin typeface="Montserrat"/>
              <a:ea typeface="Montserrat"/>
              <a:cs typeface="Montserrat"/>
              <a:sym typeface="Montserrat"/>
            </a:endParaRPr>
          </a:p>
          <a:p>
            <a:pPr indent="0" lvl="0" marL="0" rtl="0" algn="l">
              <a:lnSpc>
                <a:spcPct val="115000"/>
              </a:lnSpc>
              <a:spcBef>
                <a:spcPts val="0"/>
              </a:spcBef>
              <a:spcAft>
                <a:spcPts val="0"/>
              </a:spcAft>
              <a:buNone/>
            </a:pPr>
            <a:r>
              <a:t/>
            </a:r>
            <a:endParaRPr sz="3200">
              <a:latin typeface="Montserrat"/>
              <a:ea typeface="Montserrat"/>
              <a:cs typeface="Montserrat"/>
              <a:sym typeface="Montserrat"/>
            </a:endParaRPr>
          </a:p>
        </p:txBody>
      </p:sp>
      <p:pic>
        <p:nvPicPr>
          <p:cNvPr id="88" name="Google Shape;88;p15"/>
          <p:cNvPicPr preferRelativeResize="0"/>
          <p:nvPr/>
        </p:nvPicPr>
        <p:blipFill>
          <a:blip r:embed="rId3">
            <a:alphaModFix/>
          </a:blip>
          <a:stretch>
            <a:fillRect/>
          </a:stretch>
        </p:blipFill>
        <p:spPr>
          <a:xfrm>
            <a:off x="165822" y="0"/>
            <a:ext cx="752125" cy="598619"/>
          </a:xfrm>
          <a:prstGeom prst="rect">
            <a:avLst/>
          </a:prstGeom>
          <a:noFill/>
          <a:ln>
            <a:noFill/>
          </a:ln>
        </p:spPr>
      </p:pic>
      <p:sp>
        <p:nvSpPr>
          <p:cNvPr id="89" name="Google Shape;89;p15"/>
          <p:cNvSpPr txBox="1"/>
          <p:nvPr/>
        </p:nvSpPr>
        <p:spPr>
          <a:xfrm>
            <a:off x="667000" y="1436600"/>
            <a:ext cx="16212900" cy="66186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GB" sz="2800">
                <a:latin typeface="Montserrat"/>
                <a:ea typeface="Montserrat"/>
                <a:cs typeface="Montserrat"/>
                <a:sym typeface="Montserrat"/>
              </a:rPr>
              <a:t>1) On which day was it warmer at midday? </a:t>
            </a:r>
            <a:endParaRPr sz="2800">
              <a:latin typeface="Montserrat"/>
              <a:ea typeface="Montserrat"/>
              <a:cs typeface="Montserrat"/>
              <a:sym typeface="Montserrat"/>
            </a:endParaRPr>
          </a:p>
          <a:p>
            <a:pPr indent="0" lvl="0" marL="0" rtl="0" algn="l">
              <a:lnSpc>
                <a:spcPct val="150000"/>
              </a:lnSpc>
              <a:spcBef>
                <a:spcPts val="0"/>
              </a:spcBef>
              <a:spcAft>
                <a:spcPts val="0"/>
              </a:spcAft>
              <a:buNone/>
            </a:pPr>
            <a:r>
              <a:rPr lang="en-GB" sz="2800">
                <a:latin typeface="Montserrat"/>
                <a:ea typeface="Montserrat"/>
                <a:cs typeface="Montserrat"/>
                <a:sym typeface="Montserrat"/>
              </a:rPr>
              <a:t>2) What was the difference between the highest and lowest temperature on Saturday? </a:t>
            </a:r>
            <a:endParaRPr sz="2800">
              <a:latin typeface="Montserrat"/>
              <a:ea typeface="Montserrat"/>
              <a:cs typeface="Montserrat"/>
              <a:sym typeface="Montserrat"/>
            </a:endParaRPr>
          </a:p>
          <a:p>
            <a:pPr indent="0" lvl="0" marL="0" rtl="0" algn="l">
              <a:lnSpc>
                <a:spcPct val="150000"/>
              </a:lnSpc>
              <a:spcBef>
                <a:spcPts val="0"/>
              </a:spcBef>
              <a:spcAft>
                <a:spcPts val="0"/>
              </a:spcAft>
              <a:buNone/>
            </a:pPr>
            <a:r>
              <a:rPr lang="en-GB" sz="2800">
                <a:latin typeface="Montserrat"/>
                <a:ea typeface="Montserrat"/>
                <a:cs typeface="Montserrat"/>
                <a:sym typeface="Montserrat"/>
              </a:rPr>
              <a:t>3) What was the difference between the highest and lowest temperature on Sunday? </a:t>
            </a:r>
            <a:endParaRPr sz="2800">
              <a:latin typeface="Montserrat"/>
              <a:ea typeface="Montserrat"/>
              <a:cs typeface="Montserrat"/>
              <a:sym typeface="Montserrat"/>
            </a:endParaRPr>
          </a:p>
          <a:p>
            <a:pPr indent="0" lvl="0" marL="0" rtl="0" algn="l">
              <a:lnSpc>
                <a:spcPct val="150000"/>
              </a:lnSpc>
              <a:spcBef>
                <a:spcPts val="0"/>
              </a:spcBef>
              <a:spcAft>
                <a:spcPts val="0"/>
              </a:spcAft>
              <a:buNone/>
            </a:pPr>
            <a:r>
              <a:rPr lang="en-GB" sz="2800">
                <a:latin typeface="Montserrat"/>
                <a:ea typeface="Montserrat"/>
                <a:cs typeface="Montserrat"/>
                <a:sym typeface="Montserrat"/>
              </a:rPr>
              <a:t>4) At what time was it the same temperature on both days? </a:t>
            </a:r>
            <a:endParaRPr sz="2800">
              <a:latin typeface="Montserrat"/>
              <a:ea typeface="Montserrat"/>
              <a:cs typeface="Montserrat"/>
              <a:sym typeface="Montserrat"/>
            </a:endParaRPr>
          </a:p>
          <a:p>
            <a:pPr indent="0" lvl="0" marL="0" rtl="0" algn="l">
              <a:lnSpc>
                <a:spcPct val="150000"/>
              </a:lnSpc>
              <a:spcBef>
                <a:spcPts val="0"/>
              </a:spcBef>
              <a:spcAft>
                <a:spcPts val="0"/>
              </a:spcAft>
              <a:buNone/>
            </a:pPr>
            <a:r>
              <a:rPr lang="en-GB" sz="2800">
                <a:latin typeface="Montserrat"/>
                <a:ea typeface="Montserrat"/>
                <a:cs typeface="Montserrat"/>
                <a:sym typeface="Montserrat"/>
              </a:rPr>
              <a:t>5) What was the lowest recorded temperature over the two days? </a:t>
            </a:r>
            <a:endParaRPr sz="2800">
              <a:latin typeface="Montserrat"/>
              <a:ea typeface="Montserrat"/>
              <a:cs typeface="Montserrat"/>
              <a:sym typeface="Montserrat"/>
            </a:endParaRPr>
          </a:p>
          <a:p>
            <a:pPr indent="0" lvl="0" marL="0" rtl="0" algn="l">
              <a:lnSpc>
                <a:spcPct val="150000"/>
              </a:lnSpc>
              <a:spcBef>
                <a:spcPts val="0"/>
              </a:spcBef>
              <a:spcAft>
                <a:spcPts val="0"/>
              </a:spcAft>
              <a:buNone/>
            </a:pPr>
            <a:r>
              <a:rPr lang="en-GB" sz="2800">
                <a:latin typeface="Montserrat"/>
                <a:ea typeface="Montserrat"/>
                <a:cs typeface="Montserrat"/>
                <a:sym typeface="Montserrat"/>
              </a:rPr>
              <a:t>6) What was the difference between the temperature at 15:00 on Saturday and Sunday? </a:t>
            </a:r>
            <a:endParaRPr sz="2800">
              <a:latin typeface="Montserrat"/>
              <a:ea typeface="Montserrat"/>
              <a:cs typeface="Montserrat"/>
              <a:sym typeface="Montserrat"/>
            </a:endParaRPr>
          </a:p>
          <a:p>
            <a:pPr indent="0" lvl="0" marL="0" rtl="0" algn="l">
              <a:lnSpc>
                <a:spcPct val="150000"/>
              </a:lnSpc>
              <a:spcBef>
                <a:spcPts val="0"/>
              </a:spcBef>
              <a:spcAft>
                <a:spcPts val="0"/>
              </a:spcAft>
              <a:buNone/>
            </a:pPr>
            <a:r>
              <a:rPr lang="en-GB" sz="2800">
                <a:latin typeface="Montserrat"/>
                <a:ea typeface="Montserrat"/>
                <a:cs typeface="Montserrat"/>
                <a:sym typeface="Montserrat"/>
              </a:rPr>
              <a:t>7) Was there a bigger change in temperature between 12:00 and 21:00 on Saturday or Sunday? Explain your choice. </a:t>
            </a:r>
            <a:endParaRPr sz="2800">
              <a:latin typeface="Montserrat"/>
              <a:ea typeface="Montserrat"/>
              <a:cs typeface="Montserrat"/>
              <a:sym typeface="Montserrat"/>
            </a:endParaRPr>
          </a:p>
          <a:p>
            <a:pPr indent="0" lvl="0" marL="0" rtl="0" algn="l">
              <a:lnSpc>
                <a:spcPct val="150000"/>
              </a:lnSpc>
              <a:spcBef>
                <a:spcPts val="0"/>
              </a:spcBef>
              <a:spcAft>
                <a:spcPts val="0"/>
              </a:spcAft>
              <a:buNone/>
            </a:pPr>
            <a:r>
              <a:rPr lang="en-GB" sz="2800">
                <a:latin typeface="Montserrat"/>
                <a:ea typeface="Montserrat"/>
                <a:cs typeface="Montserrat"/>
                <a:sym typeface="Montserrat"/>
              </a:rPr>
              <a:t>8) “At every recorded time, it was always either the same temperature or warmer at the same time on Saturday as it was on Sunday.” Is this statement true or false? Prove your answer. </a:t>
            </a:r>
            <a:endParaRPr sz="2800">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