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634D57-69ED-47CB-8412-087FA654B705}">
  <a:tblStyle styleId="{9E634D57-69ED-47CB-8412-087FA654B7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94393a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94393a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d766586c1_1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d766586c1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766586c1_1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766586c1_1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01238e3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01238e3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d01238e35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d01238e3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01238e35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01238e3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4: Main Memory</a:t>
            </a:r>
            <a:br>
              <a:rPr lang="en-GB">
                <a:solidFill>
                  <a:srgbClr val="4B3241"/>
                </a:solidFill>
              </a:rPr>
            </a:b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Computer Systems</a:t>
            </a:r>
            <a:endParaRPr sz="3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Mac Bowley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highlight>
                  <a:srgbClr val="FFFFFF"/>
                </a:highlight>
              </a:rPr>
              <a:t>Main memory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  <a:highlight>
                  <a:srgbClr val="FFFFFF"/>
                </a:highlight>
              </a:rPr>
              <a:t>‹#›</a:t>
            </a:fld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7950" y="2876300"/>
            <a:ext cx="5034000" cy="20913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>
                <a:solidFill>
                  <a:srgbClr val="000000"/>
                </a:solidFill>
                <a:highlight>
                  <a:srgbClr val="FFFFFF"/>
                </a:highlight>
              </a:rPr>
              <a:t>What do the terms </a:t>
            </a:r>
            <a:r>
              <a:rPr b="1" lang="en-GB" sz="3500">
                <a:solidFill>
                  <a:srgbClr val="000000"/>
                </a:solidFill>
                <a:highlight>
                  <a:srgbClr val="FFFFFF"/>
                </a:highlight>
              </a:rPr>
              <a:t>RAM </a:t>
            </a:r>
            <a:r>
              <a:rPr lang="en-GB" sz="3500">
                <a:solidFill>
                  <a:srgbClr val="000000"/>
                </a:solidFill>
                <a:highlight>
                  <a:srgbClr val="FFFFFF"/>
                </a:highlight>
              </a:rPr>
              <a:t>and </a:t>
            </a:r>
            <a:r>
              <a:rPr b="1" lang="en-GB" sz="3500">
                <a:solidFill>
                  <a:srgbClr val="000000"/>
                </a:solidFill>
                <a:highlight>
                  <a:srgbClr val="FFFFFF"/>
                </a:highlight>
              </a:rPr>
              <a:t>ROM </a:t>
            </a:r>
            <a:r>
              <a:rPr lang="en-GB" sz="3500">
                <a:solidFill>
                  <a:srgbClr val="000000"/>
                </a:solidFill>
                <a:highlight>
                  <a:srgbClr val="FFFFFF"/>
                </a:highlight>
              </a:rPr>
              <a:t>mean in a computer system?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graphicFrame>
        <p:nvGraphicFramePr>
          <p:cNvPr id="92" name="Google Shape;92;p15"/>
          <p:cNvGraphicFramePr/>
          <p:nvPr/>
        </p:nvGraphicFramePr>
        <p:xfrm>
          <a:off x="6380250" y="287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{9E634D57-69ED-47CB-8412-087FA654B705}</a:tableStyleId>
              </a:tblPr>
              <a:tblGrid>
                <a:gridCol w="3291775"/>
                <a:gridCol w="7697925"/>
              </a:tblGrid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Term </a:t>
                      </a:r>
                      <a:endParaRPr b="1"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Meaning</a:t>
                      </a:r>
                      <a:endParaRPr b="1"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RAM</a:t>
                      </a:r>
                      <a:endParaRPr b="1"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ROM</a:t>
                      </a:r>
                      <a:endParaRPr b="1"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highlight>
                          <a:srgbClr val="FFFFFF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title</a:t>
            </a:r>
            <a:endParaRPr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917950" y="2876300"/>
            <a:ext cx="4518600" cy="50478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Which line of the table describes RAM and which describes ROM?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Place/Write the correct device into each line on the table.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00" name="Google Shape;100;p16"/>
          <p:cNvGraphicFramePr/>
          <p:nvPr/>
        </p:nvGraphicFramePr>
        <p:xfrm>
          <a:off x="6380250" y="287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{9E634D57-69ED-47CB-8412-087FA654B705}</a:tableStyleId>
              </a:tblPr>
              <a:tblGrid>
                <a:gridCol w="6489800"/>
                <a:gridCol w="4499900"/>
              </a:tblGrid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Device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Read only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Read and write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1" name="Google Shape;101;p16"/>
          <p:cNvSpPr txBox="1"/>
          <p:nvPr/>
        </p:nvSpPr>
        <p:spPr>
          <a:xfrm>
            <a:off x="1332805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ROM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07640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RAM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title</a:t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917950" y="2876300"/>
            <a:ext cx="4518600" cy="50478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Which line of the table describes RAM and which describes ROM?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Place/Write the correct device into each line on the table.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9" name="Google Shape;109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10" name="Google Shape;110;p17"/>
          <p:cNvGraphicFramePr/>
          <p:nvPr/>
        </p:nvGraphicFramePr>
        <p:xfrm>
          <a:off x="6380250" y="251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{9E634D57-69ED-47CB-8412-087FA654B705}</a:tableStyleId>
              </a:tblPr>
              <a:tblGrid>
                <a:gridCol w="6489800"/>
                <a:gridCol w="4499900"/>
              </a:tblGrid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Device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Stores instructions and data ready for a CPU to execute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Stores permanent instructions that tell a computer how to ‘boot up’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1" name="Google Shape;111;p17"/>
          <p:cNvSpPr txBox="1"/>
          <p:nvPr/>
        </p:nvSpPr>
        <p:spPr>
          <a:xfrm>
            <a:off x="1332805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ROM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807640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RAM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title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917950" y="2876300"/>
            <a:ext cx="4518600" cy="50478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Which line of the table describes RAM and which describes ROM?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Place/Write the correct device into each line on the table.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20" name="Google Shape;120;p18"/>
          <p:cNvGraphicFramePr/>
          <p:nvPr/>
        </p:nvGraphicFramePr>
        <p:xfrm>
          <a:off x="6380250" y="251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{9E634D57-69ED-47CB-8412-087FA654B705}</a:tableStyleId>
              </a:tblPr>
              <a:tblGrid>
                <a:gridCol w="6489800"/>
                <a:gridCol w="4499900"/>
              </a:tblGrid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Device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Volatile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Non-Volatile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1" name="Google Shape;121;p18"/>
          <p:cNvSpPr txBox="1"/>
          <p:nvPr/>
        </p:nvSpPr>
        <p:spPr>
          <a:xfrm>
            <a:off x="1332805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ROM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807640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RAM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 title</a:t>
            </a:r>
            <a:endParaRPr/>
          </a:p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917950" y="2876300"/>
            <a:ext cx="4518600" cy="50478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Which line of the table describes RAM and which describes ROM?</a:t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Place/Write the correct device into each line on the table.</a:t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30" name="Google Shape;130;p19"/>
          <p:cNvGraphicFramePr/>
          <p:nvPr/>
        </p:nvGraphicFramePr>
        <p:xfrm>
          <a:off x="6380250" y="251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{9E634D57-69ED-47CB-8412-087FA654B705}</a:tableStyleId>
              </a:tblPr>
              <a:tblGrid>
                <a:gridCol w="6489800"/>
                <a:gridCol w="4499900"/>
              </a:tblGrid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Description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Device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6–8MB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  <a:tr h="132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1–256GB</a:t>
                      </a:r>
                      <a:endParaRPr b="1"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1" name="Google Shape;131;p19"/>
          <p:cNvSpPr txBox="1"/>
          <p:nvPr/>
        </p:nvSpPr>
        <p:spPr>
          <a:xfrm>
            <a:off x="1332805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ROM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8076400" y="7685550"/>
            <a:ext cx="2611800" cy="104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RAM</a:t>
            </a:r>
            <a:endParaRPr b="1"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