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4"/>
    <p:sldMasterId id="214748366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287000" cx="18288000"/>
  <p:notesSz cx="6858000" cy="9144000"/>
  <p:embeddedFontLst>
    <p:embeddedFont>
      <p:font typeface="Montserrat SemiBold"/>
      <p:regular r:id="rId21"/>
      <p:bold r:id="rId22"/>
      <p:italic r:id="rId23"/>
      <p:boldItalic r:id="rId24"/>
    </p:embeddedFont>
    <p:embeddedFont>
      <p:font typeface="Montserrat"/>
      <p:regular r:id="rId25"/>
      <p:bold r:id="rId26"/>
      <p:italic r:id="rId27"/>
      <p:boldItalic r:id="rId28"/>
    </p:embeddedFont>
    <p:embeddedFont>
      <p:font typeface="Montserrat Medium"/>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E851F5-7017-4C6F-B3EB-0F7C420FF5EC}">
  <a:tblStyle styleId="{D7E851F5-7017-4C6F-B3EB-0F7C420FF5E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MontserratSemiBold-bold.fntdata"/><Relationship Id="rId21" Type="http://schemas.openxmlformats.org/officeDocument/2006/relationships/font" Target="fonts/MontserratSemiBold-regular.fntdata"/><Relationship Id="rId24" Type="http://schemas.openxmlformats.org/officeDocument/2006/relationships/font" Target="fonts/MontserratSemiBold-boldItalic.fntdata"/><Relationship Id="rId23" Type="http://schemas.openxmlformats.org/officeDocument/2006/relationships/font" Target="fonts/MontserratSemi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MontserratMedium-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Medium-italic.fntdata"/><Relationship Id="rId30" Type="http://schemas.openxmlformats.org/officeDocument/2006/relationships/font" Target="fonts/MontserratMedium-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MontserratMedium-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7349fb42c9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349fb42c9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c9a5589a5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c9a5589a5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8c9a5589a5_0_4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8c9a5589a5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74acc23650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g74acc23650_0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c9a5589a5_0_5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8c9a5589a5_0_5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914400" rtl="0" algn="l">
              <a:lnSpc>
                <a:spcPct val="130000"/>
              </a:lnSpc>
              <a:spcBef>
                <a:spcPts val="10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c9a5589a5_0_5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8c9a5589a5_0_5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c9a5589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c9a5589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c9a5589a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c9a5589a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8c9a5589a5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8c9a5589a5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c9a5589a5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c9a5589a5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8dd9386071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8dd9386071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8c9a5589a5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8c9a5589a5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8dd9386071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dd9386071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8c9a5589a5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c9a5589a5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a:spcBef>
                <a:spcPts val="0"/>
              </a:spcBef>
              <a:spcAft>
                <a:spcPts val="0"/>
              </a:spcAft>
              <a:buNone/>
              <a:defRPr>
                <a:solidFill>
                  <a:srgbClr val="4B3241"/>
                </a:solidFill>
              </a:defRPr>
            </a:lvl2pPr>
            <a:lvl3pPr lvl="2">
              <a:spcBef>
                <a:spcPts val="2000"/>
              </a:spcBef>
              <a:spcAft>
                <a:spcPts val="0"/>
              </a:spcAft>
              <a:buNone/>
              <a:defRPr>
                <a:solidFill>
                  <a:srgbClr val="4B3241"/>
                </a:solidFill>
              </a:defRPr>
            </a:lvl3pPr>
            <a:lvl4pPr lvl="3">
              <a:spcBef>
                <a:spcPts val="2000"/>
              </a:spcBef>
              <a:spcAft>
                <a:spcPts val="0"/>
              </a:spcAft>
              <a:buNone/>
              <a:defRPr>
                <a:solidFill>
                  <a:srgbClr val="4B3241"/>
                </a:solidFill>
              </a:defRPr>
            </a:lvl4pPr>
            <a:lvl5pPr lvl="4">
              <a:spcBef>
                <a:spcPts val="2000"/>
              </a:spcBef>
              <a:spcAft>
                <a:spcPts val="0"/>
              </a:spcAft>
              <a:buNone/>
              <a:defRPr>
                <a:solidFill>
                  <a:srgbClr val="4B3241"/>
                </a:solidFill>
              </a:defRPr>
            </a:lvl5pPr>
            <a:lvl6pPr lvl="5">
              <a:spcBef>
                <a:spcPts val="2000"/>
              </a:spcBef>
              <a:spcAft>
                <a:spcPts val="0"/>
              </a:spcAft>
              <a:buNone/>
              <a:defRPr>
                <a:solidFill>
                  <a:srgbClr val="4B3241"/>
                </a:solidFill>
              </a:defRPr>
            </a:lvl6pPr>
            <a:lvl7pPr lvl="6">
              <a:spcBef>
                <a:spcPts val="2000"/>
              </a:spcBef>
              <a:spcAft>
                <a:spcPts val="0"/>
              </a:spcAft>
              <a:buNone/>
              <a:defRPr>
                <a:solidFill>
                  <a:srgbClr val="4B3241"/>
                </a:solidFill>
              </a:defRPr>
            </a:lvl7pPr>
            <a:lvl8pPr lvl="7">
              <a:spcBef>
                <a:spcPts val="2000"/>
              </a:spcBef>
              <a:spcAft>
                <a:spcPts val="0"/>
              </a:spcAft>
              <a:buNone/>
              <a:defRPr>
                <a:solidFill>
                  <a:srgbClr val="4B3241"/>
                </a:solidFill>
              </a:defRPr>
            </a:lvl8pPr>
            <a:lvl9pPr lvl="8">
              <a:spcBef>
                <a:spcPts val="2000"/>
              </a:spcBef>
              <a:spcAft>
                <a:spcPts val="2000"/>
              </a:spcAft>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80" name="Shape 80"/>
        <p:cNvGrpSpPr/>
        <p:nvPr/>
      </p:nvGrpSpPr>
      <p:grpSpPr>
        <a:xfrm>
          <a:off x="0" y="0"/>
          <a:ext cx="0" cy="0"/>
          <a:chOff x="0" y="0"/>
          <a:chExt cx="0" cy="0"/>
        </a:xfrm>
      </p:grpSpPr>
      <p:sp>
        <p:nvSpPr>
          <p:cNvPr id="81" name="Google Shape;81;p15"/>
          <p:cNvSpPr txBox="1"/>
          <p:nvPr>
            <p:ph type="title"/>
          </p:nvPr>
        </p:nvSpPr>
        <p:spPr>
          <a:xfrm>
            <a:off x="917950" y="2876300"/>
            <a:ext cx="16452000" cy="6379200"/>
          </a:xfrm>
          <a:prstGeom prst="rect">
            <a:avLst/>
          </a:prstGeom>
          <a:noFill/>
          <a:ln>
            <a:noFill/>
          </a:ln>
        </p:spPr>
        <p:txBody>
          <a:bodyPr anchorCtr="0" anchor="t" bIns="0" lIns="0" spcFirstLastPara="1" rIns="0" wrap="square" tIns="0">
            <a:noAutofit/>
          </a:bodyPr>
          <a:lstStyle>
            <a:lvl1pPr lvl="0" rtl="0" algn="l">
              <a:lnSpc>
                <a:spcPct val="115000"/>
              </a:lnSpc>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lnSpc>
                <a:spcPct val="100000"/>
              </a:lnSpc>
              <a:spcBef>
                <a:spcPts val="0"/>
              </a:spcBef>
              <a:spcAft>
                <a:spcPts val="0"/>
              </a:spcAft>
              <a:buSzPts val="7200"/>
              <a:buNone/>
              <a:defRPr sz="7200"/>
            </a:lvl2pPr>
            <a:lvl3pPr lvl="2" rtl="0" algn="ctr">
              <a:lnSpc>
                <a:spcPct val="100000"/>
              </a:lnSpc>
              <a:spcBef>
                <a:spcPts val="0"/>
              </a:spcBef>
              <a:spcAft>
                <a:spcPts val="0"/>
              </a:spcAft>
              <a:buSzPts val="7200"/>
              <a:buNone/>
              <a:defRPr sz="7200"/>
            </a:lvl3pPr>
            <a:lvl4pPr lvl="3" rtl="0" algn="ctr">
              <a:lnSpc>
                <a:spcPct val="100000"/>
              </a:lnSpc>
              <a:spcBef>
                <a:spcPts val="0"/>
              </a:spcBef>
              <a:spcAft>
                <a:spcPts val="0"/>
              </a:spcAft>
              <a:buSzPts val="7200"/>
              <a:buNone/>
              <a:defRPr sz="7200"/>
            </a:lvl4pPr>
            <a:lvl5pPr lvl="4" rtl="0" algn="ctr">
              <a:lnSpc>
                <a:spcPct val="100000"/>
              </a:lnSpc>
              <a:spcBef>
                <a:spcPts val="0"/>
              </a:spcBef>
              <a:spcAft>
                <a:spcPts val="0"/>
              </a:spcAft>
              <a:buSzPts val="7200"/>
              <a:buNone/>
              <a:defRPr sz="7200"/>
            </a:lvl5pPr>
            <a:lvl6pPr lvl="5" rtl="0" algn="ctr">
              <a:lnSpc>
                <a:spcPct val="100000"/>
              </a:lnSpc>
              <a:spcBef>
                <a:spcPts val="0"/>
              </a:spcBef>
              <a:spcAft>
                <a:spcPts val="0"/>
              </a:spcAft>
              <a:buSzPts val="7200"/>
              <a:buNone/>
              <a:defRPr sz="7200"/>
            </a:lvl6pPr>
            <a:lvl7pPr lvl="6" rtl="0" algn="ctr">
              <a:lnSpc>
                <a:spcPct val="100000"/>
              </a:lnSpc>
              <a:spcBef>
                <a:spcPts val="0"/>
              </a:spcBef>
              <a:spcAft>
                <a:spcPts val="0"/>
              </a:spcAft>
              <a:buSzPts val="7200"/>
              <a:buNone/>
              <a:defRPr sz="7200"/>
            </a:lvl7pPr>
            <a:lvl8pPr lvl="7" rtl="0" algn="ctr">
              <a:lnSpc>
                <a:spcPct val="100000"/>
              </a:lnSpc>
              <a:spcBef>
                <a:spcPts val="0"/>
              </a:spcBef>
              <a:spcAft>
                <a:spcPts val="0"/>
              </a:spcAft>
              <a:buSzPts val="7200"/>
              <a:buNone/>
              <a:defRPr sz="7200"/>
            </a:lvl8pPr>
            <a:lvl9pPr lvl="8" rtl="0" algn="ctr">
              <a:lnSpc>
                <a:spcPct val="100000"/>
              </a:lnSpc>
              <a:spcBef>
                <a:spcPts val="0"/>
              </a:spcBef>
              <a:spcAft>
                <a:spcPts val="0"/>
              </a:spcAft>
              <a:buSzPts val="7200"/>
              <a:buNone/>
              <a:defRPr sz="7200"/>
            </a:lvl9pPr>
          </a:lstStyle>
          <a:p/>
        </p:txBody>
      </p:sp>
      <p:sp>
        <p:nvSpPr>
          <p:cNvPr id="82" name="Google Shape;82;p15"/>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83" name="Google Shape;83;p15"/>
          <p:cNvPicPr preferRelativeResize="0"/>
          <p:nvPr/>
        </p:nvPicPr>
        <p:blipFill rotWithShape="1">
          <a:blip r:embed="rId2">
            <a:alphaModFix/>
          </a:blip>
          <a:srcRect b="0" l="9" r="0" t="0"/>
          <a:stretch/>
        </p:blipFill>
        <p:spPr>
          <a:xfrm>
            <a:off x="17408298" y="9005906"/>
            <a:ext cx="448851" cy="83835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84" name="Shape 84"/>
        <p:cNvGrpSpPr/>
        <p:nvPr/>
      </p:nvGrpSpPr>
      <p:grpSpPr>
        <a:xfrm>
          <a:off x="0" y="0"/>
          <a:ext cx="0" cy="0"/>
          <a:chOff x="0" y="0"/>
          <a:chExt cx="0" cy="0"/>
        </a:xfrm>
      </p:grpSpPr>
      <p:sp>
        <p:nvSpPr>
          <p:cNvPr id="85" name="Google Shape;85;p16"/>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86" name="Google Shape;86;p16"/>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rtl="0">
              <a:lnSpc>
                <a:spcPct val="140000"/>
              </a:lnSpc>
              <a:spcBef>
                <a:spcPts val="2000"/>
              </a:spcBef>
              <a:spcAft>
                <a:spcPts val="0"/>
              </a:spcAft>
              <a:buNone/>
              <a:defRPr sz="28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0"/>
              </a:spcBef>
              <a:spcAft>
                <a:spcPts val="0"/>
              </a:spcAft>
              <a:buNone/>
              <a:defRPr>
                <a:solidFill>
                  <a:srgbClr val="4B3241"/>
                </a:solidFill>
              </a:defRPr>
            </a:lvl3pPr>
            <a:lvl4pPr lvl="3" rtl="0">
              <a:spcBef>
                <a:spcPts val="0"/>
              </a:spcBef>
              <a:spcAft>
                <a:spcPts val="0"/>
              </a:spcAft>
              <a:buNone/>
              <a:defRPr>
                <a:solidFill>
                  <a:srgbClr val="4B3241"/>
                </a:solidFill>
              </a:defRPr>
            </a:lvl4pPr>
            <a:lvl5pPr lvl="4" rtl="0">
              <a:spcBef>
                <a:spcPts val="0"/>
              </a:spcBef>
              <a:spcAft>
                <a:spcPts val="0"/>
              </a:spcAft>
              <a:buNone/>
              <a:defRPr>
                <a:solidFill>
                  <a:srgbClr val="4B3241"/>
                </a:solidFill>
              </a:defRPr>
            </a:lvl5pPr>
            <a:lvl6pPr lvl="5" rtl="0">
              <a:spcBef>
                <a:spcPts val="0"/>
              </a:spcBef>
              <a:spcAft>
                <a:spcPts val="0"/>
              </a:spcAft>
              <a:buNone/>
              <a:defRPr>
                <a:solidFill>
                  <a:srgbClr val="4B3241"/>
                </a:solidFill>
              </a:defRPr>
            </a:lvl6pPr>
            <a:lvl7pPr lvl="6" rtl="0">
              <a:spcBef>
                <a:spcPts val="0"/>
              </a:spcBef>
              <a:spcAft>
                <a:spcPts val="0"/>
              </a:spcAft>
              <a:buNone/>
              <a:defRPr>
                <a:solidFill>
                  <a:srgbClr val="4B3241"/>
                </a:solidFill>
              </a:defRPr>
            </a:lvl7pPr>
            <a:lvl8pPr lvl="7" rtl="0">
              <a:spcBef>
                <a:spcPts val="0"/>
              </a:spcBef>
              <a:spcAft>
                <a:spcPts val="0"/>
              </a:spcAft>
              <a:buNone/>
              <a:defRPr>
                <a:solidFill>
                  <a:srgbClr val="4B3241"/>
                </a:solidFill>
              </a:defRPr>
            </a:lvl8pPr>
            <a:lvl9pPr lvl="8" rtl="0">
              <a:spcBef>
                <a:spcPts val="0"/>
              </a:spcBef>
              <a:spcAft>
                <a:spcPts val="0"/>
              </a:spcAft>
              <a:buNone/>
              <a:defRPr>
                <a:solidFill>
                  <a:srgbClr val="4B3241"/>
                </a:solidFill>
              </a:defRPr>
            </a:lvl9pPr>
          </a:lstStyle>
          <a:p/>
        </p:txBody>
      </p:sp>
      <p:pic>
        <p:nvPicPr>
          <p:cNvPr id="87" name="Google Shape;87;p16"/>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7200"/>
              <a:buNone/>
              <a:defRPr sz="7200">
                <a:solidFill>
                  <a:srgbClr val="4B3241"/>
                </a:solidFill>
              </a:defRPr>
            </a:lvl2pPr>
            <a:lvl3pPr lvl="2" rtl="0" algn="ctr">
              <a:spcBef>
                <a:spcPts val="0"/>
              </a:spcBef>
              <a:spcAft>
                <a:spcPts val="0"/>
              </a:spcAft>
              <a:buClr>
                <a:srgbClr val="4B3241"/>
              </a:buClr>
              <a:buSzPts val="7200"/>
              <a:buNone/>
              <a:defRPr sz="7200">
                <a:solidFill>
                  <a:srgbClr val="4B3241"/>
                </a:solidFill>
              </a:defRPr>
            </a:lvl3pPr>
            <a:lvl4pPr lvl="3" rtl="0" algn="ctr">
              <a:spcBef>
                <a:spcPts val="0"/>
              </a:spcBef>
              <a:spcAft>
                <a:spcPts val="0"/>
              </a:spcAft>
              <a:buClr>
                <a:srgbClr val="4B3241"/>
              </a:buClr>
              <a:buSzPts val="7200"/>
              <a:buNone/>
              <a:defRPr sz="7200">
                <a:solidFill>
                  <a:srgbClr val="4B3241"/>
                </a:solidFill>
              </a:defRPr>
            </a:lvl4pPr>
            <a:lvl5pPr lvl="4" rtl="0" algn="ctr">
              <a:spcBef>
                <a:spcPts val="0"/>
              </a:spcBef>
              <a:spcAft>
                <a:spcPts val="0"/>
              </a:spcAft>
              <a:buClr>
                <a:srgbClr val="4B3241"/>
              </a:buClr>
              <a:buSzPts val="7200"/>
              <a:buNone/>
              <a:defRPr sz="7200">
                <a:solidFill>
                  <a:srgbClr val="4B3241"/>
                </a:solidFill>
              </a:defRPr>
            </a:lvl5pPr>
            <a:lvl6pPr lvl="5" rtl="0" algn="ctr">
              <a:spcBef>
                <a:spcPts val="0"/>
              </a:spcBef>
              <a:spcAft>
                <a:spcPts val="0"/>
              </a:spcAft>
              <a:buClr>
                <a:srgbClr val="4B3241"/>
              </a:buClr>
              <a:buSzPts val="7200"/>
              <a:buNone/>
              <a:defRPr sz="7200">
                <a:solidFill>
                  <a:srgbClr val="4B3241"/>
                </a:solidFill>
              </a:defRPr>
            </a:lvl6pPr>
            <a:lvl7pPr lvl="6" rtl="0" algn="ctr">
              <a:spcBef>
                <a:spcPts val="0"/>
              </a:spcBef>
              <a:spcAft>
                <a:spcPts val="0"/>
              </a:spcAft>
              <a:buClr>
                <a:srgbClr val="4B3241"/>
              </a:buClr>
              <a:buSzPts val="7200"/>
              <a:buNone/>
              <a:defRPr sz="7200">
                <a:solidFill>
                  <a:srgbClr val="4B3241"/>
                </a:solidFill>
              </a:defRPr>
            </a:lvl7pPr>
            <a:lvl8pPr lvl="7" rtl="0" algn="ctr">
              <a:spcBef>
                <a:spcPts val="0"/>
              </a:spcBef>
              <a:spcAft>
                <a:spcPts val="0"/>
              </a:spcAft>
              <a:buClr>
                <a:srgbClr val="4B3241"/>
              </a:buClr>
              <a:buSzPts val="7200"/>
              <a:buNone/>
              <a:defRPr sz="7200">
                <a:solidFill>
                  <a:srgbClr val="4B3241"/>
                </a:solidFill>
              </a:defRPr>
            </a:lvl8pPr>
            <a:lvl9pPr lvl="8" rtl="0" algn="ctr">
              <a:spcBef>
                <a:spcPts val="0"/>
              </a:spcBef>
              <a:spcAft>
                <a:spcPts val="0"/>
              </a:spcAft>
              <a:buClr>
                <a:srgbClr val="4B3241"/>
              </a:buClr>
              <a:buSzPts val="7200"/>
              <a:buNone/>
              <a:defRPr sz="7200">
                <a:solidFill>
                  <a:srgbClr val="4B3241"/>
                </a:solidFill>
              </a:defRPr>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sz="2800"/>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3" name="Google Shape;23;p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6" name="Google Shape;26;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7" name="Google Shape;27;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28" name="Google Shape;28;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9" name="Google Shape;29;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b="1">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2"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nSpc>
                <a:spcPct val="115000"/>
              </a:lnSpc>
              <a:spcBef>
                <a:spcPts val="0"/>
              </a:spcBef>
              <a:spcAft>
                <a:spcPts val="0"/>
              </a:spcAft>
              <a:buSzPts val="2800"/>
              <a:buChar char="●"/>
              <a:defRPr sz="2800"/>
            </a:lvl1pPr>
            <a:lvl2pPr indent="-406400" lvl="1" marL="914400">
              <a:lnSpc>
                <a:spcPct val="115000"/>
              </a:lnSpc>
              <a:spcBef>
                <a:spcPts val="1200"/>
              </a:spcBef>
              <a:spcAft>
                <a:spcPts val="0"/>
              </a:spcAft>
              <a:buSzPts val="2800"/>
              <a:buChar char="–"/>
              <a:defRPr sz="2800"/>
            </a:lvl2pPr>
            <a:lvl3pPr indent="-406400" lvl="2" marL="1371600">
              <a:lnSpc>
                <a:spcPct val="115000"/>
              </a:lnSpc>
              <a:spcBef>
                <a:spcPts val="1200"/>
              </a:spcBef>
              <a:spcAft>
                <a:spcPts val="0"/>
              </a:spcAft>
              <a:buSzPts val="2800"/>
              <a:buChar char="–"/>
              <a:defRPr/>
            </a:lvl3pPr>
            <a:lvl4pPr indent="-406400" lvl="3" marL="1828800">
              <a:lnSpc>
                <a:spcPct val="115000"/>
              </a:lnSpc>
              <a:spcBef>
                <a:spcPts val="1200"/>
              </a:spcBef>
              <a:spcAft>
                <a:spcPts val="0"/>
              </a:spcAft>
              <a:buSzPts val="2800"/>
              <a:buChar char="–"/>
              <a:defRPr/>
            </a:lvl4pPr>
            <a:lvl5pPr indent="-406400" lvl="4" marL="2286000">
              <a:lnSpc>
                <a:spcPct val="115000"/>
              </a:lnSpc>
              <a:spcBef>
                <a:spcPts val="1200"/>
              </a:spcBef>
              <a:spcAft>
                <a:spcPts val="0"/>
              </a:spcAft>
              <a:buSzPts val="2800"/>
              <a:buChar char="–"/>
              <a:defRPr/>
            </a:lvl5pPr>
            <a:lvl6pPr indent="-406400" lvl="5" marL="2743200">
              <a:lnSpc>
                <a:spcPct val="115000"/>
              </a:lnSpc>
              <a:spcBef>
                <a:spcPts val="1200"/>
              </a:spcBef>
              <a:spcAft>
                <a:spcPts val="0"/>
              </a:spcAft>
              <a:buSzPts val="2800"/>
              <a:buChar char="–"/>
              <a:defRPr/>
            </a:lvl6pPr>
            <a:lvl7pPr indent="-406400" lvl="6" marL="3200400">
              <a:lnSpc>
                <a:spcPct val="115000"/>
              </a:lnSpc>
              <a:spcBef>
                <a:spcPts val="1200"/>
              </a:spcBef>
              <a:spcAft>
                <a:spcPts val="0"/>
              </a:spcAft>
              <a:buSzPts val="2800"/>
              <a:buChar char="–"/>
              <a:defRPr/>
            </a:lvl7pPr>
            <a:lvl8pPr indent="-406400" lvl="7" marL="3657600">
              <a:lnSpc>
                <a:spcPct val="115000"/>
              </a:lnSpc>
              <a:spcBef>
                <a:spcPts val="1200"/>
              </a:spcBef>
              <a:spcAft>
                <a:spcPts val="0"/>
              </a:spcAft>
              <a:buSzPts val="2800"/>
              <a:buChar char="–"/>
              <a:defRPr/>
            </a:lvl8pPr>
            <a:lvl9pPr indent="-406400" lvl="8" marL="4114800">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4"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6"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rtl="0">
              <a:lnSpc>
                <a:spcPct val="115000"/>
              </a:lnSpc>
              <a:spcBef>
                <a:spcPts val="0"/>
              </a:spcBef>
              <a:spcAft>
                <a:spcPts val="0"/>
              </a:spcAft>
              <a:buSzPts val="2800"/>
              <a:buChar char="●"/>
              <a:defRPr sz="2800"/>
            </a:lvl1pPr>
            <a:lvl2pPr indent="-406400" lvl="1" marL="914400" rtl="0">
              <a:lnSpc>
                <a:spcPct val="115000"/>
              </a:lnSpc>
              <a:spcBef>
                <a:spcPts val="1200"/>
              </a:spcBef>
              <a:spcAft>
                <a:spcPts val="0"/>
              </a:spcAft>
              <a:buSzPts val="2800"/>
              <a:buChar char="–"/>
              <a:defRPr sz="2800"/>
            </a:lvl2pPr>
            <a:lvl3pPr indent="-406400" lvl="2" marL="1371600" rtl="0">
              <a:lnSpc>
                <a:spcPct val="115000"/>
              </a:lnSpc>
              <a:spcBef>
                <a:spcPts val="1200"/>
              </a:spcBef>
              <a:spcAft>
                <a:spcPts val="0"/>
              </a:spcAft>
              <a:buSzPts val="2800"/>
              <a:buChar char="–"/>
              <a:defRPr/>
            </a:lvl3pPr>
            <a:lvl4pPr indent="-406400" lvl="3" marL="1828800" rtl="0">
              <a:lnSpc>
                <a:spcPct val="115000"/>
              </a:lnSpc>
              <a:spcBef>
                <a:spcPts val="1200"/>
              </a:spcBef>
              <a:spcAft>
                <a:spcPts val="0"/>
              </a:spcAft>
              <a:buSzPts val="2800"/>
              <a:buChar char="–"/>
              <a:defRPr/>
            </a:lvl4pPr>
            <a:lvl5pPr indent="-406400" lvl="4" marL="2286000" rtl="0">
              <a:lnSpc>
                <a:spcPct val="115000"/>
              </a:lnSpc>
              <a:spcBef>
                <a:spcPts val="1200"/>
              </a:spcBef>
              <a:spcAft>
                <a:spcPts val="0"/>
              </a:spcAft>
              <a:buSzPts val="2800"/>
              <a:buChar char="–"/>
              <a:defRPr/>
            </a:lvl5pPr>
            <a:lvl6pPr indent="-406400" lvl="5" marL="2743200" rtl="0">
              <a:lnSpc>
                <a:spcPct val="115000"/>
              </a:lnSpc>
              <a:spcBef>
                <a:spcPts val="1200"/>
              </a:spcBef>
              <a:spcAft>
                <a:spcPts val="0"/>
              </a:spcAft>
              <a:buSzPts val="2800"/>
              <a:buChar char="–"/>
              <a:defRPr/>
            </a:lvl6pPr>
            <a:lvl7pPr indent="-406400" lvl="6" marL="3200400" rtl="0">
              <a:lnSpc>
                <a:spcPct val="115000"/>
              </a:lnSpc>
              <a:spcBef>
                <a:spcPts val="1200"/>
              </a:spcBef>
              <a:spcAft>
                <a:spcPts val="0"/>
              </a:spcAft>
              <a:buSzPts val="2800"/>
              <a:buChar char="–"/>
              <a:defRPr/>
            </a:lvl7pPr>
            <a:lvl8pPr indent="-406400" lvl="7" marL="3657600" rtl="0">
              <a:lnSpc>
                <a:spcPct val="115000"/>
              </a:lnSpc>
              <a:spcBef>
                <a:spcPts val="1200"/>
              </a:spcBef>
              <a:spcAft>
                <a:spcPts val="0"/>
              </a:spcAft>
              <a:buSzPts val="2800"/>
              <a:buChar char="–"/>
              <a:defRPr/>
            </a:lvl8pPr>
            <a:lvl9pPr indent="-406400" lvl="8" marL="4114800" rtl="0">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b="1" sz="28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4400"/>
              <a:buNone/>
              <a:defRPr>
                <a:solidFill>
                  <a:srgbClr val="4B3241"/>
                </a:solidFill>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406400" lvl="4" marL="2286000" rtl="0">
              <a:spcBef>
                <a:spcPts val="1600"/>
              </a:spcBef>
              <a:spcAft>
                <a:spcPts val="0"/>
              </a:spcAft>
              <a:buSzPts val="2800"/>
              <a:buChar char="–"/>
              <a:defRPr/>
            </a:lvl5pPr>
            <a:lvl6pPr indent="-406400" lvl="5" marL="2743200" rtl="0">
              <a:spcBef>
                <a:spcPts val="1200"/>
              </a:spcBef>
              <a:spcAft>
                <a:spcPts val="0"/>
              </a:spcAft>
              <a:buSzPts val="2800"/>
              <a:buChar char="–"/>
              <a:defRPr/>
            </a:lvl6pPr>
            <a:lvl7pPr indent="-406400" lvl="6" marL="3200400" rtl="0">
              <a:spcBef>
                <a:spcPts val="1200"/>
              </a:spcBef>
              <a:spcAft>
                <a:spcPts val="0"/>
              </a:spcAft>
              <a:buSzPts val="2800"/>
              <a:buChar char="–"/>
              <a:defRPr/>
            </a:lvl7pPr>
            <a:lvl8pPr indent="-406400" lvl="7" marL="3657600" rtl="0">
              <a:spcBef>
                <a:spcPts val="800"/>
              </a:spcBef>
              <a:spcAft>
                <a:spcPts val="0"/>
              </a:spcAft>
              <a:buSzPts val="2800"/>
              <a:buChar char="–"/>
              <a:defRPr/>
            </a:lvl8pPr>
            <a:lvl9pPr indent="-406400" lvl="8" marL="4114800" rtl="0">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406400" lvl="4" marL="2286000">
              <a:spcBef>
                <a:spcPts val="1600"/>
              </a:spcBef>
              <a:spcAft>
                <a:spcPts val="0"/>
              </a:spcAft>
              <a:buSzPts val="2800"/>
              <a:buChar char="–"/>
              <a:defRPr/>
            </a:lvl5pPr>
            <a:lvl6pPr indent="-406400" lvl="5" marL="2743200">
              <a:spcBef>
                <a:spcPts val="1200"/>
              </a:spcBef>
              <a:spcAft>
                <a:spcPts val="0"/>
              </a:spcAft>
              <a:buSzPts val="2800"/>
              <a:buChar char="–"/>
              <a:defRPr/>
            </a:lvl6pPr>
            <a:lvl7pPr indent="-406400" lvl="6" marL="3200400">
              <a:spcBef>
                <a:spcPts val="1200"/>
              </a:spcBef>
              <a:spcAft>
                <a:spcPts val="0"/>
              </a:spcAft>
              <a:buSzPts val="2800"/>
              <a:buChar char="–"/>
              <a:defRPr/>
            </a:lvl7pPr>
            <a:lvl8pPr indent="-406400" lvl="7" marL="3657600">
              <a:spcBef>
                <a:spcPts val="800"/>
              </a:spcBef>
              <a:spcAft>
                <a:spcPts val="0"/>
              </a:spcAft>
              <a:buSzPts val="2800"/>
              <a:buChar char="–"/>
              <a:defRPr/>
            </a:lvl8pPr>
            <a:lvl9pPr indent="-406400" lvl="8" marL="4114800">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0" cy="63195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406400" lvl="4" marL="22860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5pPr>
            <a:lvl6pPr indent="-406400" lvl="5" marL="27432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6pPr>
            <a:lvl7pPr indent="-406400" lvl="6" marL="3200400">
              <a:lnSpc>
                <a:spcPct val="130000"/>
              </a:lnSpc>
              <a:spcBef>
                <a:spcPts val="12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7pPr>
            <a:lvl8pPr indent="-406400" lvl="7" marL="3657600">
              <a:lnSpc>
                <a:spcPct val="130000"/>
              </a:lnSpc>
              <a:spcBef>
                <a:spcPts val="8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8pPr>
            <a:lvl9pPr indent="-406400" lvl="8" marL="4114800">
              <a:lnSpc>
                <a:spcPct val="130000"/>
              </a:lnSpc>
              <a:spcBef>
                <a:spcPts val="800"/>
              </a:spcBef>
              <a:spcAft>
                <a:spcPts val="400"/>
              </a:spcAft>
              <a:buClr>
                <a:schemeClr val="dk2"/>
              </a:buClr>
              <a:buSzPts val="2800"/>
              <a:buFont typeface="Montserrat"/>
              <a:buChar char="–"/>
              <a:defRPr sz="28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rgbClr val="4B3241"/>
                </a:solidFill>
                <a:latin typeface="Montserrat Medium"/>
                <a:ea typeface="Montserrat Medium"/>
                <a:cs typeface="Montserrat Medium"/>
                <a:sym typeface="Montserrat Medium"/>
              </a:defRPr>
            </a:lvl1pPr>
            <a:lvl2pPr lvl="1" rtl="0">
              <a:buNone/>
              <a:defRPr sz="1600">
                <a:solidFill>
                  <a:srgbClr val="4B3241"/>
                </a:solidFill>
                <a:latin typeface="Montserrat Medium"/>
                <a:ea typeface="Montserrat Medium"/>
                <a:cs typeface="Montserrat Medium"/>
                <a:sym typeface="Montserrat Medium"/>
              </a:defRPr>
            </a:lvl2pPr>
            <a:lvl3pPr lvl="2" rtl="0">
              <a:buNone/>
              <a:defRPr sz="1600">
                <a:solidFill>
                  <a:srgbClr val="4B3241"/>
                </a:solidFill>
                <a:latin typeface="Montserrat Medium"/>
                <a:ea typeface="Montserrat Medium"/>
                <a:cs typeface="Montserrat Medium"/>
                <a:sym typeface="Montserrat Medium"/>
              </a:defRPr>
            </a:lvl3pPr>
            <a:lvl4pPr lvl="3" rtl="0">
              <a:buNone/>
              <a:defRPr sz="1600">
                <a:solidFill>
                  <a:srgbClr val="4B3241"/>
                </a:solidFill>
                <a:latin typeface="Montserrat Medium"/>
                <a:ea typeface="Montserrat Medium"/>
                <a:cs typeface="Montserrat Medium"/>
                <a:sym typeface="Montserrat Medium"/>
              </a:defRPr>
            </a:lvl4pPr>
            <a:lvl5pPr lvl="4" rtl="0">
              <a:buNone/>
              <a:defRPr sz="1600">
                <a:solidFill>
                  <a:srgbClr val="4B3241"/>
                </a:solidFill>
                <a:latin typeface="Montserrat Medium"/>
                <a:ea typeface="Montserrat Medium"/>
                <a:cs typeface="Montserrat Medium"/>
                <a:sym typeface="Montserrat Medium"/>
              </a:defRPr>
            </a:lvl5pPr>
            <a:lvl6pPr lvl="5" rtl="0">
              <a:buNone/>
              <a:defRPr sz="1600">
                <a:solidFill>
                  <a:srgbClr val="4B3241"/>
                </a:solidFill>
                <a:latin typeface="Montserrat Medium"/>
                <a:ea typeface="Montserrat Medium"/>
                <a:cs typeface="Montserrat Medium"/>
                <a:sym typeface="Montserrat Medium"/>
              </a:defRPr>
            </a:lvl6pPr>
            <a:lvl7pPr lvl="6" rtl="0">
              <a:buNone/>
              <a:defRPr sz="1600">
                <a:solidFill>
                  <a:srgbClr val="4B3241"/>
                </a:solidFill>
                <a:latin typeface="Montserrat Medium"/>
                <a:ea typeface="Montserrat Medium"/>
                <a:cs typeface="Montserrat Medium"/>
                <a:sym typeface="Montserrat Medium"/>
              </a:defRPr>
            </a:lvl7pPr>
            <a:lvl8pPr lvl="7" rtl="0">
              <a:buNone/>
              <a:defRPr sz="1600">
                <a:solidFill>
                  <a:srgbClr val="4B3241"/>
                </a:solidFill>
                <a:latin typeface="Montserrat Medium"/>
                <a:ea typeface="Montserrat Medium"/>
                <a:cs typeface="Montserrat Medium"/>
                <a:sym typeface="Montserrat Medium"/>
              </a:defRPr>
            </a:lvl8pPr>
            <a:lvl9pPr lvl="8" rtl="0">
              <a:buNone/>
              <a:defRPr sz="16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75" name="Shape 75"/>
        <p:cNvGrpSpPr/>
        <p:nvPr/>
      </p:nvGrpSpPr>
      <p:grpSpPr>
        <a:xfrm>
          <a:off x="0" y="0"/>
          <a:ext cx="0" cy="0"/>
          <a:chOff x="0" y="0"/>
          <a:chExt cx="0" cy="0"/>
        </a:xfrm>
      </p:grpSpPr>
      <p:sp>
        <p:nvSpPr>
          <p:cNvPr id="76" name="Google Shape;76;p14"/>
          <p:cNvSpPr txBox="1"/>
          <p:nvPr>
            <p:ph type="title"/>
          </p:nvPr>
        </p:nvSpPr>
        <p:spPr>
          <a:xfrm>
            <a:off x="917950" y="890050"/>
            <a:ext cx="164520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4400"/>
              <a:buFont typeface="Montserrat"/>
              <a:buNone/>
              <a:defRPr b="1" i="0" sz="44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chemeClr val="dk1"/>
              </a:buClr>
              <a:buSzPts val="5600"/>
              <a:buFont typeface="Montserrat Medium"/>
              <a:buNone/>
              <a:defRPr b="0" i="0" sz="5600" u="none" cap="none" strike="noStrike">
                <a:solidFill>
                  <a:schemeClr val="dk1"/>
                </a:solidFill>
                <a:latin typeface="Montserrat Medium"/>
                <a:ea typeface="Montserrat Medium"/>
                <a:cs typeface="Montserrat Medium"/>
                <a:sym typeface="Montserrat Medium"/>
              </a:defRPr>
            </a:lvl9pPr>
          </a:lstStyle>
          <a:p/>
        </p:txBody>
      </p:sp>
      <p:sp>
        <p:nvSpPr>
          <p:cNvPr id="77" name="Google Shape;77;p14"/>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381000" lvl="4" marL="2286000" marR="0" rtl="0" algn="l">
              <a:lnSpc>
                <a:spcPct val="130000"/>
              </a:lnSpc>
              <a:spcBef>
                <a:spcPts val="16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5pPr>
            <a:lvl6pPr indent="-381000" lvl="5" marL="2743200" marR="0" rtl="0" algn="l">
              <a:lnSpc>
                <a:spcPct val="130000"/>
              </a:lnSpc>
              <a:spcBef>
                <a:spcPts val="1200"/>
              </a:spcBef>
              <a:spcAft>
                <a:spcPts val="0"/>
              </a:spcAft>
              <a:buClr>
                <a:schemeClr val="dk2"/>
              </a:buClr>
              <a:buSzPts val="2400"/>
              <a:buFont typeface="Montserrat"/>
              <a:buChar char="–"/>
              <a:defRPr b="0" i="0" sz="2400" u="none" cap="none" strike="noStrike">
                <a:solidFill>
                  <a:schemeClr val="dk2"/>
                </a:solidFill>
                <a:latin typeface="Montserrat"/>
                <a:ea typeface="Montserrat"/>
                <a:cs typeface="Montserrat"/>
                <a:sym typeface="Montserrat"/>
              </a:defRPr>
            </a:lvl6pPr>
            <a:lvl7pPr indent="-355600" lvl="6" marL="3200400" marR="0" rtl="0" algn="l">
              <a:lnSpc>
                <a:spcPct val="130000"/>
              </a:lnSpc>
              <a:spcBef>
                <a:spcPts val="12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7pPr>
            <a:lvl8pPr indent="-355600" lvl="7" marL="3657600" marR="0" rtl="0" algn="l">
              <a:lnSpc>
                <a:spcPct val="130000"/>
              </a:lnSpc>
              <a:spcBef>
                <a:spcPts val="800"/>
              </a:spcBef>
              <a:spcAft>
                <a:spcPts val="0"/>
              </a:spcAft>
              <a:buClr>
                <a:schemeClr val="dk2"/>
              </a:buClr>
              <a:buSzPts val="2000"/>
              <a:buFont typeface="Montserrat"/>
              <a:buChar char="–"/>
              <a:defRPr b="0" i="0" sz="2000" u="none" cap="none" strike="noStrike">
                <a:solidFill>
                  <a:schemeClr val="dk2"/>
                </a:solidFill>
                <a:latin typeface="Montserrat"/>
                <a:ea typeface="Montserrat"/>
                <a:cs typeface="Montserrat"/>
                <a:sym typeface="Montserrat"/>
              </a:defRPr>
            </a:lvl8pPr>
            <a:lvl9pPr indent="-330200" lvl="8" marL="4114800" marR="0" rtl="0" algn="l">
              <a:lnSpc>
                <a:spcPct val="130000"/>
              </a:lnSpc>
              <a:spcBef>
                <a:spcPts val="800"/>
              </a:spcBef>
              <a:spcAft>
                <a:spcPts val="40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9pPr>
          </a:lstStyle>
          <a:p/>
        </p:txBody>
      </p:sp>
      <p:sp>
        <p:nvSpPr>
          <p:cNvPr id="78" name="Google Shape;78;p14"/>
          <p:cNvSpPr txBox="1"/>
          <p:nvPr>
            <p:ph idx="12" type="sldNum"/>
          </p:nvPr>
        </p:nvSpPr>
        <p:spPr>
          <a:xfrm>
            <a:off x="917942"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79" name="Google Shape;79;p14"/>
          <p:cNvPicPr preferRelativeResize="0"/>
          <p:nvPr/>
        </p:nvPicPr>
        <p:blipFill rotWithShape="1">
          <a:blip r:embed="rId1">
            <a:alphaModFix/>
          </a:blip>
          <a:srcRect b="0" l="9" r="0" t="0"/>
          <a:stretch/>
        </p:blipFill>
        <p:spPr>
          <a:xfrm>
            <a:off x="17408298" y="9005906"/>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0">
          <p15:clr>
            <a:srgbClr val="EA4335"/>
          </p15:clr>
        </p15:guide>
        <p15:guide id="4" orient="horz" pos="1812">
          <p15:clr>
            <a:srgbClr val="EA4335"/>
          </p15:clr>
        </p15:guide>
        <p15:guide id="5" orient="horz" pos="5568">
          <p15:clr>
            <a:srgbClr val="EA4335"/>
          </p15:clr>
        </p15:guide>
        <p15:guide id="6" orient="horz" pos="6038">
          <p15:clr>
            <a:srgbClr val="EA4335"/>
          </p15:clr>
        </p15:guide>
        <p15:guide id="7" orient="horz" pos="1386">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1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Lesson 13 - Inhaled and exhaled air</a:t>
            </a:r>
            <a:endParaRPr>
              <a:solidFill>
                <a:srgbClr val="4B3241"/>
              </a:solidFill>
            </a:endParaRPr>
          </a:p>
          <a:p>
            <a:pPr indent="0" lvl="0" marL="0" marR="0" rtl="0" algn="l">
              <a:lnSpc>
                <a:spcPct val="115000"/>
              </a:lnSpc>
              <a:spcBef>
                <a:spcPts val="0"/>
              </a:spcBef>
              <a:spcAft>
                <a:spcPts val="0"/>
              </a:spcAft>
              <a:buNone/>
            </a:pPr>
            <a:r>
              <a:rPr lang="en-GB">
                <a:solidFill>
                  <a:srgbClr val="4B3241"/>
                </a:solidFill>
              </a:rPr>
              <a:t>(Downloadable Student Document)</a:t>
            </a:r>
            <a:endParaRPr>
              <a:solidFill>
                <a:srgbClr val="4B3241"/>
              </a:solidFill>
            </a:endParaRPr>
          </a:p>
        </p:txBody>
      </p:sp>
      <p:sp>
        <p:nvSpPr>
          <p:cNvPr id="93" name="Google Shape;93;p17"/>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Science - Biology - Key Stage 3</a:t>
            </a:r>
            <a:endParaRPr>
              <a:solidFill>
                <a:srgbClr val="4B3241"/>
              </a:solidFill>
            </a:endParaRPr>
          </a:p>
          <a:p>
            <a:pPr indent="0" lvl="0" marL="0" rtl="0" algn="l">
              <a:spcBef>
                <a:spcPts val="2000"/>
              </a:spcBef>
              <a:spcAft>
                <a:spcPts val="2000"/>
              </a:spcAft>
              <a:buNone/>
            </a:pPr>
            <a:r>
              <a:rPr lang="en-GB">
                <a:solidFill>
                  <a:srgbClr val="4B3241"/>
                </a:solidFill>
              </a:rPr>
              <a:t>Cells, Tissues and Organs</a:t>
            </a:r>
            <a:endParaRPr>
              <a:solidFill>
                <a:srgbClr val="4B3241"/>
              </a:solidFill>
            </a:endParaRPr>
          </a:p>
        </p:txBody>
      </p:sp>
      <p:sp>
        <p:nvSpPr>
          <p:cNvPr id="94" name="Google Shape;94;p17"/>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Miss Wickham</a:t>
            </a:r>
            <a:endParaRPr>
              <a:solidFill>
                <a:srgbClr val="4B3241"/>
              </a:solidFill>
            </a:endParaRPr>
          </a:p>
        </p:txBody>
      </p:sp>
      <p:sp>
        <p:nvSpPr>
          <p:cNvPr id="95" name="Google Shape;95;p1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Conclusion</a:t>
            </a:r>
            <a:endParaRPr/>
          </a:p>
        </p:txBody>
      </p:sp>
      <p:sp>
        <p:nvSpPr>
          <p:cNvPr id="166" name="Google Shape;166;p2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7" name="Google Shape;167;p26"/>
          <p:cNvSpPr txBox="1"/>
          <p:nvPr/>
        </p:nvSpPr>
        <p:spPr>
          <a:xfrm>
            <a:off x="808475" y="2202375"/>
            <a:ext cx="16420200" cy="3345300"/>
          </a:xfrm>
          <a:prstGeom prst="rect">
            <a:avLst/>
          </a:prstGeom>
          <a:noFill/>
          <a:ln>
            <a:noFill/>
          </a:ln>
        </p:spPr>
        <p:txBody>
          <a:bodyPr anchorCtr="0" anchor="t" bIns="91425" lIns="91425" spcFirstLastPara="1" rIns="91425" wrap="square" tIns="91425">
            <a:noAutofit/>
          </a:bodyPr>
          <a:lstStyle/>
          <a:p>
            <a:pPr indent="-450850" lvl="0" marL="457200" rtl="0" algn="l">
              <a:lnSpc>
                <a:spcPct val="90000"/>
              </a:lnSpc>
              <a:spcBef>
                <a:spcPts val="1000"/>
              </a:spcBef>
              <a:spcAft>
                <a:spcPts val="0"/>
              </a:spcAft>
              <a:buSzPts val="3500"/>
              <a:buFont typeface="Montserrat"/>
              <a:buAutoNum type="arabicPeriod"/>
            </a:pPr>
            <a:r>
              <a:rPr lang="en-GB" sz="3500">
                <a:latin typeface="Montserrat"/>
                <a:ea typeface="Montserrat"/>
                <a:cs typeface="Montserrat"/>
                <a:sym typeface="Montserrat"/>
              </a:rPr>
              <a:t>What is the relationship between the air type and time the candle burned for?</a:t>
            </a:r>
            <a:endParaRPr sz="3500">
              <a:latin typeface="Montserrat"/>
              <a:ea typeface="Montserrat"/>
              <a:cs typeface="Montserrat"/>
              <a:sym typeface="Montserrat"/>
            </a:endParaRPr>
          </a:p>
          <a:p>
            <a:pPr indent="-450850" lvl="0" marL="457200" rtl="0" algn="l">
              <a:lnSpc>
                <a:spcPct val="90000"/>
              </a:lnSpc>
              <a:spcBef>
                <a:spcPts val="0"/>
              </a:spcBef>
              <a:spcAft>
                <a:spcPts val="0"/>
              </a:spcAft>
              <a:buSzPts val="3500"/>
              <a:buFont typeface="Montserrat"/>
              <a:buAutoNum type="arabicPeriod"/>
            </a:pPr>
            <a:r>
              <a:rPr lang="en-GB" sz="3500">
                <a:latin typeface="Montserrat"/>
                <a:ea typeface="Montserrat"/>
                <a:cs typeface="Montserrat"/>
                <a:sym typeface="Montserrat"/>
              </a:rPr>
              <a:t>Use data to back up what you’ve said.</a:t>
            </a:r>
            <a:endParaRPr sz="3500">
              <a:latin typeface="Montserrat"/>
              <a:ea typeface="Montserrat"/>
              <a:cs typeface="Montserrat"/>
              <a:sym typeface="Montserrat"/>
            </a:endParaRPr>
          </a:p>
          <a:p>
            <a:pPr indent="-450850" lvl="0" marL="457200" rtl="0" algn="l">
              <a:lnSpc>
                <a:spcPct val="90000"/>
              </a:lnSpc>
              <a:spcBef>
                <a:spcPts val="0"/>
              </a:spcBef>
              <a:spcAft>
                <a:spcPts val="0"/>
              </a:spcAft>
              <a:buSzPts val="3500"/>
              <a:buFont typeface="Montserrat"/>
              <a:buAutoNum type="arabicPeriod"/>
            </a:pPr>
            <a:r>
              <a:rPr lang="en-GB" sz="3500">
                <a:latin typeface="Montserrat"/>
                <a:ea typeface="Montserrat"/>
                <a:cs typeface="Montserrat"/>
                <a:sym typeface="Montserrat"/>
              </a:rPr>
              <a:t>Can you explain why this happens?</a:t>
            </a:r>
            <a:endParaRPr sz="3500">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 </a:t>
            </a:r>
            <a:endParaRPr>
              <a:latin typeface="Montserrat"/>
              <a:ea typeface="Montserrat"/>
              <a:cs typeface="Montserrat"/>
              <a:sym typeface="Montserrat"/>
            </a:endParaRPr>
          </a:p>
        </p:txBody>
      </p:sp>
      <p:graphicFrame>
        <p:nvGraphicFramePr>
          <p:cNvPr id="168" name="Google Shape;168;p26"/>
          <p:cNvGraphicFramePr/>
          <p:nvPr/>
        </p:nvGraphicFramePr>
        <p:xfrm>
          <a:off x="3086825" y="5145750"/>
          <a:ext cx="3000000" cy="3000000"/>
        </p:xfrm>
        <a:graphic>
          <a:graphicData uri="http://schemas.openxmlformats.org/drawingml/2006/table">
            <a:tbl>
              <a:tblPr>
                <a:noFill/>
                <a:tableStyleId>{D7E851F5-7017-4C6F-B3EB-0F7C420FF5EC}</a:tableStyleId>
              </a:tblPr>
              <a:tblGrid>
                <a:gridCol w="1977250"/>
                <a:gridCol w="1977250"/>
                <a:gridCol w="1977250"/>
                <a:gridCol w="1977250"/>
                <a:gridCol w="1977250"/>
                <a:gridCol w="1977250"/>
              </a:tblGrid>
              <a:tr h="371475">
                <a:tc rowSpan="2">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Air type</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gridSpan="5">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Time candle burns for (s)</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hMerge="1"/>
                <a:tc hMerge="1"/>
                <a:tc hMerge="1"/>
                <a:tc hMerge="1"/>
              </a:tr>
              <a:tr h="371475">
                <a:tc vMerge="1"/>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1</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2</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3</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4</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Mean</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71475">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Inhaled</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5.81</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6.01</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2.32</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5.94</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71475">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Exhaled</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300">
                          <a:latin typeface="Montserrat"/>
                          <a:ea typeface="Montserrat"/>
                          <a:cs typeface="Montserrat"/>
                          <a:sym typeface="Montserrat"/>
                        </a:rPr>
                        <a:t>3.21</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300">
                          <a:latin typeface="Montserrat"/>
                          <a:ea typeface="Montserrat"/>
                          <a:cs typeface="Montserrat"/>
                          <a:sym typeface="Montserrat"/>
                        </a:rPr>
                        <a:t>4.22</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300">
                          <a:latin typeface="Montserrat"/>
                          <a:ea typeface="Montserrat"/>
                          <a:cs typeface="Montserrat"/>
                          <a:sym typeface="Montserrat"/>
                        </a:rPr>
                        <a:t>3.67</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GB" sz="3300">
                          <a:latin typeface="Montserrat"/>
                          <a:ea typeface="Montserrat"/>
                          <a:cs typeface="Montserrat"/>
                          <a:sym typeface="Montserrat"/>
                        </a:rPr>
                        <a:t>6.29</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7"/>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Conclusion</a:t>
            </a:r>
            <a:endParaRPr/>
          </a:p>
        </p:txBody>
      </p:sp>
      <p:sp>
        <p:nvSpPr>
          <p:cNvPr id="174" name="Google Shape;174;p2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5" name="Google Shape;175;p27"/>
          <p:cNvSpPr txBox="1"/>
          <p:nvPr/>
        </p:nvSpPr>
        <p:spPr>
          <a:xfrm>
            <a:off x="808475" y="2202375"/>
            <a:ext cx="16420200" cy="3345300"/>
          </a:xfrm>
          <a:prstGeom prst="rect">
            <a:avLst/>
          </a:prstGeom>
          <a:noFill/>
          <a:ln>
            <a:noFill/>
          </a:ln>
        </p:spPr>
        <p:txBody>
          <a:bodyPr anchorCtr="0" anchor="t" bIns="91425" lIns="91425" spcFirstLastPara="1" rIns="91425" wrap="square" tIns="91425">
            <a:noAutofit/>
          </a:bodyPr>
          <a:lstStyle/>
          <a:p>
            <a:pPr indent="-450850" lvl="0" marL="457200" rtl="0" algn="l">
              <a:lnSpc>
                <a:spcPct val="90000"/>
              </a:lnSpc>
              <a:spcBef>
                <a:spcPts val="1000"/>
              </a:spcBef>
              <a:spcAft>
                <a:spcPts val="0"/>
              </a:spcAft>
              <a:buSzPts val="3500"/>
              <a:buFont typeface="Montserrat"/>
              <a:buAutoNum type="arabicPeriod"/>
            </a:pPr>
            <a:r>
              <a:rPr lang="en-GB" sz="3500">
                <a:latin typeface="Montserrat"/>
                <a:ea typeface="Montserrat"/>
                <a:cs typeface="Montserrat"/>
                <a:sym typeface="Montserrat"/>
              </a:rPr>
              <a:t>What is the relationship between the air type and time the candle burned for?</a:t>
            </a:r>
            <a:endParaRPr sz="3500">
              <a:latin typeface="Montserrat"/>
              <a:ea typeface="Montserrat"/>
              <a:cs typeface="Montserrat"/>
              <a:sym typeface="Montserrat"/>
            </a:endParaRPr>
          </a:p>
          <a:p>
            <a:pPr indent="-450850" lvl="0" marL="457200" rtl="0" algn="l">
              <a:lnSpc>
                <a:spcPct val="90000"/>
              </a:lnSpc>
              <a:spcBef>
                <a:spcPts val="0"/>
              </a:spcBef>
              <a:spcAft>
                <a:spcPts val="0"/>
              </a:spcAft>
              <a:buSzPts val="3500"/>
              <a:buFont typeface="Montserrat"/>
              <a:buAutoNum type="arabicPeriod"/>
            </a:pPr>
            <a:r>
              <a:rPr lang="en-GB" sz="3500">
                <a:latin typeface="Montserrat"/>
                <a:ea typeface="Montserrat"/>
                <a:cs typeface="Montserrat"/>
                <a:sym typeface="Montserrat"/>
              </a:rPr>
              <a:t>Use data to back up what you’ve said.</a:t>
            </a:r>
            <a:endParaRPr sz="3500">
              <a:latin typeface="Montserrat"/>
              <a:ea typeface="Montserrat"/>
              <a:cs typeface="Montserrat"/>
              <a:sym typeface="Montserrat"/>
            </a:endParaRPr>
          </a:p>
          <a:p>
            <a:pPr indent="-450850" lvl="0" marL="457200" rtl="0" algn="l">
              <a:lnSpc>
                <a:spcPct val="90000"/>
              </a:lnSpc>
              <a:spcBef>
                <a:spcPts val="0"/>
              </a:spcBef>
              <a:spcAft>
                <a:spcPts val="0"/>
              </a:spcAft>
              <a:buSzPts val="3500"/>
              <a:buFont typeface="Montserrat"/>
              <a:buAutoNum type="arabicPeriod"/>
            </a:pPr>
            <a:r>
              <a:rPr lang="en-GB" sz="3500">
                <a:latin typeface="Montserrat"/>
                <a:ea typeface="Montserrat"/>
                <a:cs typeface="Montserrat"/>
                <a:sym typeface="Montserrat"/>
              </a:rPr>
              <a:t>Can you explain why this happens?</a:t>
            </a:r>
            <a:endParaRPr sz="3500">
              <a:latin typeface="Montserrat"/>
              <a:ea typeface="Montserrat"/>
              <a:cs typeface="Montserrat"/>
              <a:sym typeface="Montserrat"/>
            </a:endParaRPr>
          </a:p>
          <a:p>
            <a:pPr indent="0" lvl="0" marL="0" rtl="0" algn="l">
              <a:spcBef>
                <a:spcPts val="0"/>
              </a:spcBef>
              <a:spcAft>
                <a:spcPts val="0"/>
              </a:spcAft>
              <a:buNone/>
            </a:pPr>
            <a:r>
              <a:rPr lang="en-GB">
                <a:latin typeface="Montserrat"/>
                <a:ea typeface="Montserrat"/>
                <a:cs typeface="Montserrat"/>
                <a:sym typeface="Montserrat"/>
              </a:rPr>
              <a:t> </a:t>
            </a:r>
            <a:endParaRPr>
              <a:latin typeface="Montserrat"/>
              <a:ea typeface="Montserrat"/>
              <a:cs typeface="Montserrat"/>
              <a:sym typeface="Montserrat"/>
            </a:endParaRPr>
          </a:p>
        </p:txBody>
      </p:sp>
      <p:sp>
        <p:nvSpPr>
          <p:cNvPr id="176" name="Google Shape;176;p27"/>
          <p:cNvSpPr txBox="1"/>
          <p:nvPr/>
        </p:nvSpPr>
        <p:spPr>
          <a:xfrm>
            <a:off x="836350" y="5045925"/>
            <a:ext cx="16533600" cy="3345300"/>
          </a:xfrm>
          <a:prstGeom prst="rect">
            <a:avLst/>
          </a:prstGeom>
          <a:noFill/>
          <a:ln>
            <a:noFill/>
          </a:ln>
        </p:spPr>
        <p:txBody>
          <a:bodyPr anchorCtr="0" anchor="t" bIns="91425" lIns="91425" spcFirstLastPara="1" rIns="91425" wrap="square" tIns="91425">
            <a:noAutofit/>
          </a:bodyPr>
          <a:lstStyle/>
          <a:p>
            <a:pPr indent="-450850" lvl="0" marL="457200" rtl="0" algn="l">
              <a:lnSpc>
                <a:spcPct val="90000"/>
              </a:lnSpc>
              <a:spcBef>
                <a:spcPts val="1000"/>
              </a:spcBef>
              <a:spcAft>
                <a:spcPts val="0"/>
              </a:spcAft>
              <a:buClr>
                <a:schemeClr val="dk2"/>
              </a:buClr>
              <a:buSzPts val="3500"/>
              <a:buFont typeface="Montserrat"/>
              <a:buAutoNum type="arabicPeriod"/>
            </a:pPr>
            <a:r>
              <a:rPr lang="en-GB" sz="3500">
                <a:solidFill>
                  <a:schemeClr val="dk2"/>
                </a:solidFill>
                <a:latin typeface="Montserrat"/>
                <a:ea typeface="Montserrat"/>
                <a:cs typeface="Montserrat"/>
                <a:sym typeface="Montserrat"/>
              </a:rPr>
              <a:t>The candle burns for a </a:t>
            </a:r>
            <a:r>
              <a:rPr b="1" lang="en-GB" sz="3500" u="sng">
                <a:solidFill>
                  <a:schemeClr val="dk2"/>
                </a:solidFill>
                <a:latin typeface="Montserrat"/>
                <a:ea typeface="Montserrat"/>
                <a:cs typeface="Montserrat"/>
                <a:sym typeface="Montserrat"/>
              </a:rPr>
              <a:t>longer time in inhaled air </a:t>
            </a:r>
            <a:r>
              <a:rPr lang="en-GB" sz="3500">
                <a:solidFill>
                  <a:schemeClr val="dk2"/>
                </a:solidFill>
                <a:latin typeface="Montserrat"/>
                <a:ea typeface="Montserrat"/>
                <a:cs typeface="Montserrat"/>
                <a:sym typeface="Montserrat"/>
              </a:rPr>
              <a:t>than in exhaled air.</a:t>
            </a:r>
            <a:endParaRPr sz="3500">
              <a:solidFill>
                <a:schemeClr val="dk2"/>
              </a:solidFill>
              <a:latin typeface="Montserrat"/>
              <a:ea typeface="Montserrat"/>
              <a:cs typeface="Montserrat"/>
              <a:sym typeface="Montserrat"/>
            </a:endParaRPr>
          </a:p>
          <a:p>
            <a:pPr indent="-450850" lvl="0" marL="457200" rtl="0" algn="l">
              <a:lnSpc>
                <a:spcPct val="90000"/>
              </a:lnSpc>
              <a:spcBef>
                <a:spcPts val="0"/>
              </a:spcBef>
              <a:spcAft>
                <a:spcPts val="0"/>
              </a:spcAft>
              <a:buClr>
                <a:schemeClr val="dk2"/>
              </a:buClr>
              <a:buSzPts val="3500"/>
              <a:buFont typeface="Montserrat"/>
              <a:buAutoNum type="arabicPeriod"/>
            </a:pPr>
            <a:r>
              <a:rPr lang="en-GB" sz="3500">
                <a:solidFill>
                  <a:schemeClr val="dk2"/>
                </a:solidFill>
                <a:latin typeface="Montserrat"/>
                <a:ea typeface="Montserrat"/>
                <a:cs typeface="Montserrat"/>
                <a:sym typeface="Montserrat"/>
              </a:rPr>
              <a:t>For example, the mean burn time was </a:t>
            </a:r>
            <a:r>
              <a:rPr b="1" lang="en-GB" sz="3500">
                <a:solidFill>
                  <a:schemeClr val="dk2"/>
                </a:solidFill>
                <a:latin typeface="Montserrat"/>
                <a:ea typeface="Montserrat"/>
                <a:cs typeface="Montserrat"/>
                <a:sym typeface="Montserrat"/>
              </a:rPr>
              <a:t>5.92 seconds </a:t>
            </a:r>
            <a:r>
              <a:rPr lang="en-GB" sz="3500">
                <a:solidFill>
                  <a:schemeClr val="dk2"/>
                </a:solidFill>
                <a:latin typeface="Montserrat"/>
                <a:ea typeface="Montserrat"/>
                <a:cs typeface="Montserrat"/>
                <a:sym typeface="Montserrat"/>
              </a:rPr>
              <a:t>in the inhaled air but only </a:t>
            </a:r>
            <a:r>
              <a:rPr b="1" lang="en-GB" sz="3500">
                <a:solidFill>
                  <a:schemeClr val="dk2"/>
                </a:solidFill>
                <a:latin typeface="Montserrat"/>
                <a:ea typeface="Montserrat"/>
                <a:cs typeface="Montserrat"/>
                <a:sym typeface="Montserrat"/>
              </a:rPr>
              <a:t>3.7</a:t>
            </a:r>
            <a:r>
              <a:rPr lang="en-GB" sz="3500">
                <a:solidFill>
                  <a:schemeClr val="dk2"/>
                </a:solidFill>
                <a:latin typeface="Montserrat"/>
                <a:ea typeface="Montserrat"/>
                <a:cs typeface="Montserrat"/>
                <a:sym typeface="Montserrat"/>
              </a:rPr>
              <a:t> </a:t>
            </a:r>
            <a:r>
              <a:rPr b="1" lang="en-GB" sz="3500">
                <a:solidFill>
                  <a:schemeClr val="dk2"/>
                </a:solidFill>
                <a:latin typeface="Montserrat"/>
                <a:ea typeface="Montserrat"/>
                <a:cs typeface="Montserrat"/>
                <a:sym typeface="Montserrat"/>
              </a:rPr>
              <a:t>seconds </a:t>
            </a:r>
            <a:r>
              <a:rPr lang="en-GB" sz="3500">
                <a:solidFill>
                  <a:schemeClr val="dk2"/>
                </a:solidFill>
                <a:latin typeface="Montserrat"/>
                <a:ea typeface="Montserrat"/>
                <a:cs typeface="Montserrat"/>
                <a:sym typeface="Montserrat"/>
              </a:rPr>
              <a:t>in the exhaled air.</a:t>
            </a:r>
            <a:endParaRPr sz="3500">
              <a:solidFill>
                <a:schemeClr val="dk2"/>
              </a:solidFill>
              <a:latin typeface="Montserrat"/>
              <a:ea typeface="Montserrat"/>
              <a:cs typeface="Montserrat"/>
              <a:sym typeface="Montserrat"/>
            </a:endParaRPr>
          </a:p>
          <a:p>
            <a:pPr indent="-450850" lvl="0" marL="457200" rtl="0" algn="l">
              <a:lnSpc>
                <a:spcPct val="90000"/>
              </a:lnSpc>
              <a:spcBef>
                <a:spcPts val="0"/>
              </a:spcBef>
              <a:spcAft>
                <a:spcPts val="0"/>
              </a:spcAft>
              <a:buClr>
                <a:schemeClr val="dk2"/>
              </a:buClr>
              <a:buSzPts val="3500"/>
              <a:buFont typeface="Montserrat"/>
              <a:buAutoNum type="arabicPeriod"/>
            </a:pPr>
            <a:r>
              <a:rPr lang="en-GB" sz="3500">
                <a:solidFill>
                  <a:schemeClr val="dk2"/>
                </a:solidFill>
                <a:latin typeface="Montserrat"/>
                <a:ea typeface="Montserrat"/>
                <a:cs typeface="Montserrat"/>
                <a:sym typeface="Montserrat"/>
              </a:rPr>
              <a:t>This is because inhaled air has a </a:t>
            </a:r>
            <a:r>
              <a:rPr b="1" lang="en-GB" sz="3500" u="sng">
                <a:solidFill>
                  <a:schemeClr val="dk2"/>
                </a:solidFill>
                <a:latin typeface="Montserrat"/>
                <a:ea typeface="Montserrat"/>
                <a:cs typeface="Montserrat"/>
                <a:sym typeface="Montserrat"/>
              </a:rPr>
              <a:t>higher concentration of oxygen </a:t>
            </a:r>
            <a:r>
              <a:rPr lang="en-GB" sz="3500">
                <a:solidFill>
                  <a:schemeClr val="dk2"/>
                </a:solidFill>
                <a:latin typeface="Montserrat"/>
                <a:ea typeface="Montserrat"/>
                <a:cs typeface="Montserrat"/>
                <a:sym typeface="Montserrat"/>
              </a:rPr>
              <a:t>than the exhaled air. The candle goes out when the oxygen level falls below a certain point and this happens sooner in exhaled air.</a:t>
            </a:r>
            <a:r>
              <a:rPr lang="en-GB" sz="2800">
                <a:solidFill>
                  <a:schemeClr val="dk2"/>
                </a:solidFill>
              </a:rPr>
              <a:t> </a:t>
            </a:r>
            <a:endParaRPr sz="2800">
              <a:solidFill>
                <a:schemeClr val="dk2"/>
              </a:solidFill>
            </a:endParaRPr>
          </a:p>
          <a:p>
            <a:pPr indent="0" lvl="0" marL="0" rtl="0" algn="l">
              <a:spcBef>
                <a:spcPts val="0"/>
              </a:spcBef>
              <a:spcAft>
                <a:spcPts val="0"/>
              </a:spcAft>
              <a:buNone/>
            </a:pPr>
            <a:r>
              <a:t/>
            </a:r>
            <a:endParaRPr>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28"/>
          <p:cNvSpPr txBox="1"/>
          <p:nvPr/>
        </p:nvSpPr>
        <p:spPr>
          <a:xfrm>
            <a:off x="1980208" y="747775"/>
            <a:ext cx="14572200" cy="17148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5600"/>
              <a:buFont typeface="Arial"/>
              <a:buNone/>
            </a:pPr>
            <a:r>
              <a:rPr b="1" i="0" lang="en-GB" sz="5600" u="none" cap="none" strike="noStrike">
                <a:solidFill>
                  <a:srgbClr val="FFFFFF"/>
                </a:solidFill>
                <a:latin typeface="Montserrat"/>
                <a:ea typeface="Montserrat"/>
                <a:cs typeface="Montserrat"/>
                <a:sym typeface="Montserrat"/>
              </a:rPr>
              <a:t>Pause the video to complete your task</a:t>
            </a:r>
            <a:endParaRPr b="1" i="0" sz="5600" u="none" cap="none" strike="noStrike">
              <a:solidFill>
                <a:srgbClr val="FFFFFF"/>
              </a:solidFill>
              <a:latin typeface="Montserrat"/>
              <a:ea typeface="Montserrat"/>
              <a:cs typeface="Montserrat"/>
              <a:sym typeface="Montserrat"/>
            </a:endParaRPr>
          </a:p>
        </p:txBody>
      </p:sp>
      <p:sp>
        <p:nvSpPr>
          <p:cNvPr id="182" name="Google Shape;182;p2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183" name="Google Shape;183;p28"/>
          <p:cNvSpPr/>
          <p:nvPr/>
        </p:nvSpPr>
        <p:spPr>
          <a:xfrm>
            <a:off x="1118725" y="889000"/>
            <a:ext cx="14085300" cy="2341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lang="en-GB" sz="3500">
                <a:solidFill>
                  <a:schemeClr val="dk2"/>
                </a:solidFill>
                <a:latin typeface="Montserrat"/>
                <a:ea typeface="Montserrat"/>
                <a:cs typeface="Montserrat"/>
                <a:sym typeface="Montserrat"/>
              </a:rPr>
              <a:t>A student said “I believe we breathe in more oxygen when running because our hearts are beating faster than when we are at resting heart rate”. Design an experiment to test this hypothesis. </a:t>
            </a:r>
            <a:br>
              <a:rPr b="1" i="0" lang="en-GB" sz="3500" u="none" cap="none" strike="noStrike">
                <a:solidFill>
                  <a:schemeClr val="dk2"/>
                </a:solidFill>
                <a:latin typeface="Montserrat"/>
                <a:ea typeface="Montserrat"/>
                <a:cs typeface="Montserrat"/>
                <a:sym typeface="Montserrat"/>
              </a:rPr>
            </a:br>
            <a:endParaRPr b="0" i="0" sz="3500" u="none" cap="none" strike="noStrike">
              <a:solidFill>
                <a:schemeClr val="dk2"/>
              </a:solidFill>
              <a:latin typeface="Arial"/>
              <a:ea typeface="Arial"/>
              <a:cs typeface="Arial"/>
              <a:sym typeface="Arial"/>
            </a:endParaRPr>
          </a:p>
        </p:txBody>
      </p:sp>
      <p:sp>
        <p:nvSpPr>
          <p:cNvPr id="184" name="Google Shape;184;p28"/>
          <p:cNvSpPr/>
          <p:nvPr/>
        </p:nvSpPr>
        <p:spPr>
          <a:xfrm>
            <a:off x="1296100" y="3595475"/>
            <a:ext cx="14196900" cy="2341200"/>
          </a:xfrm>
          <a:prstGeom prst="rect">
            <a:avLst/>
          </a:prstGeom>
          <a:no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lang="en-GB" sz="3500">
                <a:latin typeface="Montserrat"/>
                <a:ea typeface="Montserrat"/>
                <a:cs typeface="Montserrat"/>
                <a:sym typeface="Montserrat"/>
              </a:rPr>
              <a:t>Include: </a:t>
            </a:r>
            <a:endParaRPr b="1" sz="3500">
              <a:latin typeface="Montserrat"/>
              <a:ea typeface="Montserrat"/>
              <a:cs typeface="Montserrat"/>
              <a:sym typeface="Montserrat"/>
            </a:endParaRPr>
          </a:p>
          <a:p>
            <a:pPr indent="-450850" lvl="0" marL="457200" marR="0" rtl="0" algn="l">
              <a:lnSpc>
                <a:spcPct val="100000"/>
              </a:lnSpc>
              <a:spcBef>
                <a:spcPts val="0"/>
              </a:spcBef>
              <a:spcAft>
                <a:spcPts val="0"/>
              </a:spcAft>
              <a:buSzPts val="3500"/>
              <a:buFont typeface="Montserrat"/>
              <a:buChar char="-"/>
            </a:pPr>
            <a:r>
              <a:rPr b="1" lang="en-GB" sz="3500">
                <a:latin typeface="Montserrat"/>
                <a:ea typeface="Montserrat"/>
                <a:cs typeface="Montserrat"/>
                <a:sym typeface="Montserrat"/>
              </a:rPr>
              <a:t>Independent, dependent and control variables</a:t>
            </a:r>
            <a:endParaRPr b="1" sz="3500">
              <a:latin typeface="Montserrat"/>
              <a:ea typeface="Montserrat"/>
              <a:cs typeface="Montserrat"/>
              <a:sym typeface="Montserrat"/>
            </a:endParaRPr>
          </a:p>
          <a:p>
            <a:pPr indent="-450850" lvl="0" marL="457200" marR="0" rtl="0" algn="l">
              <a:lnSpc>
                <a:spcPct val="100000"/>
              </a:lnSpc>
              <a:spcBef>
                <a:spcPts val="0"/>
              </a:spcBef>
              <a:spcAft>
                <a:spcPts val="0"/>
              </a:spcAft>
              <a:buSzPts val="3500"/>
              <a:buFont typeface="Montserrat"/>
              <a:buChar char="-"/>
            </a:pPr>
            <a:r>
              <a:rPr b="1" lang="en-GB" sz="3500">
                <a:latin typeface="Montserrat"/>
                <a:ea typeface="Montserrat"/>
                <a:cs typeface="Montserrat"/>
                <a:sym typeface="Montserrat"/>
              </a:rPr>
              <a:t>Method in numbered steps </a:t>
            </a:r>
            <a:endParaRPr b="1" sz="3500">
              <a:latin typeface="Montserrat"/>
              <a:ea typeface="Montserrat"/>
              <a:cs typeface="Montserrat"/>
              <a:sym typeface="Montserrat"/>
            </a:endParaRPr>
          </a:p>
          <a:p>
            <a:pPr indent="-450850" lvl="0" marL="457200" marR="0" rtl="0" algn="l">
              <a:lnSpc>
                <a:spcPct val="100000"/>
              </a:lnSpc>
              <a:spcBef>
                <a:spcPts val="0"/>
              </a:spcBef>
              <a:spcAft>
                <a:spcPts val="0"/>
              </a:spcAft>
              <a:buSzPts val="3500"/>
              <a:buFont typeface="Montserrat"/>
              <a:buChar char="-"/>
            </a:pPr>
            <a:r>
              <a:rPr b="1" lang="en-GB" sz="3500">
                <a:latin typeface="Montserrat"/>
                <a:ea typeface="Montserrat"/>
                <a:cs typeface="Montserrat"/>
                <a:sym typeface="Montserrat"/>
              </a:rPr>
              <a:t>A table to record results</a:t>
            </a:r>
            <a:endParaRPr b="1" sz="3500">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8" name="Shape 188"/>
        <p:cNvGrpSpPr/>
        <p:nvPr/>
      </p:nvGrpSpPr>
      <p:grpSpPr>
        <a:xfrm>
          <a:off x="0" y="0"/>
          <a:ext cx="0" cy="0"/>
          <a:chOff x="0" y="0"/>
          <a:chExt cx="0" cy="0"/>
        </a:xfrm>
      </p:grpSpPr>
      <p:sp>
        <p:nvSpPr>
          <p:cNvPr id="189" name="Google Shape;189;p29"/>
          <p:cNvSpPr/>
          <p:nvPr/>
        </p:nvSpPr>
        <p:spPr>
          <a:xfrm>
            <a:off x="425650" y="423700"/>
            <a:ext cx="9042300" cy="2128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lang="en-GB" sz="3300">
                <a:solidFill>
                  <a:schemeClr val="dk2"/>
                </a:solidFill>
                <a:latin typeface="Montserrat"/>
                <a:ea typeface="Montserrat"/>
                <a:cs typeface="Montserrat"/>
                <a:sym typeface="Montserrat"/>
              </a:rPr>
              <a:t>A student said “I believe we breathe in more oxygen when running because our hearts are beating faster than when we are at resting heart rate”. Design an experiment to test this hypothesis. </a:t>
            </a:r>
            <a:br>
              <a:rPr i="0" lang="en-GB" sz="3500" u="none" cap="none" strike="noStrike">
                <a:solidFill>
                  <a:schemeClr val="dk2"/>
                </a:solidFill>
                <a:latin typeface="Montserrat"/>
                <a:ea typeface="Montserrat"/>
                <a:cs typeface="Montserrat"/>
                <a:sym typeface="Montserrat"/>
              </a:rPr>
            </a:br>
            <a:endParaRPr i="0" sz="3500" u="none" cap="none" strike="noStrike">
              <a:solidFill>
                <a:schemeClr val="dk2"/>
              </a:solidFill>
            </a:endParaRPr>
          </a:p>
        </p:txBody>
      </p:sp>
      <p:sp>
        <p:nvSpPr>
          <p:cNvPr id="190" name="Google Shape;190;p29"/>
          <p:cNvSpPr/>
          <p:nvPr/>
        </p:nvSpPr>
        <p:spPr>
          <a:xfrm>
            <a:off x="563900" y="3110650"/>
            <a:ext cx="12981000" cy="3346800"/>
          </a:xfrm>
          <a:prstGeom prst="rect">
            <a:avLst/>
          </a:prstGeom>
          <a:no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lang="en-GB" sz="3300">
                <a:latin typeface="Montserrat"/>
                <a:ea typeface="Montserrat"/>
                <a:cs typeface="Montserrat"/>
                <a:sym typeface="Montserrat"/>
              </a:rPr>
              <a:t>Example variables: </a:t>
            </a:r>
            <a:endParaRPr b="1" sz="3300">
              <a:latin typeface="Montserrat"/>
              <a:ea typeface="Montserrat"/>
              <a:cs typeface="Montserrat"/>
              <a:sym typeface="Montserrat"/>
            </a:endParaRPr>
          </a:p>
          <a:p>
            <a:pPr indent="0" lvl="0" marL="0" marR="0" rtl="0" algn="l">
              <a:lnSpc>
                <a:spcPct val="100000"/>
              </a:lnSpc>
              <a:spcBef>
                <a:spcPts val="0"/>
              </a:spcBef>
              <a:spcAft>
                <a:spcPts val="0"/>
              </a:spcAft>
              <a:buNone/>
            </a:pPr>
            <a:r>
              <a:rPr lang="en-GB" sz="3300">
                <a:latin typeface="Montserrat"/>
                <a:ea typeface="Montserrat"/>
                <a:cs typeface="Montserrat"/>
                <a:sym typeface="Montserrat"/>
              </a:rPr>
              <a:t>Independent variable - breathing rate (before and after exercise) </a:t>
            </a:r>
            <a:endParaRPr sz="3300">
              <a:latin typeface="Montserrat"/>
              <a:ea typeface="Montserrat"/>
              <a:cs typeface="Montserrat"/>
              <a:sym typeface="Montserrat"/>
            </a:endParaRPr>
          </a:p>
          <a:p>
            <a:pPr indent="0" lvl="0" marL="0" marR="0" rtl="0" algn="l">
              <a:lnSpc>
                <a:spcPct val="100000"/>
              </a:lnSpc>
              <a:spcBef>
                <a:spcPts val="0"/>
              </a:spcBef>
              <a:spcAft>
                <a:spcPts val="0"/>
              </a:spcAft>
              <a:buNone/>
            </a:pPr>
            <a:r>
              <a:rPr lang="en-GB" sz="3300">
                <a:latin typeface="Montserrat"/>
                <a:ea typeface="Montserrat"/>
                <a:cs typeface="Montserrat"/>
                <a:sym typeface="Montserrat"/>
              </a:rPr>
              <a:t>Dependent variable - volume of oxygen inhaled</a:t>
            </a:r>
            <a:endParaRPr sz="3300">
              <a:latin typeface="Montserrat"/>
              <a:ea typeface="Montserrat"/>
              <a:cs typeface="Montserrat"/>
              <a:sym typeface="Montserrat"/>
            </a:endParaRPr>
          </a:p>
          <a:p>
            <a:pPr indent="0" lvl="0" marL="0" marR="0" rtl="0" algn="l">
              <a:lnSpc>
                <a:spcPct val="100000"/>
              </a:lnSpc>
              <a:spcBef>
                <a:spcPts val="0"/>
              </a:spcBef>
              <a:spcAft>
                <a:spcPts val="0"/>
              </a:spcAft>
              <a:buNone/>
            </a:pPr>
            <a:r>
              <a:rPr lang="en-GB" sz="3300">
                <a:latin typeface="Montserrat"/>
                <a:ea typeface="Montserrat"/>
                <a:cs typeface="Montserrat"/>
                <a:sym typeface="Montserrat"/>
              </a:rPr>
              <a:t>Control variables - altitude, same person</a:t>
            </a:r>
            <a:endParaRPr sz="3300">
              <a:latin typeface="Montserrat"/>
              <a:ea typeface="Montserrat"/>
              <a:cs typeface="Montserrat"/>
              <a:sym typeface="Montserrat"/>
            </a:endParaRPr>
          </a:p>
          <a:p>
            <a:pPr indent="0" lvl="0" marL="0" marR="0" rtl="0" algn="l">
              <a:lnSpc>
                <a:spcPct val="100000"/>
              </a:lnSpc>
              <a:spcBef>
                <a:spcPts val="0"/>
              </a:spcBef>
              <a:spcAft>
                <a:spcPts val="0"/>
              </a:spcAft>
              <a:buNone/>
            </a:pPr>
            <a:r>
              <a:rPr b="1" lang="en-GB" sz="3300">
                <a:latin typeface="Montserrat"/>
                <a:ea typeface="Montserrat"/>
                <a:cs typeface="Montserrat"/>
                <a:sym typeface="Montserrat"/>
              </a:rPr>
              <a:t>Example method: </a:t>
            </a:r>
            <a:endParaRPr b="1" sz="3300">
              <a:latin typeface="Montserrat"/>
              <a:ea typeface="Montserrat"/>
              <a:cs typeface="Montserrat"/>
              <a:sym typeface="Montserrat"/>
            </a:endParaRPr>
          </a:p>
          <a:p>
            <a:pPr indent="-438150" lvl="0" marL="457200" marR="0" rtl="0" algn="l">
              <a:lnSpc>
                <a:spcPct val="100000"/>
              </a:lnSpc>
              <a:spcBef>
                <a:spcPts val="0"/>
              </a:spcBef>
              <a:spcAft>
                <a:spcPts val="0"/>
              </a:spcAft>
              <a:buSzPts val="3300"/>
              <a:buFont typeface="Montserrat"/>
              <a:buAutoNum type="arabicPeriod"/>
            </a:pPr>
            <a:r>
              <a:rPr lang="en-GB" sz="3300">
                <a:latin typeface="Montserrat"/>
                <a:ea typeface="Montserrat"/>
                <a:cs typeface="Montserrat"/>
                <a:sym typeface="Montserrat"/>
              </a:rPr>
              <a:t>Collect inhaled breathe from the student before does exercise, trap into a jar. </a:t>
            </a:r>
            <a:endParaRPr sz="3300">
              <a:latin typeface="Montserrat"/>
              <a:ea typeface="Montserrat"/>
              <a:cs typeface="Montserrat"/>
              <a:sym typeface="Montserrat"/>
            </a:endParaRPr>
          </a:p>
          <a:p>
            <a:pPr indent="-438150" lvl="0" marL="457200" marR="0" rtl="0" algn="l">
              <a:lnSpc>
                <a:spcPct val="100000"/>
              </a:lnSpc>
              <a:spcBef>
                <a:spcPts val="0"/>
              </a:spcBef>
              <a:spcAft>
                <a:spcPts val="0"/>
              </a:spcAft>
              <a:buSzPts val="3300"/>
              <a:buFont typeface="Montserrat"/>
              <a:buAutoNum type="arabicPeriod"/>
            </a:pPr>
            <a:r>
              <a:rPr lang="en-GB" sz="3300">
                <a:latin typeface="Montserrat"/>
                <a:ea typeface="Montserrat"/>
                <a:cs typeface="Montserrat"/>
                <a:sym typeface="Montserrat"/>
              </a:rPr>
              <a:t>Light a candle and place in the jar and time how long it takes for the candle to stop burning.</a:t>
            </a:r>
            <a:endParaRPr sz="3300">
              <a:latin typeface="Montserrat"/>
              <a:ea typeface="Montserrat"/>
              <a:cs typeface="Montserrat"/>
              <a:sym typeface="Montserrat"/>
            </a:endParaRPr>
          </a:p>
          <a:p>
            <a:pPr indent="-438150" lvl="0" marL="457200" marR="0" rtl="0" algn="l">
              <a:lnSpc>
                <a:spcPct val="100000"/>
              </a:lnSpc>
              <a:spcBef>
                <a:spcPts val="0"/>
              </a:spcBef>
              <a:spcAft>
                <a:spcPts val="0"/>
              </a:spcAft>
              <a:buSzPts val="3300"/>
              <a:buFont typeface="Montserrat"/>
              <a:buAutoNum type="arabicPeriod"/>
            </a:pPr>
            <a:r>
              <a:rPr lang="en-GB" sz="3300">
                <a:latin typeface="Montserrat"/>
                <a:ea typeface="Montserrat"/>
                <a:cs typeface="Montserrat"/>
                <a:sym typeface="Montserrat"/>
              </a:rPr>
              <a:t>Repeat steps 1 and 2 with inhaled air after exercise.</a:t>
            </a:r>
            <a:endParaRPr sz="3300">
              <a:latin typeface="Montserrat"/>
              <a:ea typeface="Montserrat"/>
              <a:cs typeface="Montserrat"/>
              <a:sym typeface="Montserrat"/>
            </a:endParaRPr>
          </a:p>
          <a:p>
            <a:pPr indent="-438150" lvl="0" marL="457200" marR="0" rtl="0" algn="l">
              <a:lnSpc>
                <a:spcPct val="100000"/>
              </a:lnSpc>
              <a:spcBef>
                <a:spcPts val="0"/>
              </a:spcBef>
              <a:spcAft>
                <a:spcPts val="0"/>
              </a:spcAft>
              <a:buSzPts val="3300"/>
              <a:buFont typeface="Montserrat"/>
              <a:buAutoNum type="arabicPeriod"/>
            </a:pPr>
            <a:r>
              <a:rPr lang="en-GB" sz="3300">
                <a:latin typeface="Montserrat"/>
                <a:ea typeface="Montserrat"/>
                <a:cs typeface="Montserrat"/>
                <a:sym typeface="Montserrat"/>
              </a:rPr>
              <a:t>Record data in table.</a:t>
            </a:r>
            <a:endParaRPr sz="3300">
              <a:latin typeface="Montserrat"/>
              <a:ea typeface="Montserrat"/>
              <a:cs typeface="Montserrat"/>
              <a:sym typeface="Montserrat"/>
            </a:endParaRPr>
          </a:p>
        </p:txBody>
      </p:sp>
      <p:sp>
        <p:nvSpPr>
          <p:cNvPr id="191" name="Google Shape;191;p29"/>
          <p:cNvSpPr/>
          <p:nvPr/>
        </p:nvSpPr>
        <p:spPr>
          <a:xfrm>
            <a:off x="9384550" y="233175"/>
            <a:ext cx="8640000" cy="2281800"/>
          </a:xfrm>
          <a:prstGeom prst="roundRect">
            <a:avLst>
              <a:gd fmla="val 16667" name="adj"/>
            </a:avLst>
          </a:prstGeom>
          <a:noFill/>
          <a:ln cap="flat" cmpd="sng" w="7620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2" name="Google Shape;192;p29"/>
          <p:cNvPicPr preferRelativeResize="0"/>
          <p:nvPr/>
        </p:nvPicPr>
        <p:blipFill>
          <a:blip r:embed="rId3">
            <a:alphaModFix/>
          </a:blip>
          <a:stretch>
            <a:fillRect/>
          </a:stretch>
        </p:blipFill>
        <p:spPr>
          <a:xfrm>
            <a:off x="9549832" y="321826"/>
            <a:ext cx="2093792" cy="2128201"/>
          </a:xfrm>
          <a:prstGeom prst="rect">
            <a:avLst/>
          </a:prstGeom>
          <a:noFill/>
          <a:ln>
            <a:noFill/>
          </a:ln>
        </p:spPr>
      </p:pic>
      <p:sp>
        <p:nvSpPr>
          <p:cNvPr id="193" name="Google Shape;193;p29"/>
          <p:cNvSpPr txBox="1"/>
          <p:nvPr/>
        </p:nvSpPr>
        <p:spPr>
          <a:xfrm>
            <a:off x="11707325" y="536825"/>
            <a:ext cx="6240900" cy="17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000">
                <a:latin typeface="Montserrat"/>
                <a:ea typeface="Montserrat"/>
                <a:cs typeface="Montserrat"/>
                <a:sym typeface="Montserrat"/>
              </a:rPr>
              <a:t>When lighting a fire, make sure no strong wind is blowing and ask an adult to supervise.</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7" name="Shape 197"/>
        <p:cNvGrpSpPr/>
        <p:nvPr/>
      </p:nvGrpSpPr>
      <p:grpSpPr>
        <a:xfrm>
          <a:off x="0" y="0"/>
          <a:ext cx="0" cy="0"/>
          <a:chOff x="0" y="0"/>
          <a:chExt cx="0" cy="0"/>
        </a:xfrm>
      </p:grpSpPr>
      <p:sp>
        <p:nvSpPr>
          <p:cNvPr id="198" name="Google Shape;198;p30"/>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Montserrat Medium"/>
              <a:ea typeface="Montserrat Medium"/>
              <a:cs typeface="Montserrat Medium"/>
              <a:sym typeface="Montserrat Medium"/>
            </a:endParaRPr>
          </a:p>
        </p:txBody>
      </p:sp>
      <p:sp>
        <p:nvSpPr>
          <p:cNvPr id="199" name="Google Shape;199;p30"/>
          <p:cNvSpPr/>
          <p:nvPr/>
        </p:nvSpPr>
        <p:spPr>
          <a:xfrm>
            <a:off x="425650" y="499900"/>
            <a:ext cx="17346000" cy="21282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00" lIns="182850" spcFirstLastPara="1" rIns="182850" wrap="square" tIns="91400">
            <a:noAutofit/>
          </a:bodyPr>
          <a:lstStyle/>
          <a:p>
            <a:pPr indent="0" lvl="0" marL="0" marR="0" rtl="0" algn="l">
              <a:lnSpc>
                <a:spcPct val="100000"/>
              </a:lnSpc>
              <a:spcBef>
                <a:spcPts val="0"/>
              </a:spcBef>
              <a:spcAft>
                <a:spcPts val="0"/>
              </a:spcAft>
              <a:buNone/>
            </a:pPr>
            <a:r>
              <a:rPr b="1" lang="en-GB" sz="3300">
                <a:solidFill>
                  <a:schemeClr val="dk2"/>
                </a:solidFill>
                <a:latin typeface="Montserrat"/>
                <a:ea typeface="Montserrat"/>
                <a:cs typeface="Montserrat"/>
                <a:sym typeface="Montserrat"/>
              </a:rPr>
              <a:t>A student said “I believe we breathe in more oxygen when running because our hearts are beating faster than when we are at resting heart rate”. Design an experiment to test this hypothesis. </a:t>
            </a:r>
            <a:br>
              <a:rPr b="1" i="0" lang="en-GB" sz="3500" u="none" cap="none" strike="noStrike">
                <a:solidFill>
                  <a:schemeClr val="dk2"/>
                </a:solidFill>
                <a:latin typeface="Montserrat"/>
                <a:ea typeface="Montserrat"/>
                <a:cs typeface="Montserrat"/>
                <a:sym typeface="Montserrat"/>
              </a:rPr>
            </a:br>
            <a:endParaRPr b="0" i="0" sz="3500" u="none" cap="none" strike="noStrike">
              <a:solidFill>
                <a:schemeClr val="dk2"/>
              </a:solidFill>
              <a:latin typeface="Arial"/>
              <a:ea typeface="Arial"/>
              <a:cs typeface="Arial"/>
              <a:sym typeface="Arial"/>
            </a:endParaRPr>
          </a:p>
        </p:txBody>
      </p:sp>
      <p:graphicFrame>
        <p:nvGraphicFramePr>
          <p:cNvPr id="200" name="Google Shape;200;p30"/>
          <p:cNvGraphicFramePr/>
          <p:nvPr/>
        </p:nvGraphicFramePr>
        <p:xfrm>
          <a:off x="1206875" y="2876550"/>
          <a:ext cx="3000000" cy="3000000"/>
        </p:xfrm>
        <a:graphic>
          <a:graphicData uri="http://schemas.openxmlformats.org/drawingml/2006/table">
            <a:tbl>
              <a:tblPr>
                <a:noFill/>
                <a:tableStyleId>{D7E851F5-7017-4C6F-B3EB-0F7C420FF5EC}</a:tableStyleId>
              </a:tblPr>
              <a:tblGrid>
                <a:gridCol w="2693925"/>
                <a:gridCol w="2693925"/>
                <a:gridCol w="2693925"/>
                <a:gridCol w="2693925"/>
                <a:gridCol w="2693925"/>
                <a:gridCol w="2693925"/>
              </a:tblGrid>
              <a:tr h="371475">
                <a:tc rowSpan="2">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Air type</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gridSpan="5">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Time candle burns for (s)</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hMerge="1"/>
                <a:tc hMerge="1"/>
                <a:tc hMerge="1"/>
                <a:tc hMerge="1"/>
              </a:tr>
              <a:tr h="371475">
                <a:tc vMerge="1"/>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1</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2</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3</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4</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Mean</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71475">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Inhaled resting </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71475">
                <a:tc>
                  <a:txBody>
                    <a:bodyPr/>
                    <a:lstStyle/>
                    <a:p>
                      <a:pPr indent="0" lvl="0" marL="0" rtl="0" algn="ctr">
                        <a:lnSpc>
                          <a:spcPct val="115000"/>
                        </a:lnSpc>
                        <a:spcBef>
                          <a:spcPts val="0"/>
                        </a:spcBef>
                        <a:spcAft>
                          <a:spcPts val="0"/>
                        </a:spcAft>
                        <a:buNone/>
                      </a:pPr>
                      <a:r>
                        <a:rPr lang="en-GB" sz="3300">
                          <a:latin typeface="Montserrat"/>
                          <a:ea typeface="Montserrat"/>
                          <a:cs typeface="Montserrat"/>
                          <a:sym typeface="Montserrat"/>
                        </a:rPr>
                        <a:t>Inhaled after exercise</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3300">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917950" y="5852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Recap</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01" name="Google Shape;101;p18"/>
          <p:cNvSpPr txBox="1"/>
          <p:nvPr>
            <p:ph idx="1" type="body"/>
          </p:nvPr>
        </p:nvSpPr>
        <p:spPr>
          <a:xfrm>
            <a:off x="917950" y="2467950"/>
            <a:ext cx="16722600" cy="5684700"/>
          </a:xfrm>
          <a:prstGeom prst="rect">
            <a:avLst/>
          </a:prstGeom>
        </p:spPr>
        <p:txBody>
          <a:bodyPr anchorCtr="0" anchor="t" bIns="0" lIns="0" spcFirstLastPara="1" rIns="0" wrap="square" tIns="0">
            <a:noAutofit/>
          </a:bodyPr>
          <a:lstStyle/>
          <a:p>
            <a:pPr indent="-419100" lvl="0" marL="457200" marR="0" rtl="0" algn="l">
              <a:lnSpc>
                <a:spcPct val="115000"/>
              </a:lnSpc>
              <a:spcBef>
                <a:spcPts val="0"/>
              </a:spcBef>
              <a:spcAft>
                <a:spcPts val="0"/>
              </a:spcAft>
              <a:buSzPts val="3000"/>
              <a:buAutoNum type="arabicPeriod"/>
            </a:pPr>
            <a:r>
              <a:rPr lang="en-GB" sz="3000"/>
              <a:t>What are the reactants of respiration?</a:t>
            </a:r>
            <a:endParaRPr sz="3000"/>
          </a:p>
          <a:p>
            <a:pPr indent="-419100" lvl="0" marL="457200" marR="0" rtl="0" algn="l">
              <a:lnSpc>
                <a:spcPct val="115000"/>
              </a:lnSpc>
              <a:spcBef>
                <a:spcPts val="0"/>
              </a:spcBef>
              <a:spcAft>
                <a:spcPts val="0"/>
              </a:spcAft>
              <a:buSzPts val="3000"/>
              <a:buAutoNum type="arabicPeriod"/>
            </a:pPr>
            <a:r>
              <a:rPr lang="en-GB" sz="3000"/>
              <a:t>What are the products of respiration? </a:t>
            </a:r>
            <a:endParaRPr sz="3000"/>
          </a:p>
          <a:p>
            <a:pPr indent="-419100" lvl="0" marL="457200" marR="0" rtl="0" algn="l">
              <a:lnSpc>
                <a:spcPct val="115000"/>
              </a:lnSpc>
              <a:spcBef>
                <a:spcPts val="0"/>
              </a:spcBef>
              <a:spcAft>
                <a:spcPts val="0"/>
              </a:spcAft>
              <a:buSzPts val="3000"/>
              <a:buAutoNum type="arabicPeriod"/>
            </a:pPr>
            <a:r>
              <a:rPr lang="en-GB" sz="3000"/>
              <a:t>What is respiration? </a:t>
            </a:r>
            <a:endParaRPr sz="3000"/>
          </a:p>
          <a:p>
            <a:pPr indent="-419100" lvl="0" marL="457200" marR="0" rtl="0" algn="l">
              <a:lnSpc>
                <a:spcPct val="115000"/>
              </a:lnSpc>
              <a:spcBef>
                <a:spcPts val="0"/>
              </a:spcBef>
              <a:spcAft>
                <a:spcPts val="0"/>
              </a:spcAft>
              <a:buSzPts val="3000"/>
              <a:buAutoNum type="arabicPeriod"/>
            </a:pPr>
            <a:r>
              <a:rPr lang="en-GB" sz="3000"/>
              <a:t>In which organ does gas exchange take place? </a:t>
            </a:r>
            <a:endParaRPr sz="3000"/>
          </a:p>
          <a:p>
            <a:pPr indent="-419100" lvl="0" marL="457200" marR="0" rtl="0" algn="l">
              <a:lnSpc>
                <a:spcPct val="115000"/>
              </a:lnSpc>
              <a:spcBef>
                <a:spcPts val="0"/>
              </a:spcBef>
              <a:spcAft>
                <a:spcPts val="0"/>
              </a:spcAft>
              <a:buSzPts val="3000"/>
              <a:buAutoNum type="arabicPeriod"/>
            </a:pPr>
            <a:r>
              <a:rPr lang="en-GB" sz="3000"/>
              <a:t>What is the name of the air sacs in which gas exchange takes place? </a:t>
            </a:r>
            <a:endParaRPr sz="3000"/>
          </a:p>
        </p:txBody>
      </p:sp>
      <p:sp>
        <p:nvSpPr>
          <p:cNvPr id="102" name="Google Shape;102;p1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917950" y="585250"/>
            <a:ext cx="164520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Recap</a:t>
            </a:r>
            <a:endParaRPr>
              <a:solidFill>
                <a:schemeClr val="dk2"/>
              </a:solidFill>
            </a:endParaRPr>
          </a:p>
          <a:p>
            <a:pPr indent="0" lvl="0" marL="0" rtl="0" algn="l">
              <a:spcBef>
                <a:spcPts val="0"/>
              </a:spcBef>
              <a:spcAft>
                <a:spcPts val="0"/>
              </a:spcAft>
              <a:buNone/>
            </a:pPr>
            <a:r>
              <a:t/>
            </a:r>
            <a:endParaRPr>
              <a:solidFill>
                <a:schemeClr val="dk2"/>
              </a:solidFill>
            </a:endParaRPr>
          </a:p>
          <a:p>
            <a:pPr indent="0" lvl="0" marL="0" rtl="0" algn="l">
              <a:spcBef>
                <a:spcPts val="0"/>
              </a:spcBef>
              <a:spcAft>
                <a:spcPts val="0"/>
              </a:spcAft>
              <a:buNone/>
            </a:pPr>
            <a:r>
              <a:t/>
            </a:r>
            <a:endParaRPr>
              <a:solidFill>
                <a:schemeClr val="dk2"/>
              </a:solidFill>
            </a:endParaRPr>
          </a:p>
        </p:txBody>
      </p:sp>
      <p:sp>
        <p:nvSpPr>
          <p:cNvPr id="108" name="Google Shape;108;p19"/>
          <p:cNvSpPr txBox="1"/>
          <p:nvPr>
            <p:ph idx="1" type="body"/>
          </p:nvPr>
        </p:nvSpPr>
        <p:spPr>
          <a:xfrm>
            <a:off x="917950" y="2467950"/>
            <a:ext cx="16722600" cy="5684700"/>
          </a:xfrm>
          <a:prstGeom prst="rect">
            <a:avLst/>
          </a:prstGeom>
        </p:spPr>
        <p:txBody>
          <a:bodyPr anchorCtr="0" anchor="t" bIns="0" lIns="0" spcFirstLastPara="1" rIns="0" wrap="square" tIns="0">
            <a:noAutofit/>
          </a:bodyPr>
          <a:lstStyle/>
          <a:p>
            <a:pPr indent="-419100" lvl="0" marL="457200" marR="0" rtl="0" algn="l">
              <a:lnSpc>
                <a:spcPct val="115000"/>
              </a:lnSpc>
              <a:spcBef>
                <a:spcPts val="0"/>
              </a:spcBef>
              <a:spcAft>
                <a:spcPts val="0"/>
              </a:spcAft>
              <a:buSzPts val="3000"/>
              <a:buAutoNum type="arabicPeriod"/>
            </a:pPr>
            <a:r>
              <a:rPr lang="en-GB" sz="3000"/>
              <a:t>What are the reactants of respiration?</a:t>
            </a:r>
            <a:br>
              <a:rPr lang="en-GB" sz="3000"/>
            </a:br>
            <a:r>
              <a:rPr b="1" lang="en-GB" sz="3000"/>
              <a:t>Oxygen + glucose</a:t>
            </a:r>
            <a:endParaRPr b="1" sz="3000"/>
          </a:p>
          <a:p>
            <a:pPr indent="-419100" lvl="0" marL="457200" marR="0" rtl="0" algn="l">
              <a:lnSpc>
                <a:spcPct val="115000"/>
              </a:lnSpc>
              <a:spcBef>
                <a:spcPts val="0"/>
              </a:spcBef>
              <a:spcAft>
                <a:spcPts val="0"/>
              </a:spcAft>
              <a:buSzPts val="3000"/>
              <a:buAutoNum type="arabicPeriod"/>
            </a:pPr>
            <a:r>
              <a:rPr lang="en-GB" sz="3000"/>
              <a:t>What are the products of respiration? </a:t>
            </a:r>
            <a:br>
              <a:rPr lang="en-GB" sz="3000"/>
            </a:br>
            <a:r>
              <a:rPr b="1" lang="en-GB" sz="3000"/>
              <a:t>carbon dioxide + water</a:t>
            </a:r>
            <a:endParaRPr b="1" sz="3000"/>
          </a:p>
          <a:p>
            <a:pPr indent="-419100" lvl="0" marL="457200" marR="0" rtl="0" algn="l">
              <a:lnSpc>
                <a:spcPct val="115000"/>
              </a:lnSpc>
              <a:spcBef>
                <a:spcPts val="0"/>
              </a:spcBef>
              <a:spcAft>
                <a:spcPts val="0"/>
              </a:spcAft>
              <a:buSzPts val="3000"/>
              <a:buAutoNum type="arabicPeriod"/>
            </a:pPr>
            <a:r>
              <a:rPr lang="en-GB" sz="3000"/>
              <a:t>What is respiration? </a:t>
            </a:r>
            <a:endParaRPr sz="3000"/>
          </a:p>
          <a:p>
            <a:pPr indent="0" lvl="0" marL="457200" marR="0" rtl="0" algn="l">
              <a:lnSpc>
                <a:spcPct val="115000"/>
              </a:lnSpc>
              <a:spcBef>
                <a:spcPts val="0"/>
              </a:spcBef>
              <a:spcAft>
                <a:spcPts val="0"/>
              </a:spcAft>
              <a:buNone/>
            </a:pPr>
            <a:r>
              <a:rPr b="1" lang="en-GB" sz="3000"/>
              <a:t>A chemical reaction using oxygen and glucose to release energy </a:t>
            </a:r>
            <a:endParaRPr b="1" sz="3000"/>
          </a:p>
          <a:p>
            <a:pPr indent="-419100" lvl="0" marL="457200" marR="0" rtl="0" algn="l">
              <a:lnSpc>
                <a:spcPct val="115000"/>
              </a:lnSpc>
              <a:spcBef>
                <a:spcPts val="0"/>
              </a:spcBef>
              <a:spcAft>
                <a:spcPts val="0"/>
              </a:spcAft>
              <a:buSzPts val="3000"/>
              <a:buAutoNum type="arabicPeriod"/>
            </a:pPr>
            <a:r>
              <a:rPr lang="en-GB" sz="3000"/>
              <a:t>In which organ does gas exchange take place? </a:t>
            </a:r>
            <a:endParaRPr sz="3000"/>
          </a:p>
          <a:p>
            <a:pPr indent="0" lvl="0" marL="457200" marR="0" rtl="0" algn="l">
              <a:lnSpc>
                <a:spcPct val="115000"/>
              </a:lnSpc>
              <a:spcBef>
                <a:spcPts val="0"/>
              </a:spcBef>
              <a:spcAft>
                <a:spcPts val="0"/>
              </a:spcAft>
              <a:buNone/>
            </a:pPr>
            <a:r>
              <a:rPr b="1" lang="en-GB" sz="3000"/>
              <a:t>Lungs</a:t>
            </a:r>
            <a:endParaRPr b="1" sz="3000"/>
          </a:p>
          <a:p>
            <a:pPr indent="-419100" lvl="0" marL="457200" marR="0" rtl="0" algn="l">
              <a:lnSpc>
                <a:spcPct val="115000"/>
              </a:lnSpc>
              <a:spcBef>
                <a:spcPts val="0"/>
              </a:spcBef>
              <a:spcAft>
                <a:spcPts val="0"/>
              </a:spcAft>
              <a:buSzPts val="3000"/>
              <a:buAutoNum type="arabicPeriod"/>
            </a:pPr>
            <a:r>
              <a:rPr lang="en-GB" sz="3000"/>
              <a:t>What is the name of the air sacs in which gas exchange takes place? </a:t>
            </a:r>
            <a:endParaRPr sz="3000"/>
          </a:p>
          <a:p>
            <a:pPr indent="0" lvl="0" marL="457200" marR="0" rtl="0" algn="l">
              <a:lnSpc>
                <a:spcPct val="115000"/>
              </a:lnSpc>
              <a:spcBef>
                <a:spcPts val="0"/>
              </a:spcBef>
              <a:spcAft>
                <a:spcPts val="0"/>
              </a:spcAft>
              <a:buNone/>
            </a:pPr>
            <a:r>
              <a:rPr b="1" lang="en-GB" sz="3000"/>
              <a:t>Alveoli</a:t>
            </a:r>
            <a:endParaRPr b="1" sz="3000"/>
          </a:p>
        </p:txBody>
      </p:sp>
      <p:sp>
        <p:nvSpPr>
          <p:cNvPr id="109" name="Google Shape;109;p1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What happens when we breathe in and out? </a:t>
            </a:r>
            <a:endParaRPr/>
          </a:p>
        </p:txBody>
      </p:sp>
      <p:sp>
        <p:nvSpPr>
          <p:cNvPr id="115" name="Google Shape;115;p20"/>
          <p:cNvSpPr txBox="1"/>
          <p:nvPr>
            <p:ph idx="1" type="body"/>
          </p:nvPr>
        </p:nvSpPr>
        <p:spPr>
          <a:xfrm>
            <a:off x="917950" y="2519050"/>
            <a:ext cx="16452000" cy="6319500"/>
          </a:xfrm>
          <a:prstGeom prst="rect">
            <a:avLst/>
          </a:prstGeom>
        </p:spPr>
        <p:txBody>
          <a:bodyPr anchorCtr="0" anchor="t" bIns="0" lIns="0" spcFirstLastPara="1" rIns="0" wrap="square" tIns="0">
            <a:noAutofit/>
          </a:bodyPr>
          <a:lstStyle/>
          <a:p>
            <a:pPr indent="0" lvl="0" marL="0" rtl="0" algn="l">
              <a:lnSpc>
                <a:spcPct val="90000"/>
              </a:lnSpc>
              <a:spcBef>
                <a:spcPts val="1000"/>
              </a:spcBef>
              <a:spcAft>
                <a:spcPts val="0"/>
              </a:spcAft>
              <a:buNone/>
            </a:pPr>
            <a:r>
              <a:rPr b="1" lang="en-GB" sz="3500">
                <a:solidFill>
                  <a:srgbClr val="000000"/>
                </a:solidFill>
              </a:rPr>
              <a:t>Task: Compare (what is the SAME and what is DIFFERENT) the inhaled and exhaled air.</a:t>
            </a:r>
            <a:endParaRPr b="1" sz="3500">
              <a:solidFill>
                <a:srgbClr val="000000"/>
              </a:solidFill>
            </a:endParaRPr>
          </a:p>
          <a:p>
            <a:pPr indent="0" lvl="0" marL="0" rtl="0" algn="l">
              <a:spcBef>
                <a:spcPts val="0"/>
              </a:spcBef>
              <a:spcAft>
                <a:spcPts val="2000"/>
              </a:spcAft>
              <a:buNone/>
            </a:pPr>
            <a:r>
              <a:t/>
            </a:r>
            <a:endParaRPr/>
          </a:p>
        </p:txBody>
      </p:sp>
      <p:sp>
        <p:nvSpPr>
          <p:cNvPr id="116" name="Google Shape;116;p2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17" name="Google Shape;117;p20"/>
          <p:cNvGraphicFramePr/>
          <p:nvPr/>
        </p:nvGraphicFramePr>
        <p:xfrm>
          <a:off x="3862825" y="4003700"/>
          <a:ext cx="3000000" cy="3000000"/>
        </p:xfrm>
        <a:graphic>
          <a:graphicData uri="http://schemas.openxmlformats.org/drawingml/2006/table">
            <a:tbl>
              <a:tblPr>
                <a:noFill/>
                <a:tableStyleId>{D7E851F5-7017-4C6F-B3EB-0F7C420FF5EC}</a:tableStyleId>
              </a:tblPr>
              <a:tblGrid>
                <a:gridCol w="3014525"/>
                <a:gridCol w="3773850"/>
                <a:gridCol w="3773875"/>
              </a:tblGrid>
              <a:tr h="272825">
                <a:tc>
                  <a:txBody>
                    <a:bodyPr/>
                    <a:lstStyle/>
                    <a:p>
                      <a:pPr indent="0" lvl="0" marL="0" rtl="0" algn="ctr">
                        <a:lnSpc>
                          <a:spcPct val="115000"/>
                        </a:lnSpc>
                        <a:spcBef>
                          <a:spcPts val="0"/>
                        </a:spcBef>
                        <a:spcAft>
                          <a:spcPts val="0"/>
                        </a:spcAft>
                        <a:buNone/>
                      </a:pPr>
                      <a:r>
                        <a:rPr b="1" lang="en-GB" sz="3300">
                          <a:solidFill>
                            <a:srgbClr val="002060"/>
                          </a:solidFill>
                          <a:latin typeface="Montserrat"/>
                          <a:ea typeface="Montserrat"/>
                          <a:cs typeface="Montserrat"/>
                          <a:sym typeface="Montserrat"/>
                        </a:rPr>
                        <a:t>Gas</a:t>
                      </a:r>
                      <a:endParaRPr b="1" sz="33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3300">
                          <a:solidFill>
                            <a:srgbClr val="002060"/>
                          </a:solidFill>
                          <a:latin typeface="Montserrat"/>
                          <a:ea typeface="Montserrat"/>
                          <a:cs typeface="Montserrat"/>
                          <a:sym typeface="Montserrat"/>
                        </a:rPr>
                        <a:t>Inhaled Air (%)</a:t>
                      </a:r>
                      <a:endParaRPr b="1" sz="33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3300">
                          <a:solidFill>
                            <a:srgbClr val="002060"/>
                          </a:solidFill>
                          <a:latin typeface="Montserrat"/>
                          <a:ea typeface="Montserrat"/>
                          <a:cs typeface="Montserrat"/>
                          <a:sym typeface="Montserrat"/>
                        </a:rPr>
                        <a:t>Exhaled Air (%)</a:t>
                      </a:r>
                      <a:endParaRPr b="1" sz="33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575600">
                <a:tc>
                  <a:txBody>
                    <a:bodyPr/>
                    <a:lstStyle/>
                    <a:p>
                      <a:pPr indent="0" lvl="0" marL="0" rtl="0" algn="ctr">
                        <a:lnSpc>
                          <a:spcPct val="115000"/>
                        </a:lnSpc>
                        <a:spcBef>
                          <a:spcPts val="0"/>
                        </a:spcBef>
                        <a:spcAft>
                          <a:spcPts val="0"/>
                        </a:spcAft>
                        <a:buNone/>
                      </a:pPr>
                      <a:r>
                        <a:rPr lang="en-GB" sz="3300">
                          <a:solidFill>
                            <a:srgbClr val="002060"/>
                          </a:solidFill>
                          <a:latin typeface="Montserrat"/>
                          <a:ea typeface="Montserrat"/>
                          <a:cs typeface="Montserrat"/>
                          <a:sym typeface="Montserrat"/>
                        </a:rPr>
                        <a:t>Oxygen </a:t>
                      </a:r>
                      <a:endParaRPr sz="33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solidFill>
                            <a:srgbClr val="002060"/>
                          </a:solidFill>
                          <a:latin typeface="Montserrat"/>
                          <a:ea typeface="Montserrat"/>
                          <a:cs typeface="Montserrat"/>
                          <a:sym typeface="Montserrat"/>
                        </a:rPr>
                        <a:t>21</a:t>
                      </a:r>
                      <a:endParaRPr sz="33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solidFill>
                            <a:srgbClr val="002060"/>
                          </a:solidFill>
                          <a:latin typeface="Montserrat"/>
                          <a:ea typeface="Montserrat"/>
                          <a:cs typeface="Montserrat"/>
                          <a:sym typeface="Montserrat"/>
                        </a:rPr>
                        <a:t>17</a:t>
                      </a:r>
                      <a:endParaRPr sz="33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014400">
                <a:tc>
                  <a:txBody>
                    <a:bodyPr/>
                    <a:lstStyle/>
                    <a:p>
                      <a:pPr indent="0" lvl="0" marL="0" rtl="0" algn="ctr">
                        <a:lnSpc>
                          <a:spcPct val="115000"/>
                        </a:lnSpc>
                        <a:spcBef>
                          <a:spcPts val="0"/>
                        </a:spcBef>
                        <a:spcAft>
                          <a:spcPts val="0"/>
                        </a:spcAft>
                        <a:buNone/>
                      </a:pPr>
                      <a:r>
                        <a:rPr lang="en-GB" sz="3300">
                          <a:solidFill>
                            <a:srgbClr val="002060"/>
                          </a:solidFill>
                          <a:latin typeface="Montserrat"/>
                          <a:ea typeface="Montserrat"/>
                          <a:cs typeface="Montserrat"/>
                          <a:sym typeface="Montserrat"/>
                        </a:rPr>
                        <a:t>Carbon Dioxide</a:t>
                      </a:r>
                      <a:endParaRPr sz="33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solidFill>
                            <a:srgbClr val="002060"/>
                          </a:solidFill>
                          <a:latin typeface="Montserrat"/>
                          <a:ea typeface="Montserrat"/>
                          <a:cs typeface="Montserrat"/>
                          <a:sym typeface="Montserrat"/>
                        </a:rPr>
                        <a:t>0.04</a:t>
                      </a:r>
                      <a:endParaRPr sz="33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solidFill>
                            <a:srgbClr val="002060"/>
                          </a:solidFill>
                          <a:latin typeface="Montserrat"/>
                          <a:ea typeface="Montserrat"/>
                          <a:cs typeface="Montserrat"/>
                          <a:sym typeface="Montserrat"/>
                        </a:rPr>
                        <a:t>4</a:t>
                      </a:r>
                      <a:endParaRPr sz="33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405825">
                <a:tc>
                  <a:txBody>
                    <a:bodyPr/>
                    <a:lstStyle/>
                    <a:p>
                      <a:pPr indent="0" lvl="0" marL="0" rtl="0" algn="ctr">
                        <a:lnSpc>
                          <a:spcPct val="115000"/>
                        </a:lnSpc>
                        <a:spcBef>
                          <a:spcPts val="0"/>
                        </a:spcBef>
                        <a:spcAft>
                          <a:spcPts val="0"/>
                        </a:spcAft>
                        <a:buNone/>
                      </a:pPr>
                      <a:r>
                        <a:rPr lang="en-GB" sz="3300">
                          <a:solidFill>
                            <a:srgbClr val="002060"/>
                          </a:solidFill>
                          <a:latin typeface="Montserrat"/>
                          <a:ea typeface="Montserrat"/>
                          <a:cs typeface="Montserrat"/>
                          <a:sym typeface="Montserrat"/>
                        </a:rPr>
                        <a:t>Nitrogen</a:t>
                      </a:r>
                      <a:endParaRPr sz="33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solidFill>
                            <a:srgbClr val="002060"/>
                          </a:solidFill>
                          <a:latin typeface="Montserrat"/>
                          <a:ea typeface="Montserrat"/>
                          <a:cs typeface="Montserrat"/>
                          <a:sym typeface="Montserrat"/>
                        </a:rPr>
                        <a:t>78</a:t>
                      </a:r>
                      <a:endParaRPr sz="33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300">
                          <a:solidFill>
                            <a:srgbClr val="002060"/>
                          </a:solidFill>
                          <a:latin typeface="Montserrat"/>
                          <a:ea typeface="Montserrat"/>
                          <a:cs typeface="Montserrat"/>
                          <a:sym typeface="Montserrat"/>
                        </a:rPr>
                        <a:t>78</a:t>
                      </a:r>
                      <a:endParaRPr sz="33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118" name="Google Shape;118;p20"/>
          <p:cNvSpPr txBox="1"/>
          <p:nvPr/>
        </p:nvSpPr>
        <p:spPr>
          <a:xfrm>
            <a:off x="1122750" y="7847000"/>
            <a:ext cx="16690500" cy="9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500">
                <a:latin typeface="Montserrat"/>
                <a:ea typeface="Montserrat"/>
                <a:cs typeface="Montserrat"/>
                <a:sym typeface="Montserrat"/>
              </a:rPr>
              <a:t>Example: Looking at nitrogen 78% is inhaled and 78% is exhaled, therefore it has stayed the same.</a:t>
            </a:r>
            <a:endParaRPr sz="35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What happens when we breathe in and out? </a:t>
            </a:r>
            <a:endParaRPr/>
          </a:p>
          <a:p>
            <a:pPr indent="0" lvl="0" marL="0" rtl="0" algn="l">
              <a:spcBef>
                <a:spcPts val="0"/>
              </a:spcBef>
              <a:spcAft>
                <a:spcPts val="0"/>
              </a:spcAft>
              <a:buNone/>
            </a:pPr>
            <a:r>
              <a:rPr lang="en-GB"/>
              <a:t>(answer) </a:t>
            </a:r>
            <a:endParaRPr/>
          </a:p>
        </p:txBody>
      </p:sp>
      <p:sp>
        <p:nvSpPr>
          <p:cNvPr id="124" name="Google Shape;124;p21"/>
          <p:cNvSpPr txBox="1"/>
          <p:nvPr>
            <p:ph idx="1" type="body"/>
          </p:nvPr>
        </p:nvSpPr>
        <p:spPr>
          <a:xfrm>
            <a:off x="917950" y="3025800"/>
            <a:ext cx="5923200" cy="6319500"/>
          </a:xfrm>
          <a:prstGeom prst="rect">
            <a:avLst/>
          </a:prstGeom>
        </p:spPr>
        <p:txBody>
          <a:bodyPr anchorCtr="0" anchor="t" bIns="0" lIns="0" spcFirstLastPara="1" rIns="0" wrap="square" tIns="0">
            <a:noAutofit/>
          </a:bodyPr>
          <a:lstStyle/>
          <a:p>
            <a:pPr indent="-431800" lvl="0" marL="457200" rtl="0" algn="l">
              <a:spcBef>
                <a:spcPts val="0"/>
              </a:spcBef>
              <a:spcAft>
                <a:spcPts val="0"/>
              </a:spcAft>
              <a:buSzPts val="3200"/>
              <a:buChar char="-"/>
            </a:pPr>
            <a:r>
              <a:rPr b="1" lang="en-GB" sz="3500">
                <a:solidFill>
                  <a:srgbClr val="000000"/>
                </a:solidFill>
              </a:rPr>
              <a:t>The nitrogen volume stays the same </a:t>
            </a:r>
            <a:endParaRPr b="1" sz="3500">
              <a:solidFill>
                <a:srgbClr val="000000"/>
              </a:solidFill>
            </a:endParaRPr>
          </a:p>
          <a:p>
            <a:pPr indent="-450850" lvl="0" marL="457200" rtl="0" algn="l">
              <a:spcBef>
                <a:spcPts val="0"/>
              </a:spcBef>
              <a:spcAft>
                <a:spcPts val="0"/>
              </a:spcAft>
              <a:buClr>
                <a:srgbClr val="000000"/>
              </a:buClr>
              <a:buSzPts val="3500"/>
              <a:buChar char="-"/>
            </a:pPr>
            <a:r>
              <a:rPr b="1" lang="en-GB" sz="3500">
                <a:solidFill>
                  <a:srgbClr val="000000"/>
                </a:solidFill>
              </a:rPr>
              <a:t>There is less oxygen exhaled than inhaled</a:t>
            </a:r>
            <a:endParaRPr b="1" sz="3500">
              <a:solidFill>
                <a:srgbClr val="000000"/>
              </a:solidFill>
            </a:endParaRPr>
          </a:p>
          <a:p>
            <a:pPr indent="-450850" lvl="0" marL="457200" rtl="0" algn="l">
              <a:spcBef>
                <a:spcPts val="0"/>
              </a:spcBef>
              <a:spcAft>
                <a:spcPts val="0"/>
              </a:spcAft>
              <a:buClr>
                <a:srgbClr val="000000"/>
              </a:buClr>
              <a:buSzPts val="3500"/>
              <a:buChar char="-"/>
            </a:pPr>
            <a:r>
              <a:rPr b="1" lang="en-GB" sz="3500">
                <a:solidFill>
                  <a:srgbClr val="000000"/>
                </a:solidFill>
              </a:rPr>
              <a:t>There is more carbon dioxide exhaled than inhaled </a:t>
            </a:r>
            <a:endParaRPr b="1" sz="3500">
              <a:solidFill>
                <a:srgbClr val="000000"/>
              </a:solidFill>
            </a:endParaRPr>
          </a:p>
        </p:txBody>
      </p:sp>
      <p:sp>
        <p:nvSpPr>
          <p:cNvPr id="125" name="Google Shape;125;p2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26" name="Google Shape;126;p21"/>
          <p:cNvGraphicFramePr/>
          <p:nvPr/>
        </p:nvGraphicFramePr>
        <p:xfrm>
          <a:off x="7131350" y="2892175"/>
          <a:ext cx="3000000" cy="3000000"/>
        </p:xfrm>
        <a:graphic>
          <a:graphicData uri="http://schemas.openxmlformats.org/drawingml/2006/table">
            <a:tbl>
              <a:tblPr>
                <a:noFill/>
                <a:tableStyleId>{D7E851F5-7017-4C6F-B3EB-0F7C420FF5EC}</a:tableStyleId>
              </a:tblPr>
              <a:tblGrid>
                <a:gridCol w="3510300"/>
                <a:gridCol w="3525975"/>
                <a:gridCol w="3525975"/>
              </a:tblGrid>
              <a:tr h="1274650">
                <a:tc>
                  <a:txBody>
                    <a:bodyPr/>
                    <a:lstStyle/>
                    <a:p>
                      <a:pPr indent="0" lvl="0" marL="0" rtl="0" algn="ctr">
                        <a:lnSpc>
                          <a:spcPct val="115000"/>
                        </a:lnSpc>
                        <a:spcBef>
                          <a:spcPts val="0"/>
                        </a:spcBef>
                        <a:spcAft>
                          <a:spcPts val="0"/>
                        </a:spcAft>
                        <a:buNone/>
                      </a:pPr>
                      <a:r>
                        <a:rPr b="1" lang="en-GB" sz="3500">
                          <a:solidFill>
                            <a:srgbClr val="002060"/>
                          </a:solidFill>
                          <a:latin typeface="Montserrat"/>
                          <a:ea typeface="Montserrat"/>
                          <a:cs typeface="Montserrat"/>
                          <a:sym typeface="Montserrat"/>
                        </a:rPr>
                        <a:t>Gas</a:t>
                      </a:r>
                      <a:endParaRPr b="1" sz="3500">
                        <a:solidFill>
                          <a:srgbClr val="002060"/>
                        </a:solidFill>
                        <a:latin typeface="Montserrat"/>
                        <a:ea typeface="Montserrat"/>
                        <a:cs typeface="Montserrat"/>
                        <a:sym typeface="Montserrat"/>
                      </a:endParaRPr>
                    </a:p>
                    <a:p>
                      <a:pPr indent="0" lvl="0" marL="0" rtl="0" algn="ctr">
                        <a:lnSpc>
                          <a:spcPct val="115000"/>
                        </a:lnSpc>
                        <a:spcBef>
                          <a:spcPts val="0"/>
                        </a:spcBef>
                        <a:spcAft>
                          <a:spcPts val="0"/>
                        </a:spcAft>
                        <a:buNone/>
                      </a:pPr>
                      <a:r>
                        <a:rPr b="1" lang="en-GB" sz="3500">
                          <a:solidFill>
                            <a:srgbClr val="002060"/>
                          </a:solidFill>
                          <a:latin typeface="Montserrat"/>
                          <a:ea typeface="Montserrat"/>
                          <a:cs typeface="Montserrat"/>
                          <a:sym typeface="Montserrat"/>
                        </a:rPr>
                        <a:t> </a:t>
                      </a:r>
                      <a:endParaRPr b="1" sz="35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3500">
                          <a:solidFill>
                            <a:srgbClr val="002060"/>
                          </a:solidFill>
                          <a:latin typeface="Montserrat"/>
                          <a:ea typeface="Montserrat"/>
                          <a:cs typeface="Montserrat"/>
                          <a:sym typeface="Montserrat"/>
                        </a:rPr>
                        <a:t>Inhaled Air (%)</a:t>
                      </a:r>
                      <a:endParaRPr b="1" sz="35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GB" sz="3500">
                          <a:solidFill>
                            <a:srgbClr val="002060"/>
                          </a:solidFill>
                          <a:latin typeface="Montserrat"/>
                          <a:ea typeface="Montserrat"/>
                          <a:cs typeface="Montserrat"/>
                          <a:sym typeface="Montserrat"/>
                        </a:rPr>
                        <a:t>Exhaled Air (%)</a:t>
                      </a:r>
                      <a:endParaRPr b="1" sz="35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906100">
                <a:tc>
                  <a:txBody>
                    <a:bodyPr/>
                    <a:lstStyle/>
                    <a:p>
                      <a:pPr indent="0" lvl="0" marL="0" rtl="0" algn="ctr">
                        <a:lnSpc>
                          <a:spcPct val="115000"/>
                        </a:lnSpc>
                        <a:spcBef>
                          <a:spcPts val="0"/>
                        </a:spcBef>
                        <a:spcAft>
                          <a:spcPts val="0"/>
                        </a:spcAft>
                        <a:buNone/>
                      </a:pPr>
                      <a:r>
                        <a:rPr lang="en-GB" sz="3500">
                          <a:solidFill>
                            <a:srgbClr val="002060"/>
                          </a:solidFill>
                          <a:latin typeface="Montserrat"/>
                          <a:ea typeface="Montserrat"/>
                          <a:cs typeface="Montserrat"/>
                          <a:sym typeface="Montserrat"/>
                        </a:rPr>
                        <a:t>Oxygen </a:t>
                      </a:r>
                      <a:endParaRPr sz="35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500">
                          <a:solidFill>
                            <a:srgbClr val="002060"/>
                          </a:solidFill>
                          <a:latin typeface="Montserrat"/>
                          <a:ea typeface="Montserrat"/>
                          <a:cs typeface="Montserrat"/>
                          <a:sym typeface="Montserrat"/>
                        </a:rPr>
                        <a:t>21</a:t>
                      </a:r>
                      <a:endParaRPr sz="35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500">
                          <a:solidFill>
                            <a:srgbClr val="002060"/>
                          </a:solidFill>
                          <a:latin typeface="Montserrat"/>
                          <a:ea typeface="Montserrat"/>
                          <a:cs typeface="Montserrat"/>
                          <a:sym typeface="Montserrat"/>
                        </a:rPr>
                        <a:t>17</a:t>
                      </a:r>
                      <a:endParaRPr sz="35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1199350">
                <a:tc>
                  <a:txBody>
                    <a:bodyPr/>
                    <a:lstStyle/>
                    <a:p>
                      <a:pPr indent="0" lvl="0" marL="0" rtl="0" algn="ctr">
                        <a:lnSpc>
                          <a:spcPct val="115000"/>
                        </a:lnSpc>
                        <a:spcBef>
                          <a:spcPts val="0"/>
                        </a:spcBef>
                        <a:spcAft>
                          <a:spcPts val="0"/>
                        </a:spcAft>
                        <a:buNone/>
                      </a:pPr>
                      <a:r>
                        <a:rPr lang="en-GB" sz="3500">
                          <a:solidFill>
                            <a:srgbClr val="002060"/>
                          </a:solidFill>
                          <a:latin typeface="Montserrat"/>
                          <a:ea typeface="Montserrat"/>
                          <a:cs typeface="Montserrat"/>
                          <a:sym typeface="Montserrat"/>
                        </a:rPr>
                        <a:t>Carbon Dioxide</a:t>
                      </a:r>
                      <a:endParaRPr sz="35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500">
                          <a:solidFill>
                            <a:srgbClr val="002060"/>
                          </a:solidFill>
                          <a:latin typeface="Montserrat"/>
                          <a:ea typeface="Montserrat"/>
                          <a:cs typeface="Montserrat"/>
                          <a:sym typeface="Montserrat"/>
                        </a:rPr>
                        <a:t>0.04</a:t>
                      </a:r>
                      <a:endParaRPr sz="35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500">
                          <a:solidFill>
                            <a:srgbClr val="002060"/>
                          </a:solidFill>
                          <a:latin typeface="Montserrat"/>
                          <a:ea typeface="Montserrat"/>
                          <a:cs typeface="Montserrat"/>
                          <a:sym typeface="Montserrat"/>
                        </a:rPr>
                        <a:t>4</a:t>
                      </a:r>
                      <a:endParaRPr sz="35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720675">
                <a:tc>
                  <a:txBody>
                    <a:bodyPr/>
                    <a:lstStyle/>
                    <a:p>
                      <a:pPr indent="0" lvl="0" marL="0" rtl="0" algn="ctr">
                        <a:lnSpc>
                          <a:spcPct val="115000"/>
                        </a:lnSpc>
                        <a:spcBef>
                          <a:spcPts val="0"/>
                        </a:spcBef>
                        <a:spcAft>
                          <a:spcPts val="0"/>
                        </a:spcAft>
                        <a:buNone/>
                      </a:pPr>
                      <a:r>
                        <a:rPr lang="en-GB" sz="3500">
                          <a:solidFill>
                            <a:srgbClr val="002060"/>
                          </a:solidFill>
                          <a:latin typeface="Montserrat"/>
                          <a:ea typeface="Montserrat"/>
                          <a:cs typeface="Montserrat"/>
                          <a:sym typeface="Montserrat"/>
                        </a:rPr>
                        <a:t>Nitrogen</a:t>
                      </a:r>
                      <a:endParaRPr sz="35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500">
                          <a:solidFill>
                            <a:srgbClr val="002060"/>
                          </a:solidFill>
                          <a:latin typeface="Montserrat"/>
                          <a:ea typeface="Montserrat"/>
                          <a:cs typeface="Montserrat"/>
                          <a:sym typeface="Montserrat"/>
                        </a:rPr>
                        <a:t>78</a:t>
                      </a:r>
                      <a:endParaRPr sz="35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3500">
                          <a:solidFill>
                            <a:srgbClr val="002060"/>
                          </a:solidFill>
                          <a:latin typeface="Montserrat"/>
                          <a:ea typeface="Montserrat"/>
                          <a:cs typeface="Montserrat"/>
                          <a:sym typeface="Montserrat"/>
                        </a:rPr>
                        <a:t>78</a:t>
                      </a:r>
                      <a:endParaRPr sz="3500">
                        <a:solidFill>
                          <a:srgbClr val="002060"/>
                        </a:solidFill>
                        <a:latin typeface="Montserrat"/>
                        <a:ea typeface="Montserrat"/>
                        <a:cs typeface="Montserrat"/>
                        <a:sym typeface="Montserrat"/>
                      </a:endParaRPr>
                    </a:p>
                  </a:txBody>
                  <a:tcPr marT="91425" marB="91425" marR="9142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Recap on drawing tables</a:t>
            </a:r>
            <a:r>
              <a:rPr lang="en-GB"/>
              <a:t> </a:t>
            </a:r>
            <a:endParaRPr/>
          </a:p>
        </p:txBody>
      </p:sp>
      <p:sp>
        <p:nvSpPr>
          <p:cNvPr id="132" name="Google Shape;132;p22"/>
          <p:cNvSpPr txBox="1"/>
          <p:nvPr>
            <p:ph idx="1" type="body"/>
          </p:nvPr>
        </p:nvSpPr>
        <p:spPr>
          <a:xfrm>
            <a:off x="917950" y="2719175"/>
            <a:ext cx="12993300" cy="709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solidFill>
                  <a:srgbClr val="000000"/>
                </a:solidFill>
              </a:rPr>
              <a:t>What features make a good table? </a:t>
            </a:r>
            <a:r>
              <a:rPr lang="en-GB" sz="3500">
                <a:solidFill>
                  <a:srgbClr val="000000"/>
                </a:solidFill>
              </a:rPr>
              <a:t>Write at least 3 features of a table. </a:t>
            </a:r>
            <a:r>
              <a:rPr lang="en-GB" sz="3500">
                <a:solidFill>
                  <a:srgbClr val="000000"/>
                </a:solidFill>
              </a:rPr>
              <a:t> </a:t>
            </a:r>
            <a:endParaRPr sz="3500">
              <a:solidFill>
                <a:srgbClr val="000000"/>
              </a:solidFill>
            </a:endParaRPr>
          </a:p>
        </p:txBody>
      </p:sp>
      <p:sp>
        <p:nvSpPr>
          <p:cNvPr id="133" name="Google Shape;133;p2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Recap on drawing tables </a:t>
            </a:r>
            <a:endParaRPr/>
          </a:p>
        </p:txBody>
      </p:sp>
      <p:sp>
        <p:nvSpPr>
          <p:cNvPr id="139" name="Google Shape;139;p23"/>
          <p:cNvSpPr txBox="1"/>
          <p:nvPr>
            <p:ph idx="1" type="body"/>
          </p:nvPr>
        </p:nvSpPr>
        <p:spPr>
          <a:xfrm>
            <a:off x="917950" y="2719175"/>
            <a:ext cx="12993300" cy="709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solidFill>
                  <a:srgbClr val="000000"/>
                </a:solidFill>
              </a:rPr>
              <a:t>What features make a good table? Write at least 3 features of a table.  </a:t>
            </a:r>
            <a:endParaRPr sz="3500">
              <a:solidFill>
                <a:srgbClr val="000000"/>
              </a:solidFill>
            </a:endParaRPr>
          </a:p>
        </p:txBody>
      </p:sp>
      <p:sp>
        <p:nvSpPr>
          <p:cNvPr id="140" name="Google Shape;140;p2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41" name="Google Shape;141;p23"/>
          <p:cNvSpPr txBox="1"/>
          <p:nvPr/>
        </p:nvSpPr>
        <p:spPr>
          <a:xfrm>
            <a:off x="1003600" y="4139875"/>
            <a:ext cx="7945200" cy="9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500">
                <a:latin typeface="Montserrat"/>
                <a:ea typeface="Montserrat"/>
                <a:cs typeface="Montserrat"/>
                <a:sym typeface="Montserrat"/>
              </a:rPr>
              <a:t>Draw with a pencil and ruler</a:t>
            </a:r>
            <a:endParaRPr b="1" sz="3500">
              <a:latin typeface="Montserrat"/>
              <a:ea typeface="Montserrat"/>
              <a:cs typeface="Montserrat"/>
              <a:sym typeface="Montserrat"/>
            </a:endParaRPr>
          </a:p>
        </p:txBody>
      </p:sp>
      <p:sp>
        <p:nvSpPr>
          <p:cNvPr id="142" name="Google Shape;142;p23"/>
          <p:cNvSpPr txBox="1"/>
          <p:nvPr/>
        </p:nvSpPr>
        <p:spPr>
          <a:xfrm>
            <a:off x="1003600" y="4899075"/>
            <a:ext cx="10956000" cy="9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500">
                <a:latin typeface="Montserrat"/>
                <a:ea typeface="Montserrat"/>
                <a:cs typeface="Montserrat"/>
                <a:sym typeface="Montserrat"/>
              </a:rPr>
              <a:t>Independent variable goes in the left column</a:t>
            </a:r>
            <a:endParaRPr b="1" sz="3500">
              <a:latin typeface="Montserrat"/>
              <a:ea typeface="Montserrat"/>
              <a:cs typeface="Montserrat"/>
              <a:sym typeface="Montserrat"/>
            </a:endParaRPr>
          </a:p>
        </p:txBody>
      </p:sp>
      <p:sp>
        <p:nvSpPr>
          <p:cNvPr id="143" name="Google Shape;143;p23"/>
          <p:cNvSpPr txBox="1"/>
          <p:nvPr/>
        </p:nvSpPr>
        <p:spPr>
          <a:xfrm>
            <a:off x="1003600" y="5578850"/>
            <a:ext cx="10956000" cy="9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500">
                <a:latin typeface="Montserrat"/>
                <a:ea typeface="Montserrat"/>
                <a:cs typeface="Montserrat"/>
                <a:sym typeface="Montserrat"/>
              </a:rPr>
              <a:t>Dependent variable goes in the right column</a:t>
            </a:r>
            <a:endParaRPr b="1" sz="3500">
              <a:latin typeface="Montserrat"/>
              <a:ea typeface="Montserrat"/>
              <a:cs typeface="Montserrat"/>
              <a:sym typeface="Montserrat"/>
            </a:endParaRPr>
          </a:p>
        </p:txBody>
      </p:sp>
      <p:sp>
        <p:nvSpPr>
          <p:cNvPr id="144" name="Google Shape;144;p23"/>
          <p:cNvSpPr txBox="1"/>
          <p:nvPr/>
        </p:nvSpPr>
        <p:spPr>
          <a:xfrm>
            <a:off x="1003600" y="6298725"/>
            <a:ext cx="10956000" cy="9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500">
                <a:latin typeface="Montserrat"/>
                <a:ea typeface="Montserrat"/>
                <a:cs typeface="Montserrat"/>
                <a:sym typeface="Montserrat"/>
              </a:rPr>
              <a:t>Descriptive headings</a:t>
            </a:r>
            <a:endParaRPr b="1" sz="3500">
              <a:latin typeface="Montserrat"/>
              <a:ea typeface="Montserrat"/>
              <a:cs typeface="Montserrat"/>
              <a:sym typeface="Montserrat"/>
            </a:endParaRPr>
          </a:p>
        </p:txBody>
      </p:sp>
      <p:sp>
        <p:nvSpPr>
          <p:cNvPr id="145" name="Google Shape;145;p23"/>
          <p:cNvSpPr txBox="1"/>
          <p:nvPr/>
        </p:nvSpPr>
        <p:spPr>
          <a:xfrm>
            <a:off x="1003600" y="7017825"/>
            <a:ext cx="13855500" cy="9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3500">
                <a:latin typeface="Montserrat"/>
                <a:ea typeface="Montserrat"/>
                <a:cs typeface="Montserrat"/>
                <a:sym typeface="Montserrat"/>
              </a:rPr>
              <a:t>There should be columns for repeats and averages</a:t>
            </a:r>
            <a:endParaRPr b="1" sz="3500">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0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 Draw a table for our results to test the hypothesis: ‘the time a candle burns for is different for inhaled and exhaled air’. </a:t>
            </a:r>
            <a:endParaRPr/>
          </a:p>
        </p:txBody>
      </p:sp>
      <p:sp>
        <p:nvSpPr>
          <p:cNvPr id="151" name="Google Shape;151;p24"/>
          <p:cNvSpPr txBox="1"/>
          <p:nvPr>
            <p:ph idx="1" type="body"/>
          </p:nvPr>
        </p:nvSpPr>
        <p:spPr>
          <a:xfrm>
            <a:off x="1021900" y="3722800"/>
            <a:ext cx="14338800" cy="709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solidFill>
                  <a:srgbClr val="000000"/>
                </a:solidFill>
              </a:rPr>
              <a:t>The table should include the features from the previous slide</a:t>
            </a:r>
            <a:endParaRPr sz="3500">
              <a:solidFill>
                <a:srgbClr val="000000"/>
              </a:solidFill>
            </a:endParaRPr>
          </a:p>
        </p:txBody>
      </p:sp>
      <p:sp>
        <p:nvSpPr>
          <p:cNvPr id="152" name="Google Shape;152;p2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5"/>
          <p:cNvSpPr txBox="1"/>
          <p:nvPr>
            <p:ph type="title"/>
          </p:nvPr>
        </p:nvSpPr>
        <p:spPr>
          <a:xfrm>
            <a:off x="917950" y="890050"/>
            <a:ext cx="132012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Task - Draw a table for our results to test the hypothesis: ‘the time a candle burns for is different for inhaled and exhaled air’. </a:t>
            </a:r>
            <a:endParaRPr/>
          </a:p>
        </p:txBody>
      </p:sp>
      <p:sp>
        <p:nvSpPr>
          <p:cNvPr id="158" name="Google Shape;158;p25"/>
          <p:cNvSpPr txBox="1"/>
          <p:nvPr>
            <p:ph idx="1" type="body"/>
          </p:nvPr>
        </p:nvSpPr>
        <p:spPr>
          <a:xfrm>
            <a:off x="1021900" y="3722800"/>
            <a:ext cx="14338800" cy="7098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solidFill>
                  <a:srgbClr val="000000"/>
                </a:solidFill>
              </a:rPr>
              <a:t>The table should include the features from the previous slide</a:t>
            </a:r>
            <a:endParaRPr sz="3500">
              <a:solidFill>
                <a:srgbClr val="000000"/>
              </a:solidFill>
            </a:endParaRPr>
          </a:p>
        </p:txBody>
      </p:sp>
      <p:sp>
        <p:nvSpPr>
          <p:cNvPr id="159" name="Google Shape;159;p2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graphicFrame>
        <p:nvGraphicFramePr>
          <p:cNvPr id="160" name="Google Shape;160;p25"/>
          <p:cNvGraphicFramePr/>
          <p:nvPr/>
        </p:nvGraphicFramePr>
        <p:xfrm>
          <a:off x="2357950" y="4932875"/>
          <a:ext cx="3000000" cy="3000000"/>
        </p:xfrm>
        <a:graphic>
          <a:graphicData uri="http://schemas.openxmlformats.org/drawingml/2006/table">
            <a:tbl>
              <a:tblPr>
                <a:noFill/>
                <a:tableStyleId>{D7E851F5-7017-4C6F-B3EB-0F7C420FF5EC}</a:tableStyleId>
              </a:tblPr>
              <a:tblGrid>
                <a:gridCol w="2069550"/>
                <a:gridCol w="2069550"/>
                <a:gridCol w="2069550"/>
                <a:gridCol w="2069550"/>
                <a:gridCol w="2085000"/>
                <a:gridCol w="2023200"/>
              </a:tblGrid>
              <a:tr h="371475">
                <a:tc rowSpan="2">
                  <a:txBody>
                    <a:bodyPr/>
                    <a:lstStyle/>
                    <a:p>
                      <a:pPr indent="0" lvl="0" marL="0" rtl="0" algn="ctr">
                        <a:lnSpc>
                          <a:spcPct val="115000"/>
                        </a:lnSpc>
                        <a:spcBef>
                          <a:spcPts val="0"/>
                        </a:spcBef>
                        <a:spcAft>
                          <a:spcPts val="0"/>
                        </a:spcAft>
                        <a:buNone/>
                      </a:pPr>
                      <a:r>
                        <a:rPr lang="en-GB" sz="2800">
                          <a:latin typeface="Montserrat"/>
                          <a:ea typeface="Montserrat"/>
                          <a:cs typeface="Montserrat"/>
                          <a:sym typeface="Montserrat"/>
                        </a:rPr>
                        <a:t>Air type</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gridSpan="5">
                  <a:txBody>
                    <a:bodyPr/>
                    <a:lstStyle/>
                    <a:p>
                      <a:pPr indent="0" lvl="0" marL="0" rtl="0" algn="ctr">
                        <a:lnSpc>
                          <a:spcPct val="115000"/>
                        </a:lnSpc>
                        <a:spcBef>
                          <a:spcPts val="0"/>
                        </a:spcBef>
                        <a:spcAft>
                          <a:spcPts val="0"/>
                        </a:spcAft>
                        <a:buNone/>
                      </a:pPr>
                      <a:r>
                        <a:rPr lang="en-GB" sz="2800">
                          <a:latin typeface="Montserrat"/>
                          <a:ea typeface="Montserrat"/>
                          <a:cs typeface="Montserrat"/>
                          <a:sym typeface="Montserrat"/>
                        </a:rPr>
                        <a:t>Time candle burns for (s)</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hMerge="1"/>
                <a:tc hMerge="1"/>
                <a:tc hMerge="1"/>
                <a:tc hMerge="1"/>
              </a:tr>
              <a:tr h="371475">
                <a:tc vMerge="1"/>
                <a:tc>
                  <a:txBody>
                    <a:bodyPr/>
                    <a:lstStyle/>
                    <a:p>
                      <a:pPr indent="0" lvl="0" marL="0" rtl="0" algn="ctr">
                        <a:lnSpc>
                          <a:spcPct val="115000"/>
                        </a:lnSpc>
                        <a:spcBef>
                          <a:spcPts val="0"/>
                        </a:spcBef>
                        <a:spcAft>
                          <a:spcPts val="0"/>
                        </a:spcAft>
                        <a:buNone/>
                      </a:pPr>
                      <a:r>
                        <a:rPr lang="en-GB" sz="2800">
                          <a:latin typeface="Montserrat"/>
                          <a:ea typeface="Montserrat"/>
                          <a:cs typeface="Montserrat"/>
                          <a:sym typeface="Montserrat"/>
                        </a:rPr>
                        <a:t>1</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2800">
                          <a:latin typeface="Montserrat"/>
                          <a:ea typeface="Montserrat"/>
                          <a:cs typeface="Montserrat"/>
                          <a:sym typeface="Montserrat"/>
                        </a:rPr>
                        <a:t>2</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2800">
                          <a:latin typeface="Montserrat"/>
                          <a:ea typeface="Montserrat"/>
                          <a:cs typeface="Montserrat"/>
                          <a:sym typeface="Montserrat"/>
                        </a:rPr>
                        <a:t>3</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2800">
                          <a:latin typeface="Montserrat"/>
                          <a:ea typeface="Montserrat"/>
                          <a:cs typeface="Montserrat"/>
                          <a:sym typeface="Montserrat"/>
                        </a:rPr>
                        <a:t>4</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GB" sz="2800">
                          <a:latin typeface="Montserrat"/>
                          <a:ea typeface="Montserrat"/>
                          <a:cs typeface="Montserrat"/>
                          <a:sym typeface="Montserrat"/>
                        </a:rPr>
                        <a:t>Mean</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71475">
                <a:tc>
                  <a:txBody>
                    <a:bodyPr/>
                    <a:lstStyle/>
                    <a:p>
                      <a:pPr indent="0" lvl="0" marL="0" rtl="0" algn="ctr">
                        <a:lnSpc>
                          <a:spcPct val="115000"/>
                        </a:lnSpc>
                        <a:spcBef>
                          <a:spcPts val="0"/>
                        </a:spcBef>
                        <a:spcAft>
                          <a:spcPts val="0"/>
                        </a:spcAft>
                        <a:buNone/>
                      </a:pPr>
                      <a:r>
                        <a:rPr lang="en-GB" sz="2800">
                          <a:latin typeface="Montserrat"/>
                          <a:ea typeface="Montserrat"/>
                          <a:cs typeface="Montserrat"/>
                          <a:sym typeface="Montserrat"/>
                        </a:rPr>
                        <a:t>Inhaled</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371475">
                <a:tc>
                  <a:txBody>
                    <a:bodyPr/>
                    <a:lstStyle/>
                    <a:p>
                      <a:pPr indent="0" lvl="0" marL="0" rtl="0" algn="ctr">
                        <a:lnSpc>
                          <a:spcPct val="115000"/>
                        </a:lnSpc>
                        <a:spcBef>
                          <a:spcPts val="0"/>
                        </a:spcBef>
                        <a:spcAft>
                          <a:spcPts val="0"/>
                        </a:spcAft>
                        <a:buNone/>
                      </a:pPr>
                      <a:r>
                        <a:rPr lang="en-GB" sz="2800">
                          <a:latin typeface="Montserrat"/>
                          <a:ea typeface="Montserrat"/>
                          <a:cs typeface="Montserrat"/>
                          <a:sym typeface="Montserrat"/>
                        </a:rPr>
                        <a:t>Exhaled</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2800">
                        <a:latin typeface="Montserrat"/>
                        <a:ea typeface="Montserrat"/>
                        <a:cs typeface="Montserrat"/>
                        <a:sym typeface="Montserrat"/>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