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A396F90-C063-4F28-989F-188FC57C8821}">
  <a:tblStyle styleId="{6A396F90-C063-4F28-989F-188FC57C882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600">
                <a:solidFill>
                  <a:srgbClr val="4A3142"/>
                </a:solidFill>
              </a:rPr>
              <a:t>Plot a cumulative frequency diagram</a:t>
            </a:r>
            <a:endParaRPr sz="2600">
              <a:solidFill>
                <a:srgbClr val="4A314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42"/>
                </a:solidFill>
              </a:rPr>
              <a:t>Maths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42"/>
                </a:solidFill>
              </a:rPr>
              <a:t>Miss Parnham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2"/>
                </a:solidFill>
              </a:rPr>
              <a:t>Plot a cumulative frequency diagram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The table shows the journey time  for 30 students travelling to school.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Complete the table.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What is the modal class interval?</a:t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830449" y="924806"/>
            <a:ext cx="4078882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Plot a cumulative frequency diagram.</a:t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43" name="Google Shape;43;p7"/>
          <p:cNvGraphicFramePr/>
          <p:nvPr/>
        </p:nvGraphicFramePr>
        <p:xfrm>
          <a:off x="5068123" y="12757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{6A396F90-C063-4F28-989F-188FC57C8821}</a:tableStyleId>
              </a:tblPr>
              <a:tblGrid>
                <a:gridCol w="1201175"/>
                <a:gridCol w="1201175"/>
                <a:gridCol w="1201175"/>
              </a:tblGrid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Height (m)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C. F.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&lt; t ≤ 5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&lt; t ≤ 10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&lt; t ≤ 15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 &lt; t ≤ 20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&lt; t ≤ 30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4" name="Google Shape;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2693" y="2571750"/>
            <a:ext cx="2570648" cy="19551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" name="Google Shape;45;p7"/>
          <p:cNvGraphicFramePr/>
          <p:nvPr/>
        </p:nvGraphicFramePr>
        <p:xfrm>
          <a:off x="468400" y="169310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{6A396F90-C063-4F28-989F-188FC57C8821}</a:tableStyleId>
              </a:tblPr>
              <a:tblGrid>
                <a:gridCol w="1224000"/>
                <a:gridCol w="1260000"/>
                <a:gridCol w="1332000"/>
              </a:tblGrid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 (min)</a:t>
                      </a:r>
                      <a:endParaRPr/>
                    </a:p>
                  </a:txBody>
                  <a:tcPr marT="45725" marB="45725" marR="45725" marL="4572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45725" marB="45725" marR="45725" marL="4572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Cumulative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45725" marB="45725" marR="45725" marL="4572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&lt; t ≤ 10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&lt; t ≤ 20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&lt; t ≤ 30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 &lt; t ≤ 40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2"/>
                </a:solidFill>
              </a:rPr>
              <a:t>Plot a cumulative frequency diagram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458971" y="816012"/>
            <a:ext cx="3891600" cy="4327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Compare the table and the diagram, what error has been made?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4868909" y="816012"/>
            <a:ext cx="3816116" cy="4399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Use the cumulative frequency diagram to complete the table.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54" name="Google Shape;54;p8"/>
          <p:cNvGraphicFramePr/>
          <p:nvPr/>
        </p:nvGraphicFramePr>
        <p:xfrm>
          <a:off x="538106" y="14407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{6A396F90-C063-4F28-989F-188FC57C8821}</a:tableStyleId>
              </a:tblPr>
              <a:tblGrid>
                <a:gridCol w="1201175"/>
                <a:gridCol w="1201175"/>
                <a:gridCol w="1201175"/>
              </a:tblGrid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 (min)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Cumulative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&lt; t ≤ 10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&lt; t ≤ 20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&lt; t ≤ 30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 &lt; t ≤ 40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447" y="2670525"/>
            <a:ext cx="2425843" cy="186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4378" y="1440765"/>
            <a:ext cx="2239750" cy="17139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7" name="Google Shape;57;p8"/>
          <p:cNvGraphicFramePr/>
          <p:nvPr/>
        </p:nvGraphicFramePr>
        <p:xfrm>
          <a:off x="5070103" y="31546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{6A396F90-C063-4F28-989F-188FC57C8821}</a:tableStyleId>
              </a:tblPr>
              <a:tblGrid>
                <a:gridCol w="1122675"/>
                <a:gridCol w="1122675"/>
                <a:gridCol w="1122675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Weight (kg)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C. F.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&lt; w ≤ 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&lt; w ≤ 4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&lt; t ≤ 6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 &lt; t ≤ 8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 &lt; t ≤ 10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3" name="Google Shape;63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2"/>
                </a:solidFill>
              </a:rPr>
              <a:t>Plot a cumulative frequency diagram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The table shows the journey time  for 30 students travelling to school.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Complete the table.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What is the modal class interval?</a:t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4830449" y="924806"/>
            <a:ext cx="4078882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Plot a cumulative frequency diagram.</a:t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74" name="Google Shape;74;p10"/>
          <p:cNvGraphicFramePr/>
          <p:nvPr/>
        </p:nvGraphicFramePr>
        <p:xfrm>
          <a:off x="468400" y="169310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{6A396F90-C063-4F28-989F-188FC57C8821}</a:tableStyleId>
              </a:tblPr>
              <a:tblGrid>
                <a:gridCol w="1224000"/>
                <a:gridCol w="1260000"/>
                <a:gridCol w="1332000"/>
              </a:tblGrid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 (min)</a:t>
                      </a:r>
                      <a:endParaRPr/>
                    </a:p>
                  </a:txBody>
                  <a:tcPr marT="45725" marB="45725" marR="45725" marL="4572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45725" marB="45725" marR="45725" marL="4572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Cumulative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45725" marB="45725" marR="45725" marL="4572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&lt; t ≤ 10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&lt; t ≤ 20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&lt; t ≤ 30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 &lt; t ≤ 40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5" name="Google Shape;75;p10"/>
          <p:cNvGraphicFramePr/>
          <p:nvPr/>
        </p:nvGraphicFramePr>
        <p:xfrm>
          <a:off x="5001428" y="11970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{6A396F90-C063-4F28-989F-188FC57C8821}</a:tableStyleId>
              </a:tblPr>
              <a:tblGrid>
                <a:gridCol w="1201175"/>
                <a:gridCol w="1201175"/>
                <a:gridCol w="1201175"/>
              </a:tblGrid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Height (m)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C. F.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&lt; t ≤ 5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&lt; t ≤ 10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&lt; t ≤ 15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 &lt; t ≤ 20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&lt; t ≤ 30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6" name="Google Shape;76;p10"/>
          <p:cNvSpPr txBox="1"/>
          <p:nvPr/>
        </p:nvSpPr>
        <p:spPr>
          <a:xfrm>
            <a:off x="2650797" y="4122802"/>
            <a:ext cx="16473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 &lt; t ≤ 20</a:t>
            </a:r>
            <a:endParaRPr/>
          </a:p>
        </p:txBody>
      </p:sp>
      <p:grpSp>
        <p:nvGrpSpPr>
          <p:cNvPr id="77" name="Google Shape;77;p10"/>
          <p:cNvGrpSpPr/>
          <p:nvPr/>
        </p:nvGrpSpPr>
        <p:grpSpPr>
          <a:xfrm>
            <a:off x="5440680" y="2571750"/>
            <a:ext cx="2569803" cy="1908087"/>
            <a:chOff x="5108147" y="2675736"/>
            <a:chExt cx="2736149" cy="2081014"/>
          </a:xfrm>
        </p:grpSpPr>
        <p:pic>
          <p:nvPicPr>
            <p:cNvPr id="78" name="Google Shape;78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08147" y="2675736"/>
              <a:ext cx="2736149" cy="20810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10"/>
            <p:cNvSpPr/>
            <p:nvPr/>
          </p:nvSpPr>
          <p:spPr>
            <a:xfrm>
              <a:off x="5840418" y="4031819"/>
              <a:ext cx="182284" cy="189725"/>
            </a:xfrm>
            <a:prstGeom prst="mathMultiply">
              <a:avLst>
                <a:gd fmla="val 6887" name="adj1"/>
              </a:avLst>
            </a:prstGeom>
            <a:solidFill>
              <a:srgbClr val="FF0000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6109210" y="3900091"/>
              <a:ext cx="182284" cy="189725"/>
            </a:xfrm>
            <a:prstGeom prst="mathMultiply">
              <a:avLst>
                <a:gd fmla="val 6887" name="adj1"/>
              </a:avLst>
            </a:prstGeom>
            <a:solidFill>
              <a:srgbClr val="FF0000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6364637" y="3641639"/>
              <a:ext cx="182284" cy="189725"/>
            </a:xfrm>
            <a:prstGeom prst="mathMultiply">
              <a:avLst>
                <a:gd fmla="val 6887" name="adj1"/>
              </a:avLst>
            </a:prstGeom>
            <a:solidFill>
              <a:srgbClr val="FF0000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0"/>
            <p:cNvSpPr/>
            <p:nvPr/>
          </p:nvSpPr>
          <p:spPr>
            <a:xfrm>
              <a:off x="6620911" y="3159088"/>
              <a:ext cx="182284" cy="189725"/>
            </a:xfrm>
            <a:prstGeom prst="mathMultiply">
              <a:avLst>
                <a:gd fmla="val 6887" name="adj1"/>
              </a:avLst>
            </a:prstGeom>
            <a:solidFill>
              <a:srgbClr val="FF0000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0"/>
            <p:cNvSpPr/>
            <p:nvPr/>
          </p:nvSpPr>
          <p:spPr>
            <a:xfrm>
              <a:off x="6889756" y="3088983"/>
              <a:ext cx="182284" cy="189725"/>
            </a:xfrm>
            <a:prstGeom prst="mathMultiply">
              <a:avLst>
                <a:gd fmla="val 6887" name="adj1"/>
              </a:avLst>
            </a:prstGeom>
            <a:solidFill>
              <a:srgbClr val="FF0000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7411960" y="3044033"/>
              <a:ext cx="182284" cy="189725"/>
            </a:xfrm>
            <a:prstGeom prst="mathMultiply">
              <a:avLst>
                <a:gd fmla="val 6887" name="adj1"/>
              </a:avLst>
            </a:prstGeom>
            <a:solidFill>
              <a:srgbClr val="FF0000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5936452" y="3142821"/>
              <a:ext cx="1570209" cy="975715"/>
            </a:xfrm>
            <a:custGeom>
              <a:rect b="b" l="l" r="r" t="t"/>
              <a:pathLst>
                <a:path extrusionOk="0" h="975715" w="1570209">
                  <a:moveTo>
                    <a:pt x="0" y="975715"/>
                  </a:moveTo>
                  <a:cubicBezTo>
                    <a:pt x="88863" y="942614"/>
                    <a:pt x="177726" y="909513"/>
                    <a:pt x="263923" y="845087"/>
                  </a:cubicBezTo>
                  <a:cubicBezTo>
                    <a:pt x="350120" y="780661"/>
                    <a:pt x="430986" y="712236"/>
                    <a:pt x="517183" y="589161"/>
                  </a:cubicBezTo>
                  <a:cubicBezTo>
                    <a:pt x="603380" y="466086"/>
                    <a:pt x="693132" y="199052"/>
                    <a:pt x="781106" y="106635"/>
                  </a:cubicBezTo>
                  <a:cubicBezTo>
                    <a:pt x="869080" y="14217"/>
                    <a:pt x="913512" y="52428"/>
                    <a:pt x="1045029" y="34656"/>
                  </a:cubicBezTo>
                  <a:cubicBezTo>
                    <a:pt x="1176546" y="16883"/>
                    <a:pt x="1482235" y="6665"/>
                    <a:pt x="1570209" y="0"/>
                  </a:cubicBezTo>
                </a:path>
              </a:pathLst>
            </a:custGeom>
            <a:noFill/>
            <a:ln cap="flat" cmpd="sng" w="127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2"/>
                </a:solidFill>
              </a:rPr>
              <a:t>Plot a cumulative frequency diagram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458971" y="816012"/>
            <a:ext cx="3891600" cy="4327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Compare the table and the diagram, what error has been made?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93" name="Google Shape;93;p11"/>
          <p:cNvSpPr txBox="1"/>
          <p:nvPr/>
        </p:nvSpPr>
        <p:spPr>
          <a:xfrm>
            <a:off x="4868909" y="816012"/>
            <a:ext cx="3816116" cy="4327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Use the cumulative frequency diagram to complete the table.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4" name="Google Shape;94;p11"/>
          <p:cNvGraphicFramePr/>
          <p:nvPr/>
        </p:nvGraphicFramePr>
        <p:xfrm>
          <a:off x="603004" y="14298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{6A396F90-C063-4F28-989F-188FC57C8821}</a:tableStyleId>
              </a:tblPr>
              <a:tblGrid>
                <a:gridCol w="1201175"/>
                <a:gridCol w="1201175"/>
                <a:gridCol w="1201175"/>
              </a:tblGrid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 (min)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Cumulative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&lt; t ≤ 10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&lt; t ≤ 20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&lt; t ≤ 30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 &lt; t ≤ 40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5" name="Google Shape;9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514" y="2659634"/>
            <a:ext cx="2425843" cy="186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4725" y="1426614"/>
            <a:ext cx="2178580" cy="16671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7" name="Google Shape;97;p11"/>
          <p:cNvGraphicFramePr/>
          <p:nvPr/>
        </p:nvGraphicFramePr>
        <p:xfrm>
          <a:off x="5050096" y="31841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{6A396F90-C063-4F28-989F-188FC57C8821}</a:tableStyleId>
              </a:tblPr>
              <a:tblGrid>
                <a:gridCol w="1130125"/>
                <a:gridCol w="1130125"/>
                <a:gridCol w="1130125"/>
              </a:tblGrid>
              <a:tr h="18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Weight (kg)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C. F.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&lt; w ≤ 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&lt; w ≤ 4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&lt; t ≤ 6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 &lt; t ≤ 8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 &lt; t ≤ 10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8" name="Google Shape;98;p11"/>
          <p:cNvSpPr txBox="1"/>
          <p:nvPr/>
        </p:nvSpPr>
        <p:spPr>
          <a:xfrm>
            <a:off x="3087350" y="2659634"/>
            <a:ext cx="175509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 midpoint of each class interval, rather than the upper bound, has been plotted against the cumulative frequency.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