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pF1KAbkQlA9HxBr4qQF9GZiZ2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customschemas.google.com/relationships/presentationmetadata" Target="meta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1e8131e5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1e8131e5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5dd6e0f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8c5dd6e0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fdbcbe0c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8cfdbcbe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c7b535822_0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8c7b53582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c7b535822_0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8c7b53582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e5e586d9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8e5e586d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c7b535822_0_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8c7b53582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e5e586d93_1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8e5e586d9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c7b535822_0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8c7b53582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fdbcbe0c_0_90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5" name="Google Shape;85;g8cfdbcbe0c_0_90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g8cfdbcbe0c_0_90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7" name="Google Shape;87;g8cfdbcbe0c_0_9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1" cy="17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8cfdbcbe0c_0_90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fdbcbe0c_0_9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1" name="Google Shape;91;g8cfdbcbe0c_0_9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fdbcbe0c_0_99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4" name="Google Shape;94;g8cfdbcbe0c_0_9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g8cfdbcbe0c_0_9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fdbcbe0c_0_103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8" name="Google Shape;98;g8cfdbcbe0c_0_103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99" name="Google Shape;99;g8cfdbcbe0c_0_10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fdbcbe0c_0_10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fdbcbe0c_0_109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cfdbcbe0c_0_109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fdbcbe0c_0_112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8cfdbcbe0c_0_112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fdbcbe0c_0_115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8cfdbcbe0c_0_115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fdbcbe0c_0_118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8cfdbcbe0c_0_118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fdbcbe0c_0_121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g8cfdbcbe0c_0_121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7" name="Google Shape;117;g8cfdbcbe0c_0_121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g8cfdbcbe0c_0_12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g8cfdbcbe0c_0_121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fdbcbe0c_0_12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g8cfdbcbe0c_0_12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g8cfdbcbe0c_0_12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g8cfdbcbe0c_0_12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5" name="Google Shape;125;g8cfdbcbe0c_0_12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g8cfdbcbe0c_0_12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g8cfdbcbe0c_0_12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g8cfdbcbe0c_0_12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g8cfdbcbe0c_0_1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fdbcbe0c_0_13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2" name="Google Shape;132;g8cfdbcbe0c_0_13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g8cfdbcbe0c_0_137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g8cfdbcbe0c_0_137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g8cfdbcbe0c_0_137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g8cfdbcbe0c_0_137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g8cfdbcbe0c_0_137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8" name="Google Shape;138;g8cfdbcbe0c_0_137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g8cfdbcbe0c_0_137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0" name="Google Shape;140;g8cfdbcbe0c_0_13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fdbcbe0c_0_148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143" name="Google Shape;143;g8cfdbcbe0c_0_148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4" name="Google Shape;144;g8cfdbcbe0c_0_14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fdbcbe0c_0_152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e8131e59_0_93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4" name="Google Shape;154;g91e8131e59_0_93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5" name="Google Shape;155;g91e8131e59_0_93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56" name="Google Shape;156;g91e8131e59_0_9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2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91e8131e59_0_93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e8131e59_0_99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60" name="Google Shape;160;g91e8131e59_0_9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1" name="Google Shape;161;g91e8131e59_0_9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1e8131e59_0_10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64" name="Google Shape;164;g91e8131e59_0_103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 sz="1900"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65" name="Google Shape;165;g91e8131e59_0_10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1e8131e59_0_107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68" name="Google Shape;168;g91e8131e59_0_107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69" name="Google Shape;169;g91e8131e59_0_107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70" name="Google Shape;170;g91e8131e59_0_10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g91e8131e59_0_107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1e8131e59_0_1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4" name="Google Shape;174;g91e8131e59_0_1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1e8131e59_0_1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7" name="Google Shape;177;g91e8131e59_0_1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g91e8131e59_0_116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9" name="Google Shape;179;g91e8131e59_0_116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80" name="Google Shape;180;g91e8131e59_0_116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1" name="Google Shape;181;g91e8131e59_0_116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82" name="Google Shape;182;g91e8131e59_0_116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3" name="Google Shape;183;g91e8131e59_0_116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1e8131e59_0_12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6" name="Google Shape;186;g91e8131e59_0_125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7" name="Google Shape;187;g91e8131e59_0_125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8" name="Google Shape;188;g91e8131e59_0_125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89" name="Google Shape;189;g91e8131e59_0_125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0" name="Google Shape;190;g91e8131e59_0_125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91" name="Google Shape;191;g91e8131e59_0_125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92" name="Google Shape;192;g91e8131e59_0_125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93" name="Google Shape;193;g91e8131e59_0_1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1e8131e59_0_1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6" name="Google Shape;196;g91e8131e59_0_135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7" name="Google Shape;197;g91e8131e59_0_1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98" name="Google Shape;198;g91e8131e59_0_135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g91e8131e59_0_1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200" name="Google Shape;200;g91e8131e59_0_135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1" name="Google Shape;201;g91e8131e59_0_1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202" name="Google Shape;202;g91e8131e59_0_135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3" name="Google Shape;203;g91e8131e59_0_1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204" name="Google Shape;204;g91e8131e59_0_1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1e8131e59_0_14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7" name="Google Shape;207;g91e8131e59_0_146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208" name="Google Shape;208;g91e8131e59_0_14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1e8131e59_0_150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b="0" i="1"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11" name="Google Shape;211;g91e8131e59_0_150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212" name="Google Shape;212;g91e8131e59_0_15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1e8131e59_0_154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1e8131e59_0_15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fdbcbe0c_0_8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g8cfdbcbe0c_0_85"/>
          <p:cNvSpPr txBox="1"/>
          <p:nvPr>
            <p:ph idx="1" type="body"/>
          </p:nvPr>
        </p:nvSpPr>
        <p:spPr>
          <a:xfrm>
            <a:off x="611967" y="1917533"/>
            <a:ext cx="109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g8cfdbcbe0c_0_8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g8cfdbcbe0c_0_8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1e8131e59_0_8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9" name="Google Shape;149;g91e8131e59_0_88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0" name="Google Shape;150;g91e8131e59_0_8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g91e8131e59_0_8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1e8131e59_0_81"/>
          <p:cNvSpPr txBox="1"/>
          <p:nvPr>
            <p:ph idx="1" type="body"/>
          </p:nvPr>
        </p:nvSpPr>
        <p:spPr>
          <a:xfrm>
            <a:off x="611975" y="2040524"/>
            <a:ext cx="10968000" cy="385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222" name="Google Shape;222;g91e8131e59_0_8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and Subtract Fractions with a Common Denominator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</a:t>
            </a:r>
            <a:endParaRPr/>
          </a:p>
        </p:txBody>
      </p:sp>
      <p:sp>
        <p:nvSpPr>
          <p:cNvPr id="223" name="Google Shape;223;g91e8131e59_0_81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GB"/>
              <a:t>Mr Kelsall</a:t>
            </a:r>
            <a:endParaRPr/>
          </a:p>
        </p:txBody>
      </p:sp>
      <p:sp>
        <p:nvSpPr>
          <p:cNvPr id="224" name="Google Shape;224;g91e8131e59_0_8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5dd6e0f4_0_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30" name="Google Shape;230;g8c5dd6e0f4_0_0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Revision: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8c5dd6e0f4_0_0"/>
          <p:cNvSpPr txBox="1"/>
          <p:nvPr/>
        </p:nvSpPr>
        <p:spPr>
          <a:xfrm>
            <a:off x="403024" y="879400"/>
            <a:ext cx="104109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fractions can you represent by folding your piece of paper?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g8c5dd6e0f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25" y="2017075"/>
            <a:ext cx="9965750" cy="41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cfdbcbe0c_0_7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38" name="Google Shape;238;g8cfdbcbe0c_0_77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Revision: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equivalent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g8cfdbcbe0c_0_77"/>
          <p:cNvSpPr txBox="1"/>
          <p:nvPr/>
        </p:nvSpPr>
        <p:spPr>
          <a:xfrm>
            <a:off x="403025" y="879400"/>
            <a:ext cx="4126800" cy="4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fractions to the pictures?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could be the missing fraction(s)?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g8cfdbcbe0c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300" y="1054575"/>
            <a:ext cx="5747850" cy="51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c7b535822_0_19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46" name="Google Shape;246;g8c7b535822_0_191"/>
          <p:cNvSpPr/>
          <p:nvPr/>
        </p:nvSpPr>
        <p:spPr>
          <a:xfrm>
            <a:off x="398275" y="303100"/>
            <a:ext cx="69315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common multiples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8c7b535822_0_191"/>
          <p:cNvSpPr txBox="1"/>
          <p:nvPr/>
        </p:nvSpPr>
        <p:spPr>
          <a:xfrm>
            <a:off x="6157425" y="1925500"/>
            <a:ext cx="4767600" cy="2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length of these rods if the orange rod has length one.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g8c7b535822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075" y="1696900"/>
            <a:ext cx="5625338" cy="42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c7b535822_0_20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54" name="Google Shape;254;g8c7b535822_0_207"/>
          <p:cNvSpPr/>
          <p:nvPr/>
        </p:nvSpPr>
        <p:spPr>
          <a:xfrm>
            <a:off x="398275" y="303100"/>
            <a:ext cx="69315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common multiples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g8c7b535822_0_207"/>
          <p:cNvSpPr txBox="1"/>
          <p:nvPr/>
        </p:nvSpPr>
        <p:spPr>
          <a:xfrm>
            <a:off x="5521475" y="3518000"/>
            <a:ext cx="60072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show?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represent this on a number line?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is the correct answer? Why?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g8c7b535822_0_207"/>
          <p:cNvPicPr preferRelativeResize="0"/>
          <p:nvPr/>
        </p:nvPicPr>
        <p:blipFill rotWithShape="1">
          <a:blip r:embed="rId3">
            <a:alphaModFix/>
          </a:blip>
          <a:srcRect b="0" l="4570" r="5111" t="0"/>
          <a:stretch/>
        </p:blipFill>
        <p:spPr>
          <a:xfrm>
            <a:off x="484600" y="1682875"/>
            <a:ext cx="5080424" cy="33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8c7b535822_0_207"/>
          <p:cNvPicPr preferRelativeResize="0"/>
          <p:nvPr/>
        </p:nvPicPr>
        <p:blipFill rotWithShape="1">
          <a:blip r:embed="rId4">
            <a:alphaModFix/>
          </a:blip>
          <a:srcRect b="0" l="0" r="7209" t="32304"/>
          <a:stretch/>
        </p:blipFill>
        <p:spPr>
          <a:xfrm>
            <a:off x="40575" y="4993925"/>
            <a:ext cx="5524450" cy="11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8c7b535822_0_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1792" y="1184206"/>
            <a:ext cx="2514554" cy="74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8c7b535822_0_2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6257" y="2046300"/>
            <a:ext cx="2401655" cy="73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8c7b535822_0_2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7425" y="2807411"/>
            <a:ext cx="2340075" cy="77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e5e586d93_1_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66" name="Google Shape;266;g8e5e586d93_1_0"/>
          <p:cNvSpPr/>
          <p:nvPr/>
        </p:nvSpPr>
        <p:spPr>
          <a:xfrm>
            <a:off x="398275" y="303100"/>
            <a:ext cx="69315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common multiples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g8e5e586d93_1_0"/>
          <p:cNvSpPr txBox="1"/>
          <p:nvPr/>
        </p:nvSpPr>
        <p:spPr>
          <a:xfrm>
            <a:off x="6313600" y="1682875"/>
            <a:ext cx="49248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 number line to solve: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⅜ + ¼ 	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⅙ + ⅔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½ + ⅝ 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g8e5e586d9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07" y="1613700"/>
            <a:ext cx="5972949" cy="450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c7b535822_0_25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74" name="Google Shape;274;g8c7b535822_0_252"/>
          <p:cNvSpPr/>
          <p:nvPr/>
        </p:nvSpPr>
        <p:spPr>
          <a:xfrm>
            <a:off x="398275" y="303100"/>
            <a:ext cx="111378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common multiples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8c7b535822_0_252"/>
          <p:cNvSpPr txBox="1"/>
          <p:nvPr/>
        </p:nvSpPr>
        <p:spPr>
          <a:xfrm>
            <a:off x="398275" y="1624100"/>
            <a:ext cx="105480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possible: 1) sketch a bar model 2) draw a number line, and 3) write the fact families for these questions: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quarter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add one half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quarters add one eighth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Three sixth add one third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e5e586d93_1_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81" name="Google Shape;281;g8e5e586d93_1_22"/>
          <p:cNvSpPr/>
          <p:nvPr/>
        </p:nvSpPr>
        <p:spPr>
          <a:xfrm>
            <a:off x="398275" y="303100"/>
            <a:ext cx="111378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common multiples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g8e5e586d93_1_22"/>
          <p:cNvSpPr txBox="1"/>
          <p:nvPr/>
        </p:nvSpPr>
        <p:spPr>
          <a:xfrm>
            <a:off x="398275" y="1597550"/>
            <a:ext cx="105399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possible: 1) sketch a bar model 2) draw a number line, and 3) write the fact families for these questions: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Four fifths add two tenths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Three quarters subtract one eighth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there a quick way (mental) to find equivalent fractions?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c7b535822_0_2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88" name="Google Shape;288;g8c7b535822_0_222"/>
          <p:cNvSpPr/>
          <p:nvPr/>
        </p:nvSpPr>
        <p:spPr>
          <a:xfrm>
            <a:off x="398275" y="303100"/>
            <a:ext cx="69315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g8c7b535822_0_222"/>
          <p:cNvSpPr txBox="1"/>
          <p:nvPr/>
        </p:nvSpPr>
        <p:spPr>
          <a:xfrm>
            <a:off x="504275" y="1184200"/>
            <a:ext cx="94863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grid to describe the fraction of the flag that is each colour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g8c7b535822_0_222"/>
          <p:cNvPicPr preferRelativeResize="0"/>
          <p:nvPr/>
        </p:nvPicPr>
        <p:blipFill rotWithShape="1">
          <a:blip r:embed="rId3">
            <a:alphaModFix/>
          </a:blip>
          <a:srcRect b="5800" l="5019" r="4376" t="12950"/>
          <a:stretch/>
        </p:blipFill>
        <p:spPr>
          <a:xfrm>
            <a:off x="504284" y="2327200"/>
            <a:ext cx="4410412" cy="230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8c7b535822_0_222"/>
          <p:cNvPicPr preferRelativeResize="0"/>
          <p:nvPr/>
        </p:nvPicPr>
        <p:blipFill rotWithShape="1">
          <a:blip r:embed="rId4">
            <a:alphaModFix/>
          </a:blip>
          <a:srcRect b="6338" l="3277" r="4665" t="13423"/>
          <a:stretch/>
        </p:blipFill>
        <p:spPr>
          <a:xfrm>
            <a:off x="5061003" y="2361468"/>
            <a:ext cx="4514425" cy="230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8c7b535822_0_222"/>
          <p:cNvPicPr preferRelativeResize="0"/>
          <p:nvPr/>
        </p:nvPicPr>
        <p:blipFill rotWithShape="1">
          <a:blip r:embed="rId5">
            <a:alphaModFix/>
          </a:blip>
          <a:srcRect b="0" l="0" r="0" t="24087"/>
          <a:stretch/>
        </p:blipFill>
        <p:spPr>
          <a:xfrm>
            <a:off x="611950" y="4738326"/>
            <a:ext cx="10817775" cy="11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8c7b535822_0_222"/>
          <p:cNvSpPr txBox="1"/>
          <p:nvPr/>
        </p:nvSpPr>
        <p:spPr>
          <a:xfrm>
            <a:off x="1458050" y="6258500"/>
            <a:ext cx="39141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 or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