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Lst>
  <p:sldSz cy="10287000" cx="18288000"/>
  <p:notesSz cx="6858000" cy="9144000"/>
  <p:embeddedFontLst>
    <p:embeddedFont>
      <p:font typeface="Montserrat SemiBold"/>
      <p:regular r:id="rId12"/>
      <p:bold r:id="rId13"/>
      <p:italic r:id="rId14"/>
      <p:boldItalic r:id="rId15"/>
    </p:embeddedFont>
    <p:embeddedFont>
      <p:font typeface="Montserrat"/>
      <p:regular r:id="rId16"/>
      <p:bold r:id="rId17"/>
      <p:italic r:id="rId18"/>
      <p:boldItalic r:id="rId19"/>
    </p:embeddedFont>
    <p:embeddedFont>
      <p:font typeface="Montserrat Medium"/>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Medium-regular.fntdata"/><Relationship Id="rId11" Type="http://schemas.openxmlformats.org/officeDocument/2006/relationships/slide" Target="slides/slide7.xml"/><Relationship Id="rId22" Type="http://schemas.openxmlformats.org/officeDocument/2006/relationships/font" Target="fonts/MontserratMedium-italic.fntdata"/><Relationship Id="rId10" Type="http://schemas.openxmlformats.org/officeDocument/2006/relationships/slide" Target="slides/slide6.xml"/><Relationship Id="rId21" Type="http://schemas.openxmlformats.org/officeDocument/2006/relationships/font" Target="fonts/MontserratMedium-bold.fntdata"/><Relationship Id="rId13" Type="http://schemas.openxmlformats.org/officeDocument/2006/relationships/font" Target="fonts/MontserratSemiBold-bold.fntdata"/><Relationship Id="rId12" Type="http://schemas.openxmlformats.org/officeDocument/2006/relationships/font" Target="fonts/MontserratSemiBold-regular.fntdata"/><Relationship Id="rId23" Type="http://schemas.openxmlformats.org/officeDocument/2006/relationships/font" Target="fonts/MontserratMedium-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SemiBold-boldItalic.fntdata"/><Relationship Id="rId14" Type="http://schemas.openxmlformats.org/officeDocument/2006/relationships/font" Target="fonts/MontserratSemiBold-italic.fntdata"/><Relationship Id="rId17" Type="http://schemas.openxmlformats.org/officeDocument/2006/relationships/font" Target="fonts/Montserrat-bold.fntdata"/><Relationship Id="rId16" Type="http://schemas.openxmlformats.org/officeDocument/2006/relationships/font" Target="fonts/Montserrat-regular.fntdata"/><Relationship Id="rId5" Type="http://schemas.openxmlformats.org/officeDocument/2006/relationships/slide" Target="slides/slide1.xml"/><Relationship Id="rId19" Type="http://schemas.openxmlformats.org/officeDocument/2006/relationships/font" Target="fonts/Montserrat-boldItalic.fntdata"/><Relationship Id="rId6" Type="http://schemas.openxmlformats.org/officeDocument/2006/relationships/slide" Target="slides/slide2.xml"/><Relationship Id="rId18" Type="http://schemas.openxmlformats.org/officeDocument/2006/relationships/font" Target="fonts/Montserra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c7fb8fe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c7fb8fe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c81e8b99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c81e8b99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8c70057ab0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8c70057ab0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8c70057ab0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c70057ab0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8c70057ab0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8c70057ab0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8bb607c5d0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8bb607c5d0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dd18b59d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dd18b59d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0" lang="en-GB" sz="3200">
                <a:solidFill>
                  <a:srgbClr val="4B3241"/>
                </a:solidFill>
              </a:rPr>
              <a:t>KS3 History- Lesson 3 of 6 </a:t>
            </a:r>
            <a:endParaRPr/>
          </a:p>
          <a:p>
            <a:pPr indent="0" lvl="0" marL="0" rtl="0" algn="l">
              <a:spcBef>
                <a:spcPts val="0"/>
              </a:spcBef>
              <a:spcAft>
                <a:spcPts val="0"/>
              </a:spcAft>
              <a:buNone/>
            </a:pPr>
            <a:r>
              <a:t/>
            </a:r>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lnSpc>
                <a:spcPct val="115000"/>
              </a:lnSpc>
              <a:spcBef>
                <a:spcPts val="0"/>
              </a:spcBef>
              <a:spcAft>
                <a:spcPts val="0"/>
              </a:spcAft>
              <a:buNone/>
            </a:pPr>
            <a:r>
              <a:rPr b="1" lang="en-GB" sz="6000"/>
              <a:t>How did Edward’s reign affect Morebath church?</a:t>
            </a:r>
            <a:endParaRPr sz="4800"/>
          </a:p>
          <a:p>
            <a:pPr indent="0" lvl="0" marL="0" rtl="0" algn="l">
              <a:spcBef>
                <a:spcPts val="0"/>
              </a:spcBef>
              <a:spcAft>
                <a:spcPts val="0"/>
              </a:spcAft>
              <a:buNone/>
            </a:pPr>
            <a:r>
              <a:t/>
            </a:r>
            <a:endParaRPr/>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1835900" y="16421900"/>
            <a:ext cx="15804000" cy="2478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Mr Arscott</a:t>
            </a:r>
            <a:endParaRPr/>
          </a:p>
        </p:txBody>
      </p:sp>
      <p:sp>
        <p:nvSpPr>
          <p:cNvPr id="82" name="Google Shape;82;p14"/>
          <p:cNvSpPr txBox="1"/>
          <p:nvPr>
            <p:ph idx="4294967295" type="subTitle"/>
          </p:nvPr>
        </p:nvSpPr>
        <p:spPr>
          <a:xfrm>
            <a:off x="917950" y="5447675"/>
            <a:ext cx="162048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Enquiry: In what ways did the Reformation matter to ordinary people?</a:t>
            </a:r>
            <a:endParaRPr/>
          </a:p>
        </p:txBody>
      </p:sp>
      <p:sp>
        <p:nvSpPr>
          <p:cNvPr id="83" name="Google Shape;83;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Mrs Goullée</a:t>
            </a:r>
            <a:endParaRPr>
              <a:solidFill>
                <a:srgbClr val="4B3241"/>
              </a:solidFill>
            </a:endParaRPr>
          </a:p>
        </p:txBody>
      </p:sp>
      <p:sp>
        <p:nvSpPr>
          <p:cNvPr id="84" name="Google Shape;84;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0" name="Google Shape;90;p15"/>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Storyboard Task</a:t>
            </a:r>
            <a:endParaRPr sz="5600"/>
          </a:p>
        </p:txBody>
      </p:sp>
      <p:sp>
        <p:nvSpPr>
          <p:cNvPr id="91" name="Google Shape;91;p15"/>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2" name="Google Shape;92;p15"/>
          <p:cNvSpPr txBox="1"/>
          <p:nvPr/>
        </p:nvSpPr>
        <p:spPr>
          <a:xfrm>
            <a:off x="918000" y="1613350"/>
            <a:ext cx="16452000" cy="63195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500">
                <a:solidFill>
                  <a:schemeClr val="dk2"/>
                </a:solidFill>
                <a:latin typeface="Montserrat"/>
                <a:ea typeface="Montserrat"/>
                <a:cs typeface="Montserrat"/>
                <a:sym typeface="Montserrat"/>
              </a:rPr>
              <a:t>As you read the story you need to create a storyboard. You just need to draw little pictures to show what happened to Morebath church. I would aim for one or two pictures for each paragraph.</a:t>
            </a:r>
            <a:endParaRPr sz="3500">
              <a:solidFill>
                <a:schemeClr val="dk2"/>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500">
              <a:solidFill>
                <a:srgbClr val="434343"/>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Every single statue was removed from Morebath church</a:t>
            </a:r>
            <a:r>
              <a:rPr lang="en-GB" sz="3600"/>
              <a:t>. Some, like Saint Sidwell, were destroyed. The beautiful golden </a:t>
            </a:r>
            <a:r>
              <a:rPr b="1" lang="en-GB" sz="3600"/>
              <a:t>crucifix</a:t>
            </a:r>
            <a:r>
              <a:rPr lang="en-GB" sz="3600"/>
              <a:t> was burned to ashes. The villagers were devastated, especially William Popell who had spent years carving the </a:t>
            </a:r>
            <a:r>
              <a:rPr b="1" lang="en-GB" sz="3600"/>
              <a:t>crucifix</a:t>
            </a:r>
            <a:r>
              <a:rPr lang="en-GB" sz="3600"/>
              <a:t>. </a:t>
            </a:r>
            <a:endParaRPr sz="3600"/>
          </a:p>
          <a:p>
            <a:pPr indent="0" lvl="0" marL="0" rtl="0" algn="l">
              <a:spcBef>
                <a:spcPts val="2000"/>
              </a:spcBef>
              <a:spcAft>
                <a:spcPts val="0"/>
              </a:spcAft>
              <a:buNone/>
            </a:pPr>
            <a:r>
              <a:rPr lang="en-GB" sz="3600"/>
              <a:t>As if that wasn’t enough, Sir Christopher’s new </a:t>
            </a:r>
            <a:r>
              <a:rPr b="1" lang="en-GB" sz="3600"/>
              <a:t>vestments</a:t>
            </a:r>
            <a:r>
              <a:rPr lang="en-GB" sz="3600"/>
              <a:t> had to go as well. The villagers had spent twenty years saving up for the </a:t>
            </a:r>
            <a:r>
              <a:rPr b="1" lang="en-GB" sz="3600"/>
              <a:t>vestments</a:t>
            </a:r>
            <a:r>
              <a:rPr lang="en-GB" sz="3600"/>
              <a:t>. Now all this time, money and effort had gone to waste. </a:t>
            </a:r>
            <a:endParaRPr sz="3600"/>
          </a:p>
          <a:p>
            <a:pPr indent="0" lvl="0" marL="0" rtl="0" algn="l">
              <a:spcBef>
                <a:spcPts val="2000"/>
              </a:spcBef>
              <a:spcAft>
                <a:spcPts val="0"/>
              </a:spcAft>
              <a:buNone/>
            </a:pPr>
            <a:r>
              <a:rPr lang="en-GB" sz="3600"/>
              <a:t>Meanwhile, w</a:t>
            </a:r>
            <a:r>
              <a:rPr lang="en-GB" sz="3600"/>
              <a:t>omen were no longer allowed to pray with their </a:t>
            </a:r>
            <a:r>
              <a:rPr b="1" lang="en-GB" sz="3600"/>
              <a:t>rosary beads</a:t>
            </a:r>
            <a:r>
              <a:rPr lang="en-GB" sz="3600"/>
              <a:t>. Margery Lake missed the comfort they provided. Meanwhile, Elenor Nicholl missed praying to Saint Sidwell.</a:t>
            </a:r>
            <a:endParaRPr sz="3600"/>
          </a:p>
          <a:p>
            <a:pPr indent="0" lvl="0" marL="0" rtl="0" algn="l">
              <a:spcBef>
                <a:spcPts val="2000"/>
              </a:spcBef>
              <a:spcAft>
                <a:spcPts val="2000"/>
              </a:spcAft>
              <a:buNone/>
            </a:pPr>
            <a:r>
              <a:t/>
            </a:r>
            <a:endParaRPr sz="3600"/>
          </a:p>
        </p:txBody>
      </p:sp>
      <p:sp>
        <p:nvSpPr>
          <p:cNvPr id="98" name="Google Shape;98;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9" name="Google Shape;99;p16"/>
          <p:cNvSpPr txBox="1"/>
          <p:nvPr/>
        </p:nvSpPr>
        <p:spPr>
          <a:xfrm>
            <a:off x="599700" y="2804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Special objects gone</a:t>
            </a:r>
            <a:endParaRPr b="1" sz="2800"/>
          </a:p>
        </p:txBody>
      </p:sp>
      <p:sp>
        <p:nvSpPr>
          <p:cNvPr id="100" name="Google Shape;100;p16"/>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7"/>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The people of Morebath were no longer allowed to raise money to decorate their church. This meant there was no need for all the village </a:t>
            </a:r>
            <a:r>
              <a:rPr b="1" lang="en-GB" sz="3600"/>
              <a:t>stores</a:t>
            </a:r>
            <a:r>
              <a:rPr lang="en-GB" sz="3600"/>
              <a:t>, which had raised money for candles for each statue. As a result, every store closed down. All the young men, like John Timewell, and all the young women, like Margery Lake, had raised money for a </a:t>
            </a:r>
            <a:r>
              <a:rPr b="1" lang="en-GB" sz="3600"/>
              <a:t>store</a:t>
            </a:r>
            <a:r>
              <a:rPr lang="en-GB" sz="3600"/>
              <a:t>. They now lost their chance to contribute to village life. </a:t>
            </a:r>
            <a:endParaRPr sz="3600"/>
          </a:p>
          <a:p>
            <a:pPr indent="0" lvl="0" marL="0" rtl="0" algn="l">
              <a:spcBef>
                <a:spcPts val="2000"/>
              </a:spcBef>
              <a:spcAft>
                <a:spcPts val="2000"/>
              </a:spcAft>
              <a:buNone/>
            </a:pPr>
            <a:r>
              <a:rPr lang="en-GB" sz="3600"/>
              <a:t>After 1548 Morebath church had no more </a:t>
            </a:r>
            <a:r>
              <a:rPr b="1" lang="en-GB" sz="3600"/>
              <a:t>ales</a:t>
            </a:r>
            <a:r>
              <a:rPr lang="en-GB" sz="3600"/>
              <a:t>. These had been special village events, where everyone came together to drink ale and enjoy a feast. The villagers had now lost this chance to come together as a community. </a:t>
            </a:r>
            <a:endParaRPr sz="3600"/>
          </a:p>
        </p:txBody>
      </p:sp>
      <p:sp>
        <p:nvSpPr>
          <p:cNvPr id="106" name="Google Shape;106;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7" name="Google Shape;107;p17"/>
          <p:cNvSpPr txBox="1"/>
          <p:nvPr/>
        </p:nvSpPr>
        <p:spPr>
          <a:xfrm>
            <a:off x="599700" y="2804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Community projects gone</a:t>
            </a:r>
            <a:endParaRPr b="1" sz="2800"/>
          </a:p>
        </p:txBody>
      </p:sp>
      <p:sp>
        <p:nvSpPr>
          <p:cNvPr id="108" name="Google Shape;108;p17"/>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8"/>
          <p:cNvSpPr txBox="1"/>
          <p:nvPr>
            <p:ph idx="1" type="body"/>
          </p:nvPr>
        </p:nvSpPr>
        <p:spPr>
          <a:xfrm>
            <a:off x="835200" y="1325650"/>
            <a:ext cx="16617600" cy="81138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600"/>
              <a:t>Morebath church was now struggling to raise money. The church had relied on the </a:t>
            </a:r>
            <a:r>
              <a:rPr b="1" lang="en-GB" sz="3600"/>
              <a:t>ales</a:t>
            </a:r>
            <a:r>
              <a:rPr lang="en-GB" sz="3600"/>
              <a:t> to provide most of their money. Without the </a:t>
            </a:r>
            <a:r>
              <a:rPr b="1" lang="en-GB" sz="3600"/>
              <a:t>ales</a:t>
            </a:r>
            <a:r>
              <a:rPr lang="en-GB" sz="3600"/>
              <a:t>, Morebath church had no reliable way of raising the money they needed.  </a:t>
            </a:r>
            <a:endParaRPr sz="3600"/>
          </a:p>
          <a:p>
            <a:pPr indent="0" lvl="0" marL="0" rtl="0" algn="l">
              <a:spcBef>
                <a:spcPts val="2000"/>
              </a:spcBef>
              <a:spcAft>
                <a:spcPts val="2000"/>
              </a:spcAft>
              <a:buNone/>
            </a:pPr>
            <a:r>
              <a:rPr lang="en-GB" sz="3600"/>
              <a:t>Morebath church also had to keep spending money on new Protestant things. King Edward forced them to buy a new locked box for the poor and the new English Prayer Book. These were expensive and Morebath church was left with no money at all. Thomas Norman and the ‘Four Men’ had to use their own money to pay off the church debts. Lucy Scely even sold some of the church belongings to try and raise money. This made the other villagers very angry with her. </a:t>
            </a:r>
            <a:endParaRPr sz="3600"/>
          </a:p>
        </p:txBody>
      </p:sp>
      <p:sp>
        <p:nvSpPr>
          <p:cNvPr id="114" name="Google Shape;114;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5" name="Google Shape;115;p18"/>
          <p:cNvSpPr txBox="1"/>
          <p:nvPr/>
        </p:nvSpPr>
        <p:spPr>
          <a:xfrm>
            <a:off x="599700" y="280450"/>
            <a:ext cx="10803600" cy="1045200"/>
          </a:xfrm>
          <a:prstGeom prst="rect">
            <a:avLst/>
          </a:prstGeom>
          <a:noFill/>
          <a:ln>
            <a:noFill/>
          </a:ln>
        </p:spPr>
        <p:txBody>
          <a:bodyPr anchorCtr="0" anchor="t" bIns="182850" lIns="182850" spcFirstLastPara="1" rIns="182850" wrap="square" tIns="182850">
            <a:noAutofit/>
          </a:bodyPr>
          <a:lstStyle/>
          <a:p>
            <a:pPr indent="0" lvl="0" marL="0" rtl="0" algn="l">
              <a:lnSpc>
                <a:spcPct val="130000"/>
              </a:lnSpc>
              <a:spcBef>
                <a:spcPts val="0"/>
              </a:spcBef>
              <a:spcAft>
                <a:spcPts val="2000"/>
              </a:spcAft>
              <a:buNone/>
            </a:pPr>
            <a:r>
              <a:rPr b="1" lang="en-GB" sz="4400">
                <a:latin typeface="Montserrat"/>
                <a:ea typeface="Montserrat"/>
                <a:cs typeface="Montserrat"/>
                <a:sym typeface="Montserrat"/>
              </a:rPr>
              <a:t>Struggling for money</a:t>
            </a:r>
            <a:endParaRPr b="1" sz="2800"/>
          </a:p>
        </p:txBody>
      </p:sp>
      <p:sp>
        <p:nvSpPr>
          <p:cNvPr id="116" name="Google Shape;116;p18"/>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9"/>
          <p:cNvSpPr txBox="1"/>
          <p:nvPr>
            <p:ph type="title"/>
          </p:nvPr>
        </p:nvSpPr>
        <p:spPr>
          <a:xfrm>
            <a:off x="917950" y="1699750"/>
            <a:ext cx="27139500" cy="3258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22" name="Google Shape;122;p19"/>
          <p:cNvSpPr txBox="1"/>
          <p:nvPr/>
        </p:nvSpPr>
        <p:spPr>
          <a:xfrm>
            <a:off x="806100" y="2741375"/>
            <a:ext cx="16942200" cy="6482400"/>
          </a:xfrm>
          <a:prstGeom prst="rect">
            <a:avLst/>
          </a:prstGeom>
          <a:noFill/>
          <a:ln>
            <a:noFill/>
          </a:ln>
        </p:spPr>
        <p:txBody>
          <a:bodyPr anchorCtr="0" anchor="t" bIns="182850" lIns="182850" spcFirstLastPara="1" rIns="182850" wrap="square" tIns="182850">
            <a:noAutofit/>
          </a:bodyPr>
          <a:lstStyle/>
          <a:p>
            <a:pPr indent="0" lvl="0" marL="0" rtl="0" algn="l">
              <a:lnSpc>
                <a:spcPct val="150000"/>
              </a:lnSpc>
              <a:spcBef>
                <a:spcPts val="0"/>
              </a:spcBef>
              <a:spcAft>
                <a:spcPts val="0"/>
              </a:spcAft>
              <a:buNone/>
            </a:pPr>
            <a:r>
              <a:rPr b="1" lang="en-GB" sz="3600">
                <a:solidFill>
                  <a:schemeClr val="dk2"/>
                </a:solidFill>
                <a:latin typeface="Montserrat"/>
                <a:ea typeface="Montserrat"/>
                <a:cs typeface="Montserrat"/>
                <a:sym typeface="Montserrat"/>
              </a:rPr>
              <a:t>ales: </a:t>
            </a:r>
            <a:r>
              <a:rPr lang="en-GB" sz="3600">
                <a:solidFill>
                  <a:schemeClr val="dk2"/>
                </a:solidFill>
                <a:latin typeface="Montserrat"/>
                <a:ea typeface="Montserrat"/>
                <a:cs typeface="Montserrat"/>
                <a:sym typeface="Montserrat"/>
              </a:rPr>
              <a:t>a village event, where people drank ale together</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solidFill>
                  <a:schemeClr val="dk2"/>
                </a:solidFill>
                <a:latin typeface="Montserrat"/>
                <a:ea typeface="Montserrat"/>
                <a:cs typeface="Montserrat"/>
                <a:sym typeface="Montserrat"/>
              </a:rPr>
              <a:t>crucifix: </a:t>
            </a:r>
            <a:r>
              <a:rPr lang="en-GB" sz="3600">
                <a:solidFill>
                  <a:schemeClr val="dk2"/>
                </a:solidFill>
                <a:latin typeface="Montserrat"/>
                <a:ea typeface="Montserrat"/>
                <a:cs typeface="Montserrat"/>
                <a:sym typeface="Montserrat"/>
              </a:rPr>
              <a:t>a cross with Jesus hanging on it</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solidFill>
                  <a:schemeClr val="dk2"/>
                </a:solidFill>
                <a:latin typeface="Montserrat"/>
                <a:ea typeface="Montserrat"/>
                <a:cs typeface="Montserrat"/>
                <a:sym typeface="Montserrat"/>
              </a:rPr>
              <a:t>rosary beads</a:t>
            </a:r>
            <a:r>
              <a:rPr b="1" lang="en-GB" sz="3600">
                <a:solidFill>
                  <a:schemeClr val="dk2"/>
                </a:solidFill>
                <a:latin typeface="Montserrat"/>
                <a:ea typeface="Montserrat"/>
                <a:cs typeface="Montserrat"/>
                <a:sym typeface="Montserrat"/>
              </a:rPr>
              <a:t>: </a:t>
            </a:r>
            <a:r>
              <a:rPr lang="en-GB" sz="3600">
                <a:solidFill>
                  <a:schemeClr val="dk2"/>
                </a:solidFill>
                <a:latin typeface="Montserrat"/>
                <a:ea typeface="Montserrat"/>
                <a:cs typeface="Montserrat"/>
                <a:sym typeface="Montserrat"/>
              </a:rPr>
              <a:t>a special necklace, which people could use to help them pray</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solidFill>
                  <a:schemeClr val="dk2"/>
                </a:solidFill>
                <a:latin typeface="Montserrat"/>
                <a:ea typeface="Montserrat"/>
                <a:cs typeface="Montserrat"/>
                <a:sym typeface="Montserrat"/>
              </a:rPr>
              <a:t>store: </a:t>
            </a:r>
            <a:r>
              <a:rPr lang="en-GB" sz="3600">
                <a:solidFill>
                  <a:schemeClr val="dk2"/>
                </a:solidFill>
                <a:latin typeface="Montserrat"/>
                <a:ea typeface="Montserrat"/>
                <a:cs typeface="Montserrat"/>
                <a:sym typeface="Montserrat"/>
              </a:rPr>
              <a:t>a pot of money, which was used to look after a saint’s statue. </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rPr b="1" lang="en-GB" sz="3600">
                <a:solidFill>
                  <a:schemeClr val="dk2"/>
                </a:solidFill>
                <a:latin typeface="Montserrat"/>
                <a:ea typeface="Montserrat"/>
                <a:cs typeface="Montserrat"/>
                <a:sym typeface="Montserrat"/>
              </a:rPr>
              <a:t>vestments: </a:t>
            </a:r>
            <a:r>
              <a:rPr lang="en-GB" sz="3600">
                <a:solidFill>
                  <a:schemeClr val="dk2"/>
                </a:solidFill>
                <a:latin typeface="Montserrat"/>
                <a:ea typeface="Montserrat"/>
                <a:cs typeface="Montserrat"/>
                <a:sym typeface="Montserrat"/>
              </a:rPr>
              <a:t>special robes for Sir Christopher to wear during church services.</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t/>
            </a:r>
            <a:endParaRPr sz="3600">
              <a:solidFill>
                <a:schemeClr val="dk2"/>
              </a:solidFill>
              <a:latin typeface="Montserrat"/>
              <a:ea typeface="Montserrat"/>
              <a:cs typeface="Montserrat"/>
              <a:sym typeface="Montserrat"/>
            </a:endParaRPr>
          </a:p>
          <a:p>
            <a:pPr indent="0" lvl="0" marL="0" rtl="0" algn="l">
              <a:lnSpc>
                <a:spcPct val="150000"/>
              </a:lnSpc>
              <a:spcBef>
                <a:spcPts val="0"/>
              </a:spcBef>
              <a:spcAft>
                <a:spcPts val="0"/>
              </a:spcAft>
              <a:buNone/>
            </a:pPr>
            <a:r>
              <a:t/>
            </a:r>
            <a:endParaRPr b="1" sz="3600">
              <a:solidFill>
                <a:schemeClr val="dk2"/>
              </a:solidFill>
              <a:latin typeface="Montserrat"/>
              <a:ea typeface="Montserrat"/>
              <a:cs typeface="Montserrat"/>
              <a:sym typeface="Montserrat"/>
            </a:endParaRPr>
          </a:p>
        </p:txBody>
      </p:sp>
      <p:sp>
        <p:nvSpPr>
          <p:cNvPr id="123" name="Google Shape;123;p19"/>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9" name="Google Shape;129;p20"/>
          <p:cNvSpPr txBox="1"/>
          <p:nvPr>
            <p:ph type="title"/>
          </p:nvPr>
        </p:nvSpPr>
        <p:spPr>
          <a:xfrm>
            <a:off x="917950" y="280450"/>
            <a:ext cx="1645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5600"/>
              <a:t>Storyboard Task</a:t>
            </a:r>
            <a:endParaRPr sz="5600"/>
          </a:p>
        </p:txBody>
      </p:sp>
      <p:sp>
        <p:nvSpPr>
          <p:cNvPr id="130" name="Google Shape;130;p20"/>
          <p:cNvSpPr txBox="1"/>
          <p:nvPr>
            <p:ph idx="12" type="sldNum"/>
          </p:nvPr>
        </p:nvSpPr>
        <p:spPr>
          <a:xfrm>
            <a:off x="1835882" y="19173300"/>
            <a:ext cx="2880000" cy="72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31" name="Google Shape;131;p20"/>
          <p:cNvSpPr txBox="1"/>
          <p:nvPr/>
        </p:nvSpPr>
        <p:spPr>
          <a:xfrm>
            <a:off x="918000" y="1613350"/>
            <a:ext cx="16452000" cy="63195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None/>
            </a:pPr>
            <a:r>
              <a:rPr lang="en-GB" sz="3500">
                <a:solidFill>
                  <a:schemeClr val="dk2"/>
                </a:solidFill>
                <a:latin typeface="Montserrat"/>
                <a:ea typeface="Montserrat"/>
                <a:cs typeface="Montserrat"/>
                <a:sym typeface="Montserrat"/>
              </a:rPr>
              <a:t>As you read the story you need to create a storyboard. You just need to draw little pictures to show what happened to Morebath church. I would aim for one or two pictures for each paragraph.</a:t>
            </a:r>
            <a:endParaRPr sz="3500">
              <a:solidFill>
                <a:schemeClr val="dk2"/>
              </a:solidFill>
              <a:latin typeface="Montserrat"/>
              <a:ea typeface="Montserrat"/>
              <a:cs typeface="Montserrat"/>
              <a:sym typeface="Montserrat"/>
            </a:endParaRPr>
          </a:p>
          <a:p>
            <a:pPr indent="0" lvl="0" marL="0" rtl="0" algn="l">
              <a:lnSpc>
                <a:spcPct val="130000"/>
              </a:lnSpc>
              <a:spcBef>
                <a:spcPts val="2000"/>
              </a:spcBef>
              <a:spcAft>
                <a:spcPts val="2000"/>
              </a:spcAft>
              <a:buNone/>
            </a:pPr>
            <a:r>
              <a:t/>
            </a:r>
            <a:endParaRPr sz="3500">
              <a:solidFill>
                <a:srgbClr val="434343"/>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