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9AC169-4A06-44FA-B7C6-9D5355D929E5}">
  <a:tblStyle styleId="{A29AC169-4A06-44FA-B7C6-9D5355D929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7e24827d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7e24827d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af2676ba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af2676ba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af2676ba8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af2676ba8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a1ade9c51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a1ade9c51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2" name="Google Shape;112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Multiply 2-digit numbers by 8 using the partitioning method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</a:rPr>
              <a:t>Maths	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3" name="Google Shape;153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rgbClr val="434343"/>
                </a:solidFill>
              </a:rPr>
              <a:t>Miss Brinkworth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3624225" y="1310700"/>
            <a:ext cx="4603800" cy="990000"/>
          </a:xfrm>
          <a:prstGeom prst="wedgeEllipseCallout">
            <a:avLst>
              <a:gd fmla="val 61218" name="adj1"/>
              <a:gd fmla="val 79221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161413" y="189975"/>
            <a:ext cx="8226000" cy="7869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Part A - Use partitioning and area models to solve these questions using the 8 times table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>
                <a:solidFill>
                  <a:schemeClr val="dk1"/>
                </a:solidFill>
              </a:rPr>
              <a:t>‹#›</a:t>
            </a:fld>
            <a:endParaRPr sz="70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529813" y="913888"/>
            <a:ext cx="8226000" cy="29811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292100" lvl="0" marL="228600" rtl="0" algn="l">
              <a:spcBef>
                <a:spcPts val="1000"/>
              </a:spcBef>
              <a:spcAft>
                <a:spcPts val="0"/>
              </a:spcAft>
              <a:buSzPts val="2800"/>
              <a:buAutoNum type="arabicParenR"/>
            </a:pPr>
            <a:r>
              <a:rPr b="1" lang="en-GB" sz="2800"/>
              <a:t>45 x 8 =</a:t>
            </a:r>
            <a:endParaRPr b="1" sz="2800"/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b="1" lang="en-GB" sz="2800"/>
              <a:t>83 x 8 =</a:t>
            </a:r>
            <a:endParaRPr b="1" sz="2800"/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b="1" lang="en-GB" sz="2800"/>
              <a:t>     x 8 = 560</a:t>
            </a:r>
            <a:endParaRPr b="1" sz="2800"/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b="1" lang="en-GB" sz="2800"/>
              <a:t>8 x        = 800</a:t>
            </a:r>
            <a:endParaRPr b="1"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6"/>
              </a:solidFill>
            </a:endParaRPr>
          </a:p>
          <a:p>
            <a:pPr indent="0" lvl="0" marL="228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63" name="Google Shape;163;p28"/>
          <p:cNvSpPr txBox="1"/>
          <p:nvPr/>
        </p:nvSpPr>
        <p:spPr>
          <a:xfrm>
            <a:off x="3941550" y="950925"/>
            <a:ext cx="396915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latin typeface="Montserrat"/>
                <a:ea typeface="Montserrat"/>
                <a:cs typeface="Montserrat"/>
                <a:sym typeface="Montserrat"/>
              </a:rPr>
              <a:t>Extension -</a:t>
            </a:r>
            <a:endParaRPr b="1" sz="1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6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Abdul multiples 22 by 8 and gets 1616, is he correct? </a:t>
            </a:r>
            <a:endParaRPr b="1"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not, what mistake do you think he has made?</a:t>
            </a:r>
            <a:endParaRPr b="1"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562813" y="122050"/>
            <a:ext cx="5602500" cy="8145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Part B -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-254000" lvl="0" marL="228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AutoNum type="arabicParenR"/>
            </a:pPr>
            <a:r>
              <a:rPr lang="en-GB">
                <a:solidFill>
                  <a:srgbClr val="434343"/>
                </a:solidFill>
              </a:rPr>
              <a:t>8 x 4 =</a:t>
            </a:r>
            <a:endParaRPr>
              <a:solidFill>
                <a:srgbClr val="434343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8 x 40 =</a:t>
            </a:r>
            <a:endParaRPr>
              <a:solidFill>
                <a:srgbClr val="434343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8 x 400 =</a:t>
            </a:r>
            <a:endParaRPr>
              <a:solidFill>
                <a:srgbClr val="434343"/>
              </a:solidFill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34343"/>
                </a:solidFill>
              </a:rPr>
              <a:t>(Challenge - can you try this with another number? e.g. 12, 120, 1200)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34343"/>
              </a:solidFill>
            </a:endParaRPr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graphicFrame>
        <p:nvGraphicFramePr>
          <p:cNvPr id="170" name="Google Shape;170;p29"/>
          <p:cNvGraphicFramePr/>
          <p:nvPr/>
        </p:nvGraphicFramePr>
        <p:xfrm>
          <a:off x="314250" y="3742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{A29AC169-4A06-44FA-B7C6-9D5355D929E5}</a:tableStyleId>
              </a:tblPr>
              <a:tblGrid>
                <a:gridCol w="1170200"/>
                <a:gridCol w="1170200"/>
                <a:gridCol w="1170200"/>
                <a:gridCol w="1170200"/>
                <a:gridCol w="1170200"/>
                <a:gridCol w="1170200"/>
                <a:gridCol w="1170200"/>
              </a:tblGrid>
              <a:tr h="18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160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240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4000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85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20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96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accent4"/>
                          </a:solidFill>
                        </a:rPr>
                        <a:t>100</a:t>
                      </a:r>
                      <a:endParaRPr b="1" sz="2100">
                        <a:solidFill>
                          <a:schemeClr val="accent4"/>
                        </a:solidFill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346" y="122050"/>
            <a:ext cx="2768626" cy="272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458975" y="3017313"/>
            <a:ext cx="6503700" cy="40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Which of these numbers is a </a:t>
            </a: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multiple</a:t>
            </a: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of 8?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know?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297000" y="249575"/>
            <a:ext cx="8226000" cy="3699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</a:rPr>
              <a:t>Part C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sp>
        <p:nvSpPr>
          <p:cNvPr id="179" name="Google Shape;179;p30"/>
          <p:cNvSpPr txBox="1"/>
          <p:nvPr/>
        </p:nvSpPr>
        <p:spPr>
          <a:xfrm>
            <a:off x="390850" y="701800"/>
            <a:ext cx="81321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were some octopuses and starfish in a rock pool; octopuses have 8 arms and starfish have 5 arms. 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Altogether there are 73 arms in the rock pool. 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octopuses and starfish could there be? 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know?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there more than one answer?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