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287000" cx="18288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EAA1C28-0148-4432-9E96-614A401FD284}">
  <a:tblStyle styleId="{5EAA1C28-0148-4432-9E96-614A401FD2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651e9fb8e_0_1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9651e9fb8e_0_1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cc1ee626c_0_9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cc1ee626c_0_9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cc1ee626c_0_10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cc1ee626c_0_1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cc1ee626c_0_1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cc1ee626c_0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cc1ee626c_0_1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acc1ee626c_0_1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caa1e77ac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caa1e77ac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53d70b5b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53d70b5b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cc1ee626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cc1ee626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cc1ee626c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cc1ee626c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cc1ee626c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cc1ee626c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d51de15d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d51de15d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cc1ee626c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cc1ee626c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cc1ee626c_0_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acc1ee626c_0_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2.png"/><Relationship Id="rId13" Type="http://schemas.openxmlformats.org/officeDocument/2006/relationships/image" Target="../media/image28.png"/><Relationship Id="rId12"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4.png"/><Relationship Id="rId9" Type="http://schemas.openxmlformats.org/officeDocument/2006/relationships/image" Target="../media/image30.png"/><Relationship Id="rId14"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6"/>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Stay with a family in Germany (Part 2/2)</a:t>
            </a:r>
            <a:endParaRPr>
              <a:solidFill>
                <a:srgbClr val="4B3241"/>
              </a:solidFill>
            </a:endParaRPr>
          </a:p>
          <a:p>
            <a:pPr indent="-419100" lvl="0" marL="457200" marR="0" rtl="0" algn="l">
              <a:lnSpc>
                <a:spcPct val="115000"/>
              </a:lnSpc>
              <a:spcBef>
                <a:spcPts val="0"/>
              </a:spcBef>
              <a:spcAft>
                <a:spcPts val="0"/>
              </a:spcAft>
              <a:buClr>
                <a:srgbClr val="4B3241"/>
              </a:buClr>
              <a:buSzPts val="5400"/>
              <a:buChar char="-"/>
            </a:pPr>
            <a:r>
              <a:rPr lang="en-GB" sz="5400">
                <a:solidFill>
                  <a:srgbClr val="4B3241"/>
                </a:solidFill>
              </a:rPr>
              <a:t> Pronoun </a:t>
            </a:r>
            <a:r>
              <a:rPr i="1" lang="en-GB" sz="5400">
                <a:solidFill>
                  <a:srgbClr val="4B3241"/>
                </a:solidFill>
              </a:rPr>
              <a:t>Sie </a:t>
            </a:r>
            <a:r>
              <a:rPr lang="en-GB" sz="5400">
                <a:solidFill>
                  <a:srgbClr val="4B3241"/>
                </a:solidFill>
              </a:rPr>
              <a:t>(formal you) vs </a:t>
            </a:r>
            <a:r>
              <a:rPr i="1" lang="en-GB" sz="5400">
                <a:solidFill>
                  <a:srgbClr val="4B3241"/>
                </a:solidFill>
              </a:rPr>
              <a:t>du</a:t>
            </a:r>
            <a:endParaRPr i="1" sz="5400">
              <a:solidFill>
                <a:srgbClr val="4B3241"/>
              </a:solidFill>
            </a:endParaRPr>
          </a:p>
          <a:p>
            <a:pPr indent="-419100" lvl="0" marL="457200" marR="0" rtl="0" algn="l">
              <a:lnSpc>
                <a:spcPct val="115000"/>
              </a:lnSpc>
              <a:spcBef>
                <a:spcPts val="0"/>
              </a:spcBef>
              <a:spcAft>
                <a:spcPts val="0"/>
              </a:spcAft>
              <a:buClr>
                <a:srgbClr val="4B3241"/>
              </a:buClr>
              <a:buSzPts val="5400"/>
              <a:buChar char="-"/>
            </a:pPr>
            <a:r>
              <a:rPr lang="en-GB" sz="5400">
                <a:solidFill>
                  <a:srgbClr val="4B3241"/>
                </a:solidFill>
              </a:rPr>
              <a:t> Infinitive clauses with </a:t>
            </a:r>
            <a:r>
              <a:rPr i="1" lang="en-GB" sz="5400">
                <a:solidFill>
                  <a:srgbClr val="4B3241"/>
                </a:solidFill>
              </a:rPr>
              <a:t>zu</a:t>
            </a:r>
            <a:endParaRPr i="1" sz="5400">
              <a:solidFill>
                <a:srgbClr val="4B3241"/>
              </a:solidFill>
            </a:endParaRPr>
          </a:p>
          <a:p>
            <a:pPr indent="0" lvl="0" marL="0" marR="0" rtl="0" algn="l">
              <a:lnSpc>
                <a:spcPct val="115000"/>
              </a:lnSpc>
              <a:spcBef>
                <a:spcPts val="0"/>
              </a:spcBef>
              <a:spcAft>
                <a:spcPts val="0"/>
              </a:spcAft>
              <a:buNone/>
            </a:pPr>
            <a:r>
              <a:t/>
            </a:r>
            <a:endParaRPr i="1" sz="5400">
              <a:solidFill>
                <a:srgbClr val="4B3241"/>
              </a:solidFill>
            </a:endParaRPr>
          </a:p>
          <a:p>
            <a:pPr indent="0" lvl="0" marL="0" marR="0" rtl="0" algn="l">
              <a:lnSpc>
                <a:spcPct val="115000"/>
              </a:lnSpc>
              <a:spcBef>
                <a:spcPts val="0"/>
              </a:spcBef>
              <a:spcAft>
                <a:spcPts val="0"/>
              </a:spcAft>
              <a:buNone/>
            </a:pPr>
            <a:r>
              <a:rPr lang="en-GB" sz="5400">
                <a:solidFill>
                  <a:srgbClr val="4B3241"/>
                </a:solidFill>
              </a:rPr>
              <a:t>Downloadable Resource</a:t>
            </a:r>
            <a:endParaRPr sz="5400">
              <a:solidFill>
                <a:srgbClr val="4B3241"/>
              </a:solidFill>
            </a:endParaRPr>
          </a:p>
        </p:txBody>
      </p:sp>
      <p:sp>
        <p:nvSpPr>
          <p:cNvPr id="95" name="Google Shape;95;p16"/>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b="1" lang="en-GB">
                <a:solidFill>
                  <a:srgbClr val="4B3241"/>
                </a:solidFill>
              </a:rPr>
              <a:t>German</a:t>
            </a:r>
            <a:endParaRPr b="1">
              <a:solidFill>
                <a:srgbClr val="4B3241"/>
              </a:solidFill>
            </a:endParaRPr>
          </a:p>
        </p:txBody>
      </p:sp>
      <p:sp>
        <p:nvSpPr>
          <p:cNvPr id="96" name="Google Shape;96;p16"/>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Frau Conboy</a:t>
            </a:r>
            <a:endParaRPr>
              <a:solidFill>
                <a:srgbClr val="4B3241"/>
              </a:solidFill>
            </a:endParaRPr>
          </a:p>
        </p:txBody>
      </p:sp>
      <p:sp>
        <p:nvSpPr>
          <p:cNvPr id="97" name="Google Shape;97;p16"/>
          <p:cNvSpPr/>
          <p:nvPr/>
        </p:nvSpPr>
        <p:spPr>
          <a:xfrm>
            <a:off x="17086550" y="8704550"/>
            <a:ext cx="12015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5"/>
          <p:cNvPicPr preferRelativeResize="0"/>
          <p:nvPr/>
        </p:nvPicPr>
        <p:blipFill>
          <a:blip r:embed="rId3">
            <a:alphaModFix/>
          </a:blip>
          <a:stretch>
            <a:fillRect/>
          </a:stretch>
        </p:blipFill>
        <p:spPr>
          <a:xfrm>
            <a:off x="618175" y="474425"/>
            <a:ext cx="12844624" cy="8088099"/>
          </a:xfrm>
          <a:prstGeom prst="rect">
            <a:avLst/>
          </a:prstGeom>
          <a:noFill/>
          <a:ln>
            <a:noFill/>
          </a:ln>
        </p:spPr>
      </p:pic>
      <p:sp>
        <p:nvSpPr>
          <p:cNvPr id="262" name="Google Shape;262;p25"/>
          <p:cNvSpPr txBox="1"/>
          <p:nvPr/>
        </p:nvSpPr>
        <p:spPr>
          <a:xfrm>
            <a:off x="781550" y="675950"/>
            <a:ext cx="7477500" cy="77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Hallo Oma!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Hier in              ist es so schön!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Es ist                und das Wetter ist</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Anja war           aber heute hat sie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          , in die                  zu gehen.  Wir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haben viel            zusammen. Morgen</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gehen wir ins              und  dann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essen              . Jetzt habe ich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rPr lang="en-GB" sz="2800">
                <a:latin typeface="Montserrat"/>
                <a:ea typeface="Montserrat"/>
                <a:cs typeface="Montserrat"/>
                <a:sym typeface="Montserrat"/>
              </a:rPr>
              <a:t>Bis bald! Deine Lara</a:t>
            </a:r>
            <a:endParaRPr sz="2800">
              <a:latin typeface="Montserrat"/>
              <a:ea typeface="Montserrat"/>
              <a:cs typeface="Montserrat"/>
              <a:sym typeface="Montserrat"/>
            </a:endParaRPr>
          </a:p>
        </p:txBody>
      </p:sp>
      <p:pic>
        <p:nvPicPr>
          <p:cNvPr id="263" name="Google Shape;263;p25"/>
          <p:cNvPicPr preferRelativeResize="0"/>
          <p:nvPr/>
        </p:nvPicPr>
        <p:blipFill>
          <a:blip r:embed="rId4">
            <a:alphaModFix/>
          </a:blip>
          <a:stretch>
            <a:fillRect/>
          </a:stretch>
        </p:blipFill>
        <p:spPr>
          <a:xfrm>
            <a:off x="2187550" y="1380648"/>
            <a:ext cx="998150" cy="818800"/>
          </a:xfrm>
          <a:prstGeom prst="rect">
            <a:avLst/>
          </a:prstGeom>
          <a:noFill/>
          <a:ln>
            <a:noFill/>
          </a:ln>
        </p:spPr>
      </p:pic>
      <p:pic>
        <p:nvPicPr>
          <p:cNvPr id="264" name="Google Shape;264;p25"/>
          <p:cNvPicPr preferRelativeResize="0"/>
          <p:nvPr/>
        </p:nvPicPr>
        <p:blipFill>
          <a:blip r:embed="rId5">
            <a:alphaModFix/>
          </a:blip>
          <a:stretch>
            <a:fillRect/>
          </a:stretch>
        </p:blipFill>
        <p:spPr>
          <a:xfrm>
            <a:off x="6665649" y="2355143"/>
            <a:ext cx="929072" cy="648901"/>
          </a:xfrm>
          <a:prstGeom prst="rect">
            <a:avLst/>
          </a:prstGeom>
          <a:noFill/>
          <a:ln>
            <a:noFill/>
          </a:ln>
        </p:spPr>
      </p:pic>
      <p:pic>
        <p:nvPicPr>
          <p:cNvPr id="265" name="Google Shape;265;p25"/>
          <p:cNvPicPr preferRelativeResize="0"/>
          <p:nvPr/>
        </p:nvPicPr>
        <p:blipFill>
          <a:blip r:embed="rId6">
            <a:alphaModFix/>
          </a:blip>
          <a:stretch>
            <a:fillRect/>
          </a:stretch>
        </p:blipFill>
        <p:spPr>
          <a:xfrm>
            <a:off x="2567749" y="3159747"/>
            <a:ext cx="758030" cy="818800"/>
          </a:xfrm>
          <a:prstGeom prst="rect">
            <a:avLst/>
          </a:prstGeom>
          <a:noFill/>
          <a:ln>
            <a:noFill/>
          </a:ln>
        </p:spPr>
      </p:pic>
      <p:pic>
        <p:nvPicPr>
          <p:cNvPr id="266" name="Google Shape;266;p25"/>
          <p:cNvPicPr preferRelativeResize="0"/>
          <p:nvPr/>
        </p:nvPicPr>
        <p:blipFill rotWithShape="1">
          <a:blip r:embed="rId7">
            <a:alphaModFix/>
          </a:blip>
          <a:srcRect b="75473" l="49634" r="32505" t="0"/>
          <a:stretch/>
        </p:blipFill>
        <p:spPr>
          <a:xfrm>
            <a:off x="917950" y="3807517"/>
            <a:ext cx="929075" cy="928983"/>
          </a:xfrm>
          <a:prstGeom prst="rect">
            <a:avLst/>
          </a:prstGeom>
          <a:noFill/>
          <a:ln>
            <a:noFill/>
          </a:ln>
        </p:spPr>
      </p:pic>
      <p:pic>
        <p:nvPicPr>
          <p:cNvPr id="267" name="Google Shape;267;p25"/>
          <p:cNvPicPr preferRelativeResize="0"/>
          <p:nvPr/>
        </p:nvPicPr>
        <p:blipFill rotWithShape="1">
          <a:blip r:embed="rId8">
            <a:alphaModFix amt="99000"/>
          </a:blip>
          <a:srcRect b="8878" l="18473" r="0" t="14121"/>
          <a:stretch/>
        </p:blipFill>
        <p:spPr>
          <a:xfrm>
            <a:off x="3185700" y="3654327"/>
            <a:ext cx="1297776" cy="1078000"/>
          </a:xfrm>
          <a:prstGeom prst="rect">
            <a:avLst/>
          </a:prstGeom>
          <a:noFill/>
          <a:ln>
            <a:noFill/>
          </a:ln>
        </p:spPr>
      </p:pic>
      <p:pic>
        <p:nvPicPr>
          <p:cNvPr id="268" name="Google Shape;268;p25"/>
          <p:cNvPicPr preferRelativeResize="0"/>
          <p:nvPr/>
        </p:nvPicPr>
        <p:blipFill>
          <a:blip r:embed="rId9">
            <a:alphaModFix/>
          </a:blip>
          <a:stretch>
            <a:fillRect/>
          </a:stretch>
        </p:blipFill>
        <p:spPr>
          <a:xfrm>
            <a:off x="2947974" y="4844126"/>
            <a:ext cx="758024" cy="792058"/>
          </a:xfrm>
          <a:prstGeom prst="rect">
            <a:avLst/>
          </a:prstGeom>
          <a:noFill/>
          <a:ln>
            <a:noFill/>
          </a:ln>
        </p:spPr>
      </p:pic>
      <p:pic>
        <p:nvPicPr>
          <p:cNvPr id="269" name="Google Shape;269;p25"/>
          <p:cNvPicPr preferRelativeResize="0"/>
          <p:nvPr/>
        </p:nvPicPr>
        <p:blipFill>
          <a:blip r:embed="rId10">
            <a:alphaModFix/>
          </a:blip>
          <a:stretch>
            <a:fillRect/>
          </a:stretch>
        </p:blipFill>
        <p:spPr>
          <a:xfrm>
            <a:off x="6031724" y="6566774"/>
            <a:ext cx="633930" cy="818800"/>
          </a:xfrm>
          <a:prstGeom prst="rect">
            <a:avLst/>
          </a:prstGeom>
          <a:noFill/>
          <a:ln>
            <a:noFill/>
          </a:ln>
        </p:spPr>
      </p:pic>
      <p:pic>
        <p:nvPicPr>
          <p:cNvPr id="270" name="Google Shape;270;p25"/>
          <p:cNvPicPr preferRelativeResize="0"/>
          <p:nvPr/>
        </p:nvPicPr>
        <p:blipFill>
          <a:blip r:embed="rId11">
            <a:alphaModFix/>
          </a:blip>
          <a:stretch>
            <a:fillRect/>
          </a:stretch>
        </p:blipFill>
        <p:spPr>
          <a:xfrm>
            <a:off x="3386024" y="5747969"/>
            <a:ext cx="1097446" cy="818800"/>
          </a:xfrm>
          <a:prstGeom prst="rect">
            <a:avLst/>
          </a:prstGeom>
          <a:noFill/>
          <a:ln>
            <a:noFill/>
          </a:ln>
        </p:spPr>
      </p:pic>
      <p:pic>
        <p:nvPicPr>
          <p:cNvPr id="271" name="Google Shape;271;p25"/>
          <p:cNvPicPr preferRelativeResize="0"/>
          <p:nvPr/>
        </p:nvPicPr>
        <p:blipFill>
          <a:blip r:embed="rId12">
            <a:alphaModFix/>
          </a:blip>
          <a:stretch>
            <a:fillRect/>
          </a:stretch>
        </p:blipFill>
        <p:spPr>
          <a:xfrm>
            <a:off x="2037737" y="6584317"/>
            <a:ext cx="998150" cy="783704"/>
          </a:xfrm>
          <a:prstGeom prst="rect">
            <a:avLst/>
          </a:prstGeom>
          <a:noFill/>
          <a:ln>
            <a:noFill/>
          </a:ln>
        </p:spPr>
      </p:pic>
      <p:pic>
        <p:nvPicPr>
          <p:cNvPr id="272" name="Google Shape;272;p25"/>
          <p:cNvPicPr preferRelativeResize="0"/>
          <p:nvPr/>
        </p:nvPicPr>
        <p:blipFill>
          <a:blip r:embed="rId13">
            <a:alphaModFix/>
          </a:blip>
          <a:stretch>
            <a:fillRect/>
          </a:stretch>
        </p:blipFill>
        <p:spPr>
          <a:xfrm>
            <a:off x="11080399" y="890052"/>
            <a:ext cx="2053526" cy="2053526"/>
          </a:xfrm>
          <a:prstGeom prst="rect">
            <a:avLst/>
          </a:prstGeom>
          <a:noFill/>
          <a:ln>
            <a:noFill/>
          </a:ln>
        </p:spPr>
      </p:pic>
      <p:pic>
        <p:nvPicPr>
          <p:cNvPr id="273" name="Google Shape;273;p25"/>
          <p:cNvPicPr preferRelativeResize="0"/>
          <p:nvPr/>
        </p:nvPicPr>
        <p:blipFill rotWithShape="1">
          <a:blip r:embed="rId14">
            <a:alphaModFix/>
          </a:blip>
          <a:srcRect b="64874" l="45263" r="20806" t="0"/>
          <a:stretch/>
        </p:blipFill>
        <p:spPr>
          <a:xfrm>
            <a:off x="2037725" y="2287660"/>
            <a:ext cx="998150" cy="7838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6"/>
          <p:cNvPicPr preferRelativeResize="0"/>
          <p:nvPr/>
        </p:nvPicPr>
        <p:blipFill>
          <a:blip r:embed="rId3">
            <a:alphaModFix/>
          </a:blip>
          <a:stretch>
            <a:fillRect/>
          </a:stretch>
        </p:blipFill>
        <p:spPr>
          <a:xfrm>
            <a:off x="618175" y="474425"/>
            <a:ext cx="12844624" cy="8088099"/>
          </a:xfrm>
          <a:prstGeom prst="rect">
            <a:avLst/>
          </a:prstGeom>
          <a:noFill/>
          <a:ln>
            <a:noFill/>
          </a:ln>
        </p:spPr>
      </p:pic>
      <p:sp>
        <p:nvSpPr>
          <p:cNvPr id="279" name="Google Shape;279;p26"/>
          <p:cNvSpPr txBox="1"/>
          <p:nvPr/>
        </p:nvSpPr>
        <p:spPr>
          <a:xfrm>
            <a:off x="781550" y="675950"/>
            <a:ext cx="7942200" cy="7710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rgbClr val="434343"/>
                </a:solidFill>
                <a:latin typeface="Montserrat"/>
                <a:ea typeface="Montserrat"/>
                <a:cs typeface="Montserrat"/>
                <a:sym typeface="Montserrat"/>
              </a:rPr>
              <a:t>Hallo Oma!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Hier in </a:t>
            </a:r>
            <a:r>
              <a:rPr b="1" lang="en-GB" sz="3000">
                <a:solidFill>
                  <a:srgbClr val="434343"/>
                </a:solidFill>
                <a:latin typeface="Montserrat"/>
                <a:ea typeface="Montserrat"/>
                <a:cs typeface="Montserrat"/>
                <a:sym typeface="Montserrat"/>
              </a:rPr>
              <a:t>Berlin</a:t>
            </a:r>
            <a:r>
              <a:rPr b="1" lang="en-GB" sz="2800">
                <a:solidFill>
                  <a:srgbClr val="434343"/>
                </a:solidFill>
                <a:latin typeface="Montserrat"/>
                <a:ea typeface="Montserrat"/>
                <a:cs typeface="Montserrat"/>
                <a:sym typeface="Montserrat"/>
              </a:rPr>
              <a:t> </a:t>
            </a:r>
            <a:r>
              <a:rPr lang="en-GB" sz="2800">
                <a:solidFill>
                  <a:srgbClr val="434343"/>
                </a:solidFill>
                <a:latin typeface="Montserrat"/>
                <a:ea typeface="Montserrat"/>
                <a:cs typeface="Montserrat"/>
                <a:sym typeface="Montserrat"/>
              </a:rPr>
              <a:t>ist es so schön!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Es ist </a:t>
            </a:r>
            <a:r>
              <a:rPr b="1" lang="en-GB" sz="3000">
                <a:solidFill>
                  <a:srgbClr val="434343"/>
                </a:solidFill>
                <a:latin typeface="Montserrat"/>
                <a:ea typeface="Montserrat"/>
                <a:cs typeface="Montserrat"/>
                <a:sym typeface="Montserrat"/>
              </a:rPr>
              <a:t>März</a:t>
            </a:r>
            <a:r>
              <a:rPr b="1" lang="en-GB" sz="3000">
                <a:solidFill>
                  <a:srgbClr val="434343"/>
                </a:solidFill>
                <a:latin typeface="Montserrat"/>
                <a:ea typeface="Montserrat"/>
                <a:cs typeface="Montserrat"/>
                <a:sym typeface="Montserrat"/>
              </a:rPr>
              <a:t> </a:t>
            </a:r>
            <a:r>
              <a:rPr lang="en-GB" sz="2800">
                <a:solidFill>
                  <a:srgbClr val="434343"/>
                </a:solidFill>
                <a:latin typeface="Montserrat"/>
                <a:ea typeface="Montserrat"/>
                <a:cs typeface="Montserrat"/>
                <a:sym typeface="Montserrat"/>
              </a:rPr>
              <a:t>und das Wetter ist </a:t>
            </a:r>
            <a:r>
              <a:rPr b="1" lang="en-GB" sz="3000">
                <a:solidFill>
                  <a:srgbClr val="434343"/>
                </a:solidFill>
                <a:latin typeface="Montserrat"/>
                <a:ea typeface="Montserrat"/>
                <a:cs typeface="Montserrat"/>
                <a:sym typeface="Montserrat"/>
              </a:rPr>
              <a:t>toll</a:t>
            </a:r>
            <a:r>
              <a:rPr lang="en-GB" sz="3000">
                <a:solidFill>
                  <a:srgbClr val="434343"/>
                </a:solidFill>
                <a:latin typeface="Montserrat"/>
                <a:ea typeface="Montserrat"/>
                <a:cs typeface="Montserrat"/>
                <a:sym typeface="Montserrat"/>
              </a:rPr>
              <a:t>.</a:t>
            </a:r>
            <a:endParaRPr sz="3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Anja war </a:t>
            </a:r>
            <a:r>
              <a:rPr b="1" lang="en-GB" sz="3000">
                <a:solidFill>
                  <a:srgbClr val="434343"/>
                </a:solidFill>
                <a:latin typeface="Montserrat"/>
                <a:ea typeface="Montserrat"/>
                <a:cs typeface="Montserrat"/>
                <a:sym typeface="Montserrat"/>
              </a:rPr>
              <a:t>krank</a:t>
            </a:r>
            <a:r>
              <a:rPr lang="en-GB" sz="2800">
                <a:solidFill>
                  <a:srgbClr val="434343"/>
                </a:solidFill>
                <a:latin typeface="Montserrat"/>
                <a:ea typeface="Montserrat"/>
                <a:cs typeface="Montserrat"/>
                <a:sym typeface="Montserrat"/>
              </a:rPr>
              <a:t> aber heute hat sie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b="1" lang="en-GB" sz="3000">
                <a:solidFill>
                  <a:srgbClr val="434343"/>
                </a:solidFill>
                <a:latin typeface="Montserrat"/>
                <a:ea typeface="Montserrat"/>
                <a:cs typeface="Montserrat"/>
                <a:sym typeface="Montserrat"/>
              </a:rPr>
              <a:t>Lust</a:t>
            </a:r>
            <a:r>
              <a:rPr lang="en-GB" sz="2800">
                <a:solidFill>
                  <a:srgbClr val="434343"/>
                </a:solidFill>
                <a:latin typeface="Montserrat"/>
                <a:ea typeface="Montserrat"/>
                <a:cs typeface="Montserrat"/>
                <a:sym typeface="Montserrat"/>
              </a:rPr>
              <a:t>, in die </a:t>
            </a:r>
            <a:r>
              <a:rPr b="1" lang="en-GB" sz="3000">
                <a:solidFill>
                  <a:srgbClr val="434343"/>
                </a:solidFill>
                <a:latin typeface="Montserrat"/>
                <a:ea typeface="Montserrat"/>
                <a:cs typeface="Montserrat"/>
                <a:sym typeface="Montserrat"/>
              </a:rPr>
              <a:t>Stadt</a:t>
            </a:r>
            <a:r>
              <a:rPr lang="en-GB" sz="2800">
                <a:solidFill>
                  <a:srgbClr val="434343"/>
                </a:solidFill>
                <a:latin typeface="Montserrat"/>
                <a:ea typeface="Montserrat"/>
                <a:cs typeface="Montserrat"/>
                <a:sym typeface="Montserrat"/>
              </a:rPr>
              <a:t>  zu gehen.  Wir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haben viel </a:t>
            </a:r>
            <a:r>
              <a:rPr b="1" lang="en-GB" sz="3000">
                <a:solidFill>
                  <a:srgbClr val="434343"/>
                </a:solidFill>
                <a:latin typeface="Montserrat"/>
                <a:ea typeface="Montserrat"/>
                <a:cs typeface="Montserrat"/>
                <a:sym typeface="Montserrat"/>
              </a:rPr>
              <a:t>Spaß</a:t>
            </a:r>
            <a:r>
              <a:rPr lang="en-GB" sz="2800">
                <a:solidFill>
                  <a:srgbClr val="434343"/>
                </a:solidFill>
                <a:latin typeface="Montserrat"/>
                <a:ea typeface="Montserrat"/>
                <a:cs typeface="Montserrat"/>
                <a:sym typeface="Montserrat"/>
              </a:rPr>
              <a:t> zusammen. Morgen</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gehen wir ins </a:t>
            </a:r>
            <a:r>
              <a:rPr b="1" lang="en-GB" sz="3000">
                <a:solidFill>
                  <a:srgbClr val="434343"/>
                </a:solidFill>
                <a:latin typeface="Montserrat"/>
                <a:ea typeface="Montserrat"/>
                <a:cs typeface="Montserrat"/>
                <a:sym typeface="Montserrat"/>
              </a:rPr>
              <a:t>Kino </a:t>
            </a:r>
            <a:r>
              <a:rPr lang="en-GB" sz="2800">
                <a:solidFill>
                  <a:srgbClr val="434343"/>
                </a:solidFill>
                <a:latin typeface="Montserrat"/>
                <a:ea typeface="Montserrat"/>
                <a:cs typeface="Montserrat"/>
                <a:sym typeface="Montserrat"/>
              </a:rPr>
              <a:t>und  dann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essen </a:t>
            </a:r>
            <a:r>
              <a:rPr b="1" lang="en-GB" sz="3000">
                <a:solidFill>
                  <a:srgbClr val="434343"/>
                </a:solidFill>
                <a:latin typeface="Montserrat"/>
                <a:ea typeface="Montserrat"/>
                <a:cs typeface="Montserrat"/>
                <a:sym typeface="Montserrat"/>
              </a:rPr>
              <a:t>Currywurst</a:t>
            </a:r>
            <a:r>
              <a:rPr lang="en-GB" sz="2800">
                <a:solidFill>
                  <a:srgbClr val="434343"/>
                </a:solidFill>
                <a:latin typeface="Montserrat"/>
                <a:ea typeface="Montserrat"/>
                <a:cs typeface="Montserrat"/>
                <a:sym typeface="Montserrat"/>
              </a:rPr>
              <a:t>. Jetzt habe ich </a:t>
            </a:r>
            <a:r>
              <a:rPr b="1" lang="en-GB" sz="3000">
                <a:solidFill>
                  <a:srgbClr val="434343"/>
                </a:solidFill>
                <a:latin typeface="Montserrat"/>
                <a:ea typeface="Montserrat"/>
                <a:cs typeface="Montserrat"/>
                <a:sym typeface="Montserrat"/>
              </a:rPr>
              <a:t>Hunger</a:t>
            </a:r>
            <a:r>
              <a:rPr lang="en-GB" sz="2800">
                <a:solidFill>
                  <a:srgbClr val="434343"/>
                </a:solidFill>
                <a:latin typeface="Montserrat"/>
                <a:ea typeface="Montserrat"/>
                <a:cs typeface="Montserrat"/>
                <a:sym typeface="Montserrat"/>
              </a:rPr>
              <a:t>!</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2800">
                <a:solidFill>
                  <a:srgbClr val="434343"/>
                </a:solidFill>
                <a:latin typeface="Montserrat"/>
                <a:ea typeface="Montserrat"/>
                <a:cs typeface="Montserrat"/>
                <a:sym typeface="Montserrat"/>
              </a:rPr>
              <a:t>Bis bald! Deine Lara</a:t>
            </a:r>
            <a:endParaRPr sz="2800">
              <a:solidFill>
                <a:srgbClr val="434343"/>
              </a:solidFill>
              <a:latin typeface="Montserrat"/>
              <a:ea typeface="Montserrat"/>
              <a:cs typeface="Montserrat"/>
              <a:sym typeface="Montserrat"/>
            </a:endParaRPr>
          </a:p>
        </p:txBody>
      </p:sp>
      <p:pic>
        <p:nvPicPr>
          <p:cNvPr id="280" name="Google Shape;280;p26"/>
          <p:cNvPicPr preferRelativeResize="0"/>
          <p:nvPr/>
        </p:nvPicPr>
        <p:blipFill>
          <a:blip r:embed="rId4">
            <a:alphaModFix/>
          </a:blip>
          <a:stretch>
            <a:fillRect/>
          </a:stretch>
        </p:blipFill>
        <p:spPr>
          <a:xfrm>
            <a:off x="11080399" y="890052"/>
            <a:ext cx="2053526" cy="2053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4" name="Shape 284"/>
        <p:cNvGrpSpPr/>
        <p:nvPr/>
      </p:nvGrpSpPr>
      <p:grpSpPr>
        <a:xfrm>
          <a:off x="0" y="0"/>
          <a:ext cx="0" cy="0"/>
          <a:chOff x="0" y="0"/>
          <a:chExt cx="0" cy="0"/>
        </a:xfrm>
      </p:grpSpPr>
      <p:pic>
        <p:nvPicPr>
          <p:cNvPr id="285" name="Google Shape;285;p27"/>
          <p:cNvPicPr preferRelativeResize="0"/>
          <p:nvPr/>
        </p:nvPicPr>
        <p:blipFill>
          <a:blip r:embed="rId3">
            <a:alphaModFix/>
          </a:blip>
          <a:stretch>
            <a:fillRect/>
          </a:stretch>
        </p:blipFill>
        <p:spPr>
          <a:xfrm>
            <a:off x="618175" y="467575"/>
            <a:ext cx="14104701" cy="8478026"/>
          </a:xfrm>
          <a:prstGeom prst="rect">
            <a:avLst/>
          </a:prstGeom>
          <a:noFill/>
          <a:ln>
            <a:noFill/>
          </a:ln>
        </p:spPr>
      </p:pic>
      <p:sp>
        <p:nvSpPr>
          <p:cNvPr id="286" name="Google Shape;286;p27"/>
          <p:cNvSpPr txBox="1"/>
          <p:nvPr/>
        </p:nvSpPr>
        <p:spPr>
          <a:xfrm>
            <a:off x="912825" y="746000"/>
            <a:ext cx="9005700" cy="7921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1. Im </a:t>
            </a:r>
            <a:r>
              <a:rPr b="1" lang="en-GB" sz="2800" u="sng">
                <a:solidFill>
                  <a:srgbClr val="434343"/>
                </a:solidFill>
                <a:latin typeface="Montserrat"/>
                <a:ea typeface="Montserrat"/>
                <a:cs typeface="Montserrat"/>
                <a:sym typeface="Montserrat"/>
              </a:rPr>
              <a:t>december</a:t>
            </a:r>
            <a:r>
              <a:rPr b="1" lang="en-GB" sz="2800">
                <a:solidFill>
                  <a:srgbClr val="434343"/>
                </a:solidFill>
                <a:latin typeface="Montserrat"/>
                <a:ea typeface="Montserrat"/>
                <a:cs typeface="Montserrat"/>
                <a:sym typeface="Montserrat"/>
              </a:rPr>
              <a:t> fahre ich nach Berlin.</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2. Meine </a:t>
            </a:r>
            <a:r>
              <a:rPr b="1" lang="en-GB" sz="2800" u="sng">
                <a:solidFill>
                  <a:srgbClr val="434343"/>
                </a:solidFill>
                <a:latin typeface="Montserrat"/>
                <a:ea typeface="Montserrat"/>
                <a:cs typeface="Montserrat"/>
                <a:sym typeface="Montserrat"/>
              </a:rPr>
              <a:t>guest family</a:t>
            </a:r>
            <a:r>
              <a:rPr b="1" lang="en-GB" sz="2800">
                <a:solidFill>
                  <a:srgbClr val="434343"/>
                </a:solidFill>
                <a:latin typeface="Montserrat"/>
                <a:ea typeface="Montserrat"/>
                <a:cs typeface="Montserrat"/>
                <a:sym typeface="Montserrat"/>
              </a:rPr>
              <a:t> ist </a:t>
            </a:r>
            <a:r>
              <a:rPr b="1" lang="en-GB" sz="2800" u="sng">
                <a:solidFill>
                  <a:srgbClr val="434343"/>
                </a:solidFill>
                <a:latin typeface="Montserrat"/>
                <a:ea typeface="Montserrat"/>
                <a:cs typeface="Montserrat"/>
                <a:sym typeface="Montserrat"/>
              </a:rPr>
              <a:t>very</a:t>
            </a:r>
            <a:r>
              <a:rPr b="1" lang="en-GB" sz="2800">
                <a:solidFill>
                  <a:srgbClr val="434343"/>
                </a:solidFill>
                <a:latin typeface="Montserrat"/>
                <a:ea typeface="Montserrat"/>
                <a:cs typeface="Montserrat"/>
                <a:sym typeface="Montserrat"/>
              </a:rPr>
              <a:t> </a:t>
            </a:r>
            <a:r>
              <a:rPr b="1" lang="en-GB" sz="2800" u="sng">
                <a:solidFill>
                  <a:srgbClr val="434343"/>
                </a:solidFill>
                <a:latin typeface="Montserrat"/>
                <a:ea typeface="Montserrat"/>
                <a:cs typeface="Montserrat"/>
                <a:sym typeface="Montserrat"/>
              </a:rPr>
              <a:t>nice</a:t>
            </a:r>
            <a:r>
              <a:rPr b="1" lang="en-GB" sz="2800">
                <a:solidFill>
                  <a:srgbClr val="434343"/>
                </a:solidFill>
                <a:latin typeface="Montserrat"/>
                <a:ea typeface="Montserrat"/>
                <a:cs typeface="Montserrat"/>
                <a:sym typeface="Montserrat"/>
              </a:rPr>
              <a:t>.</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3. </a:t>
            </a:r>
            <a:r>
              <a:rPr b="1" lang="en-GB" sz="2800" u="sng">
                <a:solidFill>
                  <a:srgbClr val="434343"/>
                </a:solidFill>
                <a:latin typeface="Montserrat"/>
                <a:ea typeface="Montserrat"/>
                <a:cs typeface="Montserrat"/>
                <a:sym typeface="Montserrat"/>
              </a:rPr>
              <a:t>They</a:t>
            </a:r>
            <a:r>
              <a:rPr b="1" lang="en-GB" sz="2800">
                <a:solidFill>
                  <a:srgbClr val="434343"/>
                </a:solidFill>
                <a:latin typeface="Montserrat"/>
                <a:ea typeface="Montserrat"/>
                <a:cs typeface="Montserrat"/>
                <a:sym typeface="Montserrat"/>
              </a:rPr>
              <a:t> haben eine große </a:t>
            </a:r>
            <a:r>
              <a:rPr b="1" lang="en-GB" sz="2800" u="sng">
                <a:solidFill>
                  <a:srgbClr val="434343"/>
                </a:solidFill>
                <a:latin typeface="Montserrat"/>
                <a:ea typeface="Montserrat"/>
                <a:cs typeface="Montserrat"/>
                <a:sym typeface="Montserrat"/>
              </a:rPr>
              <a:t>flat</a:t>
            </a:r>
            <a:r>
              <a:rPr b="1" lang="en-GB" sz="2800">
                <a:solidFill>
                  <a:srgbClr val="434343"/>
                </a:solidFill>
                <a:latin typeface="Montserrat"/>
                <a:ea typeface="Montserrat"/>
                <a:cs typeface="Montserrat"/>
                <a:sym typeface="Montserrat"/>
              </a:rPr>
              <a:t>. </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4. Die </a:t>
            </a:r>
            <a:r>
              <a:rPr b="1" lang="en-GB" sz="2800" u="sng">
                <a:solidFill>
                  <a:srgbClr val="434343"/>
                </a:solidFill>
                <a:latin typeface="Montserrat"/>
                <a:ea typeface="Montserrat"/>
                <a:cs typeface="Montserrat"/>
                <a:sym typeface="Montserrat"/>
              </a:rPr>
              <a:t>flat</a:t>
            </a:r>
            <a:r>
              <a:rPr b="1" lang="en-GB" sz="2800">
                <a:solidFill>
                  <a:srgbClr val="434343"/>
                </a:solidFill>
                <a:latin typeface="Montserrat"/>
                <a:ea typeface="Montserrat"/>
                <a:cs typeface="Montserrat"/>
                <a:sym typeface="Montserrat"/>
              </a:rPr>
              <a:t> hat eine </a:t>
            </a:r>
            <a:r>
              <a:rPr b="1" lang="en-GB" sz="2800" u="sng">
                <a:solidFill>
                  <a:srgbClr val="434343"/>
                </a:solidFill>
                <a:latin typeface="Montserrat"/>
                <a:ea typeface="Montserrat"/>
                <a:cs typeface="Montserrat"/>
                <a:sym typeface="Montserrat"/>
              </a:rPr>
              <a:t>kitchen</a:t>
            </a:r>
            <a:r>
              <a:rPr b="1" lang="en-GB" sz="2800">
                <a:solidFill>
                  <a:srgbClr val="434343"/>
                </a:solidFill>
                <a:latin typeface="Montserrat"/>
                <a:ea typeface="Montserrat"/>
                <a:cs typeface="Montserrat"/>
                <a:sym typeface="Montserrat"/>
              </a:rPr>
              <a:t> und ein </a:t>
            </a:r>
            <a:r>
              <a:rPr b="1" lang="en-GB" sz="2800" u="sng">
                <a:solidFill>
                  <a:srgbClr val="434343"/>
                </a:solidFill>
                <a:latin typeface="Montserrat"/>
                <a:ea typeface="Montserrat"/>
                <a:cs typeface="Montserrat"/>
                <a:sym typeface="Montserrat"/>
              </a:rPr>
              <a:t>bathroom</a:t>
            </a:r>
            <a:r>
              <a:rPr b="1" lang="en-GB" sz="2800">
                <a:solidFill>
                  <a:srgbClr val="434343"/>
                </a:solidFill>
                <a:latin typeface="Montserrat"/>
                <a:ea typeface="Montserrat"/>
                <a:cs typeface="Montserrat"/>
                <a:sym typeface="Montserrat"/>
              </a:rPr>
              <a:t>.</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5. Mein Zimmer ist </a:t>
            </a:r>
            <a:r>
              <a:rPr b="1" lang="en-GB" sz="2800" u="sng">
                <a:solidFill>
                  <a:srgbClr val="434343"/>
                </a:solidFill>
                <a:latin typeface="Montserrat"/>
                <a:ea typeface="Montserrat"/>
                <a:cs typeface="Montserrat"/>
                <a:sym typeface="Montserrat"/>
              </a:rPr>
              <a:t>upstairs</a:t>
            </a:r>
            <a:r>
              <a:rPr b="1" lang="en-GB" sz="2800">
                <a:solidFill>
                  <a:srgbClr val="434343"/>
                </a:solidFill>
                <a:latin typeface="Montserrat"/>
                <a:ea typeface="Montserrat"/>
                <a:cs typeface="Montserrat"/>
                <a:sym typeface="Montserrat"/>
              </a:rPr>
              <a:t>.</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6. Anja schläft </a:t>
            </a:r>
            <a:r>
              <a:rPr b="1" lang="en-GB" sz="2800" u="sng">
                <a:solidFill>
                  <a:srgbClr val="434343"/>
                </a:solidFill>
                <a:latin typeface="Montserrat"/>
                <a:ea typeface="Montserrat"/>
                <a:cs typeface="Montserrat"/>
                <a:sym typeface="Montserrat"/>
              </a:rPr>
              <a:t>downstairs</a:t>
            </a:r>
            <a:r>
              <a:rPr b="1" lang="en-GB" sz="2800">
                <a:solidFill>
                  <a:srgbClr val="434343"/>
                </a:solidFill>
                <a:latin typeface="Montserrat"/>
                <a:ea typeface="Montserrat"/>
                <a:cs typeface="Montserrat"/>
                <a:sym typeface="Montserrat"/>
              </a:rPr>
              <a:t>.</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7. </a:t>
            </a:r>
            <a:r>
              <a:rPr b="1" lang="en-GB" sz="2800" u="sng">
                <a:solidFill>
                  <a:srgbClr val="434343"/>
                </a:solidFill>
                <a:latin typeface="Montserrat"/>
                <a:ea typeface="Montserrat"/>
                <a:cs typeface="Montserrat"/>
                <a:sym typeface="Montserrat"/>
              </a:rPr>
              <a:t>She</a:t>
            </a:r>
            <a:r>
              <a:rPr b="1" lang="en-GB" sz="2800">
                <a:solidFill>
                  <a:srgbClr val="434343"/>
                </a:solidFill>
                <a:latin typeface="Montserrat"/>
                <a:ea typeface="Montserrat"/>
                <a:cs typeface="Montserrat"/>
                <a:sym typeface="Montserrat"/>
              </a:rPr>
              <a:t> hilft mir,  </a:t>
            </a:r>
            <a:r>
              <a:rPr b="1" lang="en-GB" sz="2800" u="sng">
                <a:solidFill>
                  <a:srgbClr val="434343"/>
                </a:solidFill>
                <a:latin typeface="Montserrat"/>
                <a:ea typeface="Montserrat"/>
                <a:cs typeface="Montserrat"/>
                <a:sym typeface="Montserrat"/>
              </a:rPr>
              <a:t>German to</a:t>
            </a:r>
            <a:r>
              <a:rPr b="1" lang="en-GB" sz="2800">
                <a:solidFill>
                  <a:srgbClr val="434343"/>
                </a:solidFill>
                <a:latin typeface="Montserrat"/>
                <a:ea typeface="Montserrat"/>
                <a:cs typeface="Montserrat"/>
                <a:sym typeface="Montserrat"/>
              </a:rPr>
              <a:t> sprechen.</a:t>
            </a:r>
            <a:endParaRPr b="1" sz="2800">
              <a:solidFill>
                <a:srgbClr val="434343"/>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solidFill>
                  <a:srgbClr val="434343"/>
                </a:solidFill>
                <a:latin typeface="Montserrat"/>
                <a:ea typeface="Montserrat"/>
                <a:cs typeface="Montserrat"/>
                <a:sym typeface="Montserrat"/>
              </a:rPr>
              <a:t>8. </a:t>
            </a:r>
            <a:r>
              <a:rPr b="1" lang="en-GB" sz="2800" u="sng">
                <a:solidFill>
                  <a:srgbClr val="434343"/>
                </a:solidFill>
                <a:latin typeface="Montserrat"/>
                <a:ea typeface="Montserrat"/>
                <a:cs typeface="Montserrat"/>
                <a:sym typeface="Montserrat"/>
              </a:rPr>
              <a:t>I fancy eating ‘Currywurst’.</a:t>
            </a:r>
            <a:endParaRPr b="1" sz="2800" u="sng">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800">
              <a:solidFill>
                <a:srgbClr val="434343"/>
              </a:solidFill>
              <a:latin typeface="Montserrat"/>
              <a:ea typeface="Montserrat"/>
              <a:cs typeface="Montserrat"/>
              <a:sym typeface="Montserrat"/>
            </a:endParaRPr>
          </a:p>
        </p:txBody>
      </p:sp>
      <p:pic>
        <p:nvPicPr>
          <p:cNvPr id="287" name="Google Shape;287;p27"/>
          <p:cNvPicPr preferRelativeResize="0"/>
          <p:nvPr/>
        </p:nvPicPr>
        <p:blipFill>
          <a:blip r:embed="rId4">
            <a:alphaModFix/>
          </a:blip>
          <a:stretch>
            <a:fillRect/>
          </a:stretch>
        </p:blipFill>
        <p:spPr>
          <a:xfrm>
            <a:off x="12221049" y="890052"/>
            <a:ext cx="2053526" cy="20535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1" name="Shape 291"/>
        <p:cNvGrpSpPr/>
        <p:nvPr/>
      </p:nvGrpSpPr>
      <p:grpSpPr>
        <a:xfrm>
          <a:off x="0" y="0"/>
          <a:ext cx="0" cy="0"/>
          <a:chOff x="0" y="0"/>
          <a:chExt cx="0" cy="0"/>
        </a:xfrm>
      </p:grpSpPr>
      <p:pic>
        <p:nvPicPr>
          <p:cNvPr id="292" name="Google Shape;292;p28"/>
          <p:cNvPicPr preferRelativeResize="0"/>
          <p:nvPr/>
        </p:nvPicPr>
        <p:blipFill>
          <a:blip r:embed="rId3">
            <a:alphaModFix/>
          </a:blip>
          <a:stretch>
            <a:fillRect/>
          </a:stretch>
        </p:blipFill>
        <p:spPr>
          <a:xfrm>
            <a:off x="618175" y="467575"/>
            <a:ext cx="14104701" cy="8478026"/>
          </a:xfrm>
          <a:prstGeom prst="rect">
            <a:avLst/>
          </a:prstGeom>
          <a:noFill/>
          <a:ln>
            <a:noFill/>
          </a:ln>
        </p:spPr>
      </p:pic>
      <p:sp>
        <p:nvSpPr>
          <p:cNvPr id="293" name="Google Shape;293;p28"/>
          <p:cNvSpPr txBox="1"/>
          <p:nvPr/>
        </p:nvSpPr>
        <p:spPr>
          <a:xfrm>
            <a:off x="912825" y="746000"/>
            <a:ext cx="8975700" cy="7921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b="1" lang="en-GB" sz="2800">
                <a:latin typeface="Montserrat"/>
                <a:ea typeface="Montserrat"/>
                <a:cs typeface="Montserrat"/>
                <a:sym typeface="Montserrat"/>
              </a:rPr>
              <a:t>1. Im </a:t>
            </a:r>
            <a:r>
              <a:rPr b="1" lang="en-GB" sz="2800" u="sng">
                <a:solidFill>
                  <a:schemeClr val="accent5"/>
                </a:solidFill>
                <a:latin typeface="Montserrat"/>
                <a:ea typeface="Montserrat"/>
                <a:cs typeface="Montserrat"/>
                <a:sym typeface="Montserrat"/>
              </a:rPr>
              <a:t>december</a:t>
            </a:r>
            <a:r>
              <a:rPr b="1" lang="en-GB" sz="2800">
                <a:latin typeface="Montserrat"/>
                <a:ea typeface="Montserrat"/>
                <a:cs typeface="Montserrat"/>
                <a:sym typeface="Montserrat"/>
              </a:rPr>
              <a:t> fahre ich nach Berlin.</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2. Meine </a:t>
            </a:r>
            <a:r>
              <a:rPr b="1" lang="en-GB" sz="2800" u="sng">
                <a:solidFill>
                  <a:schemeClr val="accent5"/>
                </a:solidFill>
                <a:latin typeface="Montserrat"/>
                <a:ea typeface="Montserrat"/>
                <a:cs typeface="Montserrat"/>
                <a:sym typeface="Montserrat"/>
              </a:rPr>
              <a:t>guest family</a:t>
            </a:r>
            <a:r>
              <a:rPr b="1" lang="en-GB" sz="2800">
                <a:latin typeface="Montserrat"/>
                <a:ea typeface="Montserrat"/>
                <a:cs typeface="Montserrat"/>
                <a:sym typeface="Montserrat"/>
              </a:rPr>
              <a:t> ist </a:t>
            </a:r>
            <a:r>
              <a:rPr b="1" lang="en-GB" sz="2800" u="sng">
                <a:solidFill>
                  <a:schemeClr val="accent5"/>
                </a:solidFill>
                <a:latin typeface="Montserrat"/>
                <a:ea typeface="Montserrat"/>
                <a:cs typeface="Montserrat"/>
                <a:sym typeface="Montserrat"/>
              </a:rPr>
              <a:t>very</a:t>
            </a:r>
            <a:r>
              <a:rPr b="1" lang="en-GB" sz="2800">
                <a:solidFill>
                  <a:schemeClr val="accent5"/>
                </a:solidFill>
                <a:latin typeface="Montserrat"/>
                <a:ea typeface="Montserrat"/>
                <a:cs typeface="Montserrat"/>
                <a:sym typeface="Montserrat"/>
              </a:rPr>
              <a:t> </a:t>
            </a:r>
            <a:r>
              <a:rPr b="1" lang="en-GB" sz="2800" u="sng">
                <a:solidFill>
                  <a:schemeClr val="accent5"/>
                </a:solidFill>
                <a:latin typeface="Montserrat"/>
                <a:ea typeface="Montserrat"/>
                <a:cs typeface="Montserrat"/>
                <a:sym typeface="Montserrat"/>
              </a:rPr>
              <a:t>nice</a:t>
            </a:r>
            <a:r>
              <a:rPr b="1" lang="en-GB" sz="2800">
                <a:latin typeface="Montserrat"/>
                <a:ea typeface="Montserrat"/>
                <a:cs typeface="Montserrat"/>
                <a:sym typeface="Montserrat"/>
              </a:rPr>
              <a:t>.</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3. </a:t>
            </a:r>
            <a:r>
              <a:rPr b="1" lang="en-GB" sz="2800" u="sng">
                <a:solidFill>
                  <a:schemeClr val="accent5"/>
                </a:solidFill>
                <a:latin typeface="Montserrat"/>
                <a:ea typeface="Montserrat"/>
                <a:cs typeface="Montserrat"/>
                <a:sym typeface="Montserrat"/>
              </a:rPr>
              <a:t>They</a:t>
            </a:r>
            <a:r>
              <a:rPr b="1" lang="en-GB" sz="2800">
                <a:latin typeface="Montserrat"/>
                <a:ea typeface="Montserrat"/>
                <a:cs typeface="Montserrat"/>
                <a:sym typeface="Montserrat"/>
              </a:rPr>
              <a:t> haben eine große </a:t>
            </a:r>
            <a:r>
              <a:rPr b="1" lang="en-GB" sz="2800" u="sng">
                <a:solidFill>
                  <a:schemeClr val="accent5"/>
                </a:solidFill>
                <a:latin typeface="Montserrat"/>
                <a:ea typeface="Montserrat"/>
                <a:cs typeface="Montserrat"/>
                <a:sym typeface="Montserrat"/>
              </a:rPr>
              <a:t>flat</a:t>
            </a:r>
            <a:r>
              <a:rPr b="1" lang="en-GB" sz="2800">
                <a:latin typeface="Montserrat"/>
                <a:ea typeface="Montserrat"/>
                <a:cs typeface="Montserrat"/>
                <a:sym typeface="Montserrat"/>
              </a:rPr>
              <a:t>. </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4. Die </a:t>
            </a:r>
            <a:r>
              <a:rPr b="1" lang="en-GB" sz="2800" u="sng">
                <a:solidFill>
                  <a:schemeClr val="accent5"/>
                </a:solidFill>
                <a:latin typeface="Montserrat"/>
                <a:ea typeface="Montserrat"/>
                <a:cs typeface="Montserrat"/>
                <a:sym typeface="Montserrat"/>
              </a:rPr>
              <a:t>flat</a:t>
            </a:r>
            <a:r>
              <a:rPr b="1" lang="en-GB" sz="2800">
                <a:solidFill>
                  <a:schemeClr val="accent5"/>
                </a:solidFill>
                <a:latin typeface="Montserrat"/>
                <a:ea typeface="Montserrat"/>
                <a:cs typeface="Montserrat"/>
                <a:sym typeface="Montserrat"/>
              </a:rPr>
              <a:t> </a:t>
            </a:r>
            <a:r>
              <a:rPr b="1" lang="en-GB" sz="2800">
                <a:latin typeface="Montserrat"/>
                <a:ea typeface="Montserrat"/>
                <a:cs typeface="Montserrat"/>
                <a:sym typeface="Montserrat"/>
              </a:rPr>
              <a:t>hat eine </a:t>
            </a:r>
            <a:r>
              <a:rPr b="1" lang="en-GB" sz="2800" u="sng">
                <a:solidFill>
                  <a:schemeClr val="accent5"/>
                </a:solidFill>
                <a:latin typeface="Montserrat"/>
                <a:ea typeface="Montserrat"/>
                <a:cs typeface="Montserrat"/>
                <a:sym typeface="Montserrat"/>
              </a:rPr>
              <a:t>kitchen</a:t>
            </a:r>
            <a:r>
              <a:rPr b="1" lang="en-GB" sz="2800">
                <a:latin typeface="Montserrat"/>
                <a:ea typeface="Montserrat"/>
                <a:cs typeface="Montserrat"/>
                <a:sym typeface="Montserrat"/>
              </a:rPr>
              <a:t> und ein </a:t>
            </a:r>
            <a:r>
              <a:rPr b="1" lang="en-GB" sz="2800" u="sng">
                <a:solidFill>
                  <a:schemeClr val="accent5"/>
                </a:solidFill>
                <a:latin typeface="Montserrat"/>
                <a:ea typeface="Montserrat"/>
                <a:cs typeface="Montserrat"/>
                <a:sym typeface="Montserrat"/>
              </a:rPr>
              <a:t>bathroom</a:t>
            </a:r>
            <a:r>
              <a:rPr b="1" lang="en-GB" sz="2800">
                <a:latin typeface="Montserrat"/>
                <a:ea typeface="Montserrat"/>
                <a:cs typeface="Montserrat"/>
                <a:sym typeface="Montserrat"/>
              </a:rPr>
              <a:t>.</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5. Mein Zimmer ist </a:t>
            </a:r>
            <a:r>
              <a:rPr b="1" lang="en-GB" sz="2800" u="sng">
                <a:solidFill>
                  <a:schemeClr val="accent5"/>
                </a:solidFill>
                <a:latin typeface="Montserrat"/>
                <a:ea typeface="Montserrat"/>
                <a:cs typeface="Montserrat"/>
                <a:sym typeface="Montserrat"/>
              </a:rPr>
              <a:t>upstairs</a:t>
            </a: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6. Anja schläft </a:t>
            </a:r>
            <a:r>
              <a:rPr b="1" lang="en-GB" sz="2800" u="sng">
                <a:solidFill>
                  <a:schemeClr val="accent5"/>
                </a:solidFill>
                <a:latin typeface="Montserrat"/>
                <a:ea typeface="Montserrat"/>
                <a:cs typeface="Montserrat"/>
                <a:sym typeface="Montserrat"/>
              </a:rPr>
              <a:t>downstairs</a:t>
            </a:r>
            <a:r>
              <a:rPr b="1" lang="en-GB" sz="2800">
                <a:latin typeface="Montserrat"/>
                <a:ea typeface="Montserrat"/>
                <a:cs typeface="Montserrat"/>
                <a:sym typeface="Montserrat"/>
              </a:rPr>
              <a:t>.</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7. </a:t>
            </a:r>
            <a:r>
              <a:rPr b="1" lang="en-GB" sz="2800" u="sng">
                <a:solidFill>
                  <a:schemeClr val="accent5"/>
                </a:solidFill>
                <a:latin typeface="Montserrat"/>
                <a:ea typeface="Montserrat"/>
                <a:cs typeface="Montserrat"/>
                <a:sym typeface="Montserrat"/>
              </a:rPr>
              <a:t>She</a:t>
            </a:r>
            <a:r>
              <a:rPr b="1" lang="en-GB" sz="2800">
                <a:latin typeface="Montserrat"/>
                <a:ea typeface="Montserrat"/>
                <a:cs typeface="Montserrat"/>
                <a:sym typeface="Montserrat"/>
              </a:rPr>
              <a:t> hilft mir,  </a:t>
            </a:r>
            <a:r>
              <a:rPr b="1" lang="en-GB" sz="2800" u="sng">
                <a:solidFill>
                  <a:schemeClr val="accent5"/>
                </a:solidFill>
                <a:latin typeface="Montserrat"/>
                <a:ea typeface="Montserrat"/>
                <a:cs typeface="Montserrat"/>
                <a:sym typeface="Montserrat"/>
              </a:rPr>
              <a:t>German to</a:t>
            </a:r>
            <a:r>
              <a:rPr b="1" lang="en-GB" sz="2800">
                <a:latin typeface="Montserrat"/>
                <a:ea typeface="Montserrat"/>
                <a:cs typeface="Montserrat"/>
                <a:sym typeface="Montserrat"/>
              </a:rPr>
              <a:t> sprechen.</a:t>
            </a:r>
            <a:endParaRPr b="1" sz="2800">
              <a:latin typeface="Montserrat"/>
              <a:ea typeface="Montserrat"/>
              <a:cs typeface="Montserrat"/>
              <a:sym typeface="Montserrat"/>
            </a:endParaRPr>
          </a:p>
          <a:p>
            <a:pPr indent="0" lvl="0" marL="0" rtl="0" algn="l">
              <a:lnSpc>
                <a:spcPct val="200000"/>
              </a:lnSpc>
              <a:spcBef>
                <a:spcPts val="0"/>
              </a:spcBef>
              <a:spcAft>
                <a:spcPts val="0"/>
              </a:spcAft>
              <a:buNone/>
            </a:pPr>
            <a:r>
              <a:rPr b="1" lang="en-GB" sz="2800">
                <a:latin typeface="Montserrat"/>
                <a:ea typeface="Montserrat"/>
                <a:cs typeface="Montserrat"/>
                <a:sym typeface="Montserrat"/>
              </a:rPr>
              <a:t>8. </a:t>
            </a:r>
            <a:r>
              <a:rPr b="1" lang="en-GB" sz="2800" u="sng">
                <a:solidFill>
                  <a:schemeClr val="accent5"/>
                </a:solidFill>
                <a:latin typeface="Montserrat"/>
                <a:ea typeface="Montserrat"/>
                <a:cs typeface="Montserrat"/>
                <a:sym typeface="Montserrat"/>
              </a:rPr>
              <a:t>I fancy eating ‘Currywurst’.</a:t>
            </a:r>
            <a:endParaRPr b="1" sz="2800" u="sng">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p:txBody>
      </p:sp>
      <p:pic>
        <p:nvPicPr>
          <p:cNvPr id="294" name="Google Shape;294;p28"/>
          <p:cNvPicPr preferRelativeResize="0"/>
          <p:nvPr/>
        </p:nvPicPr>
        <p:blipFill>
          <a:blip r:embed="rId4">
            <a:alphaModFix/>
          </a:blip>
          <a:stretch>
            <a:fillRect/>
          </a:stretch>
        </p:blipFill>
        <p:spPr>
          <a:xfrm>
            <a:off x="12199924" y="890052"/>
            <a:ext cx="2053526" cy="2053526"/>
          </a:xfrm>
          <a:prstGeom prst="rect">
            <a:avLst/>
          </a:prstGeom>
          <a:noFill/>
          <a:ln>
            <a:noFill/>
          </a:ln>
        </p:spPr>
      </p:pic>
      <p:sp>
        <p:nvSpPr>
          <p:cNvPr id="295" name="Google Shape;295;p28"/>
          <p:cNvSpPr txBox="1"/>
          <p:nvPr/>
        </p:nvSpPr>
        <p:spPr>
          <a:xfrm>
            <a:off x="1275675" y="746000"/>
            <a:ext cx="69285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Im Dezember fahre ich nach Berlin.</a:t>
            </a:r>
            <a:endParaRPr b="1" sz="2800">
              <a:solidFill>
                <a:schemeClr val="dk2"/>
              </a:solidFill>
              <a:latin typeface="Montserrat"/>
              <a:ea typeface="Montserrat"/>
              <a:cs typeface="Montserrat"/>
              <a:sym typeface="Montserrat"/>
            </a:endParaRPr>
          </a:p>
        </p:txBody>
      </p:sp>
      <p:sp>
        <p:nvSpPr>
          <p:cNvPr id="296" name="Google Shape;296;p28"/>
          <p:cNvSpPr txBox="1"/>
          <p:nvPr/>
        </p:nvSpPr>
        <p:spPr>
          <a:xfrm>
            <a:off x="1406950" y="1544550"/>
            <a:ext cx="69285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Meine Gastfamilie ist sehr nett.</a:t>
            </a:r>
            <a:endParaRPr b="1" sz="2800">
              <a:solidFill>
                <a:schemeClr val="dk2"/>
              </a:solidFill>
              <a:latin typeface="Montserrat"/>
              <a:ea typeface="Montserrat"/>
              <a:cs typeface="Montserrat"/>
              <a:sym typeface="Montserrat"/>
            </a:endParaRPr>
          </a:p>
        </p:txBody>
      </p:sp>
      <p:sp>
        <p:nvSpPr>
          <p:cNvPr id="297" name="Google Shape;297;p28"/>
          <p:cNvSpPr txBox="1"/>
          <p:nvPr/>
        </p:nvSpPr>
        <p:spPr>
          <a:xfrm>
            <a:off x="1406950" y="2444950"/>
            <a:ext cx="69285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Sie haben eine große Wohnung.</a:t>
            </a:r>
            <a:endParaRPr b="1" sz="2800">
              <a:solidFill>
                <a:schemeClr val="dk2"/>
              </a:solidFill>
              <a:latin typeface="Montserrat"/>
              <a:ea typeface="Montserrat"/>
              <a:cs typeface="Montserrat"/>
              <a:sym typeface="Montserrat"/>
            </a:endParaRPr>
          </a:p>
        </p:txBody>
      </p:sp>
      <p:sp>
        <p:nvSpPr>
          <p:cNvPr id="298" name="Google Shape;298;p28"/>
          <p:cNvSpPr txBox="1"/>
          <p:nvPr/>
        </p:nvSpPr>
        <p:spPr>
          <a:xfrm>
            <a:off x="1406950" y="3345350"/>
            <a:ext cx="82731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Die Wohnung hat eine Küche und ein Bad.</a:t>
            </a:r>
            <a:endParaRPr b="1" sz="2800">
              <a:solidFill>
                <a:schemeClr val="dk2"/>
              </a:solidFill>
              <a:latin typeface="Montserrat"/>
              <a:ea typeface="Montserrat"/>
              <a:cs typeface="Montserrat"/>
              <a:sym typeface="Montserrat"/>
            </a:endParaRPr>
          </a:p>
        </p:txBody>
      </p:sp>
      <p:sp>
        <p:nvSpPr>
          <p:cNvPr id="299" name="Google Shape;299;p28"/>
          <p:cNvSpPr txBox="1"/>
          <p:nvPr/>
        </p:nvSpPr>
        <p:spPr>
          <a:xfrm>
            <a:off x="1406950" y="4143900"/>
            <a:ext cx="74130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Mein Zimmer ist oben.</a:t>
            </a:r>
            <a:endParaRPr b="1" sz="2800">
              <a:solidFill>
                <a:schemeClr val="dk2"/>
              </a:solidFill>
              <a:latin typeface="Montserrat"/>
              <a:ea typeface="Montserrat"/>
              <a:cs typeface="Montserrat"/>
              <a:sym typeface="Montserrat"/>
            </a:endParaRPr>
          </a:p>
        </p:txBody>
      </p:sp>
      <p:sp>
        <p:nvSpPr>
          <p:cNvPr id="300" name="Google Shape;300;p28"/>
          <p:cNvSpPr txBox="1"/>
          <p:nvPr/>
        </p:nvSpPr>
        <p:spPr>
          <a:xfrm>
            <a:off x="1330750" y="5880950"/>
            <a:ext cx="82731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Sie hilft mir, Deutsch zu sprechen</a:t>
            </a:r>
            <a:r>
              <a:rPr b="1" lang="en-GB" sz="2800">
                <a:solidFill>
                  <a:schemeClr val="dk2"/>
                </a:solidFill>
                <a:latin typeface="Montserrat"/>
                <a:ea typeface="Montserrat"/>
                <a:cs typeface="Montserrat"/>
                <a:sym typeface="Montserrat"/>
              </a:rPr>
              <a:t>.</a:t>
            </a:r>
            <a:endParaRPr b="1" sz="2800">
              <a:solidFill>
                <a:schemeClr val="dk2"/>
              </a:solidFill>
              <a:latin typeface="Montserrat"/>
              <a:ea typeface="Montserrat"/>
              <a:cs typeface="Montserrat"/>
              <a:sym typeface="Montserrat"/>
            </a:endParaRPr>
          </a:p>
        </p:txBody>
      </p:sp>
      <p:sp>
        <p:nvSpPr>
          <p:cNvPr id="301" name="Google Shape;301;p28"/>
          <p:cNvSpPr txBox="1"/>
          <p:nvPr/>
        </p:nvSpPr>
        <p:spPr>
          <a:xfrm>
            <a:off x="1406950" y="5018650"/>
            <a:ext cx="60096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Anja schläft unten.</a:t>
            </a:r>
            <a:endParaRPr b="1" sz="2800">
              <a:solidFill>
                <a:schemeClr val="dk2"/>
              </a:solidFill>
              <a:latin typeface="Montserrat"/>
              <a:ea typeface="Montserrat"/>
              <a:cs typeface="Montserrat"/>
              <a:sym typeface="Montserrat"/>
            </a:endParaRPr>
          </a:p>
        </p:txBody>
      </p:sp>
      <p:sp>
        <p:nvSpPr>
          <p:cNvPr id="302" name="Google Shape;302;p28"/>
          <p:cNvSpPr txBox="1"/>
          <p:nvPr/>
        </p:nvSpPr>
        <p:spPr>
          <a:xfrm>
            <a:off x="1330750" y="6743250"/>
            <a:ext cx="7863000" cy="65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Ich habe Lust, Currywurst zu essen.</a:t>
            </a:r>
            <a:endParaRPr b="1" sz="28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cxnSp>
        <p:nvCxnSpPr>
          <p:cNvPr id="102" name="Google Shape;102;p17"/>
          <p:cNvCxnSpPr/>
          <p:nvPr/>
        </p:nvCxnSpPr>
        <p:spPr>
          <a:xfrm>
            <a:off x="9648550" y="808425"/>
            <a:ext cx="61800" cy="7503900"/>
          </a:xfrm>
          <a:prstGeom prst="straightConnector1">
            <a:avLst/>
          </a:prstGeom>
          <a:noFill/>
          <a:ln cap="flat" cmpd="sng" w="76200">
            <a:solidFill>
              <a:srgbClr val="434343"/>
            </a:solidFill>
            <a:prstDash val="solid"/>
            <a:round/>
            <a:headEnd len="med" w="med" type="none"/>
            <a:tailEnd len="med" w="med" type="none"/>
          </a:ln>
        </p:spPr>
      </p:cxnSp>
      <p:cxnSp>
        <p:nvCxnSpPr>
          <p:cNvPr id="103" name="Google Shape;103;p17"/>
          <p:cNvCxnSpPr/>
          <p:nvPr/>
        </p:nvCxnSpPr>
        <p:spPr>
          <a:xfrm flipH="1" rot="10800000">
            <a:off x="4845200" y="4354150"/>
            <a:ext cx="10039500" cy="20700"/>
          </a:xfrm>
          <a:prstGeom prst="straightConnector1">
            <a:avLst/>
          </a:prstGeom>
          <a:noFill/>
          <a:ln cap="flat" cmpd="sng" w="76200">
            <a:solidFill>
              <a:srgbClr val="434343"/>
            </a:solidFill>
            <a:prstDash val="solid"/>
            <a:round/>
            <a:headEnd len="med" w="med" type="none"/>
            <a:tailEnd len="med" w="med" type="none"/>
          </a:ln>
        </p:spPr>
      </p:cxnSp>
      <p:sp>
        <p:nvSpPr>
          <p:cNvPr id="104" name="Google Shape;104;p17"/>
          <p:cNvSpPr txBox="1"/>
          <p:nvPr/>
        </p:nvSpPr>
        <p:spPr>
          <a:xfrm>
            <a:off x="4597200" y="804000"/>
            <a:ext cx="1278000" cy="8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dk2"/>
                </a:solidFill>
                <a:latin typeface="Montserrat"/>
                <a:ea typeface="Montserrat"/>
                <a:cs typeface="Montserrat"/>
                <a:sym typeface="Montserrat"/>
              </a:rPr>
              <a:t>[u]</a:t>
            </a:r>
            <a:endParaRPr b="1" sz="5000">
              <a:solidFill>
                <a:schemeClr val="dk2"/>
              </a:solidFill>
              <a:latin typeface="Montserrat"/>
              <a:ea typeface="Montserrat"/>
              <a:cs typeface="Montserrat"/>
              <a:sym typeface="Montserrat"/>
            </a:endParaRPr>
          </a:p>
        </p:txBody>
      </p:sp>
      <p:sp>
        <p:nvSpPr>
          <p:cNvPr id="105" name="Google Shape;105;p17"/>
          <p:cNvSpPr txBox="1"/>
          <p:nvPr/>
        </p:nvSpPr>
        <p:spPr>
          <a:xfrm>
            <a:off x="13606700" y="804000"/>
            <a:ext cx="1278000" cy="8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dk2"/>
                </a:solidFill>
                <a:latin typeface="Montserrat"/>
                <a:ea typeface="Montserrat"/>
                <a:cs typeface="Montserrat"/>
                <a:sym typeface="Montserrat"/>
              </a:rPr>
              <a:t>[u]</a:t>
            </a:r>
            <a:endParaRPr b="1" sz="5000">
              <a:solidFill>
                <a:schemeClr val="dk2"/>
              </a:solidFill>
              <a:latin typeface="Montserrat"/>
              <a:ea typeface="Montserrat"/>
              <a:cs typeface="Montserrat"/>
              <a:sym typeface="Montserrat"/>
            </a:endParaRPr>
          </a:p>
        </p:txBody>
      </p:sp>
      <p:sp>
        <p:nvSpPr>
          <p:cNvPr id="106" name="Google Shape;106;p17"/>
          <p:cNvSpPr txBox="1"/>
          <p:nvPr/>
        </p:nvSpPr>
        <p:spPr>
          <a:xfrm>
            <a:off x="4616600" y="4416150"/>
            <a:ext cx="1278000" cy="8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dk2"/>
                </a:solidFill>
                <a:latin typeface="Montserrat"/>
                <a:ea typeface="Montserrat"/>
                <a:cs typeface="Montserrat"/>
                <a:sym typeface="Montserrat"/>
              </a:rPr>
              <a:t>[ü]</a:t>
            </a:r>
            <a:endParaRPr b="1" sz="5000">
              <a:solidFill>
                <a:schemeClr val="dk2"/>
              </a:solidFill>
              <a:latin typeface="Montserrat"/>
              <a:ea typeface="Montserrat"/>
              <a:cs typeface="Montserrat"/>
              <a:sym typeface="Montserrat"/>
            </a:endParaRPr>
          </a:p>
        </p:txBody>
      </p:sp>
      <p:sp>
        <p:nvSpPr>
          <p:cNvPr id="107" name="Google Shape;107;p17"/>
          <p:cNvSpPr txBox="1"/>
          <p:nvPr/>
        </p:nvSpPr>
        <p:spPr>
          <a:xfrm>
            <a:off x="13765325" y="4339950"/>
            <a:ext cx="1278000" cy="8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dk2"/>
                </a:solidFill>
                <a:latin typeface="Montserrat"/>
                <a:ea typeface="Montserrat"/>
                <a:cs typeface="Montserrat"/>
                <a:sym typeface="Montserrat"/>
              </a:rPr>
              <a:t>[ü]</a:t>
            </a:r>
            <a:endParaRPr b="1" sz="5000">
              <a:solidFill>
                <a:schemeClr val="dk2"/>
              </a:solidFill>
              <a:latin typeface="Montserrat"/>
              <a:ea typeface="Montserrat"/>
              <a:cs typeface="Montserrat"/>
              <a:sym typeface="Montserrat"/>
            </a:endParaRPr>
          </a:p>
        </p:txBody>
      </p:sp>
      <p:sp>
        <p:nvSpPr>
          <p:cNvPr id="108" name="Google Shape;108;p17"/>
          <p:cNvSpPr/>
          <p:nvPr/>
        </p:nvSpPr>
        <p:spPr>
          <a:xfrm>
            <a:off x="4953250" y="1649250"/>
            <a:ext cx="515400" cy="474000"/>
          </a:xfrm>
          <a:prstGeom prst="rightArrow">
            <a:avLst>
              <a:gd fmla="val 50000" name="adj1"/>
              <a:gd fmla="val 50000" name="adj2"/>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4997900" y="5226350"/>
            <a:ext cx="515400" cy="474000"/>
          </a:xfrm>
          <a:prstGeom prst="rightArrow">
            <a:avLst>
              <a:gd fmla="val 50000" name="adj1"/>
              <a:gd fmla="val 50000" name="adj2"/>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13890250" y="1649100"/>
            <a:ext cx="1789800" cy="474000"/>
          </a:xfrm>
          <a:prstGeom prst="rightArrow">
            <a:avLst>
              <a:gd fmla="val 50000" name="adj1"/>
              <a:gd fmla="val 50000" name="adj2"/>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14007700" y="5185050"/>
            <a:ext cx="1789800" cy="474000"/>
          </a:xfrm>
          <a:prstGeom prst="rightArrow">
            <a:avLst>
              <a:gd fmla="val 50000" name="adj1"/>
              <a:gd fmla="val 50000" name="adj2"/>
            </a:avLst>
          </a:prstGeom>
          <a:solidFill>
            <a:srgbClr val="43434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9823050" y="890050"/>
            <a:ext cx="3433200" cy="10098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absolut</a:t>
            </a:r>
            <a:endParaRPr b="1" sz="5000">
              <a:solidFill>
                <a:schemeClr val="dk2"/>
              </a:solidFill>
              <a:latin typeface="Montserrat"/>
              <a:ea typeface="Montserrat"/>
              <a:cs typeface="Montserrat"/>
              <a:sym typeface="Montserrat"/>
            </a:endParaRPr>
          </a:p>
        </p:txBody>
      </p:sp>
      <p:sp>
        <p:nvSpPr>
          <p:cNvPr id="113" name="Google Shape;113;p17"/>
          <p:cNvSpPr/>
          <p:nvPr/>
        </p:nvSpPr>
        <p:spPr>
          <a:xfrm>
            <a:off x="5894611" y="873261"/>
            <a:ext cx="2376900" cy="8910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b="1" lang="en-GB" sz="5000">
                <a:solidFill>
                  <a:schemeClr val="dk2"/>
                </a:solidFill>
                <a:latin typeface="Montserrat"/>
                <a:ea typeface="Montserrat"/>
                <a:cs typeface="Montserrat"/>
                <a:sym typeface="Montserrat"/>
              </a:rPr>
              <a:t>unten</a:t>
            </a:r>
            <a:endParaRPr b="1" sz="5000">
              <a:solidFill>
                <a:schemeClr val="dk2"/>
              </a:solidFill>
              <a:latin typeface="Montserrat"/>
              <a:ea typeface="Montserrat"/>
              <a:cs typeface="Montserrat"/>
              <a:sym typeface="Montserrat"/>
            </a:endParaRPr>
          </a:p>
        </p:txBody>
      </p:sp>
      <p:sp>
        <p:nvSpPr>
          <p:cNvPr id="114" name="Google Shape;114;p17"/>
          <p:cNvSpPr/>
          <p:nvPr/>
        </p:nvSpPr>
        <p:spPr>
          <a:xfrm>
            <a:off x="6031800" y="1747500"/>
            <a:ext cx="2635800" cy="9039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Mutter</a:t>
            </a:r>
            <a:endParaRPr b="1" i="1" sz="5000">
              <a:solidFill>
                <a:schemeClr val="dk2"/>
              </a:solidFill>
              <a:latin typeface="Montserrat"/>
              <a:ea typeface="Montserrat"/>
              <a:cs typeface="Montserrat"/>
              <a:sym typeface="Montserrat"/>
            </a:endParaRPr>
          </a:p>
        </p:txBody>
      </p:sp>
      <p:sp>
        <p:nvSpPr>
          <p:cNvPr id="115" name="Google Shape;115;p17"/>
          <p:cNvSpPr/>
          <p:nvPr/>
        </p:nvSpPr>
        <p:spPr>
          <a:xfrm>
            <a:off x="9903600" y="4416150"/>
            <a:ext cx="3272100" cy="10758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Küche</a:t>
            </a:r>
            <a:endParaRPr b="1" sz="5000">
              <a:solidFill>
                <a:schemeClr val="dk2"/>
              </a:solidFill>
              <a:latin typeface="Montserrat"/>
              <a:ea typeface="Montserrat"/>
              <a:cs typeface="Montserrat"/>
              <a:sym typeface="Montserrat"/>
            </a:endParaRPr>
          </a:p>
        </p:txBody>
      </p:sp>
      <p:sp>
        <p:nvSpPr>
          <p:cNvPr id="116" name="Google Shape;116;p17"/>
          <p:cNvSpPr/>
          <p:nvPr/>
        </p:nvSpPr>
        <p:spPr>
          <a:xfrm>
            <a:off x="6074176" y="4416150"/>
            <a:ext cx="3013500" cy="10995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Rücken</a:t>
            </a:r>
            <a:endParaRPr b="1" sz="5000">
              <a:solidFill>
                <a:schemeClr val="dk2"/>
              </a:solidFill>
              <a:latin typeface="Montserrat"/>
              <a:ea typeface="Montserrat"/>
              <a:cs typeface="Montserrat"/>
              <a:sym typeface="Montserrat"/>
            </a:endParaRPr>
          </a:p>
        </p:txBody>
      </p:sp>
      <p:sp>
        <p:nvSpPr>
          <p:cNvPr id="117" name="Google Shape;117;p17"/>
          <p:cNvSpPr/>
          <p:nvPr/>
        </p:nvSpPr>
        <p:spPr>
          <a:xfrm>
            <a:off x="9927900" y="5261250"/>
            <a:ext cx="2211300" cy="10293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früh</a:t>
            </a:r>
            <a:endParaRPr b="1" sz="5000">
              <a:solidFill>
                <a:schemeClr val="dk2"/>
              </a:solidFill>
              <a:latin typeface="Montserrat"/>
              <a:ea typeface="Montserrat"/>
              <a:cs typeface="Montserrat"/>
              <a:sym typeface="Montserrat"/>
            </a:endParaRPr>
          </a:p>
        </p:txBody>
      </p:sp>
      <p:sp>
        <p:nvSpPr>
          <p:cNvPr id="118" name="Google Shape;118;p17"/>
          <p:cNvSpPr/>
          <p:nvPr/>
        </p:nvSpPr>
        <p:spPr>
          <a:xfrm>
            <a:off x="9855154" y="1725300"/>
            <a:ext cx="3405300" cy="9483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Minute</a:t>
            </a:r>
            <a:endParaRPr b="1" sz="5000">
              <a:solidFill>
                <a:schemeClr val="dk2"/>
              </a:solidFill>
              <a:latin typeface="Montserrat"/>
              <a:ea typeface="Montserrat"/>
              <a:cs typeface="Montserrat"/>
              <a:sym typeface="Montserrat"/>
            </a:endParaRPr>
          </a:p>
        </p:txBody>
      </p:sp>
      <p:sp>
        <p:nvSpPr>
          <p:cNvPr id="119" name="Google Shape;119;p17"/>
          <p:cNvSpPr/>
          <p:nvPr/>
        </p:nvSpPr>
        <p:spPr>
          <a:xfrm>
            <a:off x="6034428" y="5261247"/>
            <a:ext cx="2635800" cy="10848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Stück</a:t>
            </a:r>
            <a:endParaRPr b="1" i="1" sz="5000">
              <a:solidFill>
                <a:schemeClr val="dk2"/>
              </a:solidFill>
              <a:latin typeface="Montserrat"/>
              <a:ea typeface="Montserrat"/>
              <a:cs typeface="Montserrat"/>
              <a:sym typeface="Montserrat"/>
            </a:endParaRPr>
          </a:p>
        </p:txBody>
      </p:sp>
      <p:sp>
        <p:nvSpPr>
          <p:cNvPr id="120" name="Google Shape;120;p17"/>
          <p:cNvSpPr/>
          <p:nvPr/>
        </p:nvSpPr>
        <p:spPr>
          <a:xfrm>
            <a:off x="6031799" y="6077600"/>
            <a:ext cx="3272100" cy="13851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müssen</a:t>
            </a:r>
            <a:endParaRPr b="1" sz="5000">
              <a:solidFill>
                <a:schemeClr val="dk2"/>
              </a:solidFill>
              <a:latin typeface="Montserrat"/>
              <a:ea typeface="Montserrat"/>
              <a:cs typeface="Montserrat"/>
              <a:sym typeface="Montserrat"/>
            </a:endParaRPr>
          </a:p>
        </p:txBody>
      </p:sp>
      <p:sp>
        <p:nvSpPr>
          <p:cNvPr id="121" name="Google Shape;121;p17"/>
          <p:cNvSpPr/>
          <p:nvPr/>
        </p:nvSpPr>
        <p:spPr>
          <a:xfrm>
            <a:off x="9827400" y="6020050"/>
            <a:ext cx="2564400" cy="9366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grün</a:t>
            </a:r>
            <a:endParaRPr b="1" i="1" sz="5000">
              <a:solidFill>
                <a:schemeClr val="dk2"/>
              </a:solidFill>
              <a:latin typeface="Montserrat"/>
              <a:ea typeface="Montserrat"/>
              <a:cs typeface="Montserrat"/>
              <a:sym typeface="Montserrat"/>
            </a:endParaRPr>
          </a:p>
        </p:txBody>
      </p:sp>
      <p:sp>
        <p:nvSpPr>
          <p:cNvPr id="122" name="Google Shape;122;p17"/>
          <p:cNvSpPr/>
          <p:nvPr/>
        </p:nvSpPr>
        <p:spPr>
          <a:xfrm>
            <a:off x="5997975" y="2597400"/>
            <a:ext cx="3272100" cy="9645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b="1" lang="en-GB" sz="5000">
                <a:solidFill>
                  <a:schemeClr val="dk2"/>
                </a:solidFill>
                <a:latin typeface="Montserrat"/>
                <a:ea typeface="Montserrat"/>
                <a:cs typeface="Montserrat"/>
                <a:sym typeface="Montserrat"/>
              </a:rPr>
              <a:t>Meinung</a:t>
            </a:r>
            <a:endParaRPr b="1" sz="5000">
              <a:solidFill>
                <a:schemeClr val="dk2"/>
              </a:solidFill>
              <a:latin typeface="Montserrat"/>
              <a:ea typeface="Montserrat"/>
              <a:cs typeface="Montserrat"/>
              <a:sym typeface="Montserrat"/>
            </a:endParaRPr>
          </a:p>
        </p:txBody>
      </p:sp>
      <p:sp>
        <p:nvSpPr>
          <p:cNvPr id="123" name="Google Shape;123;p17"/>
          <p:cNvSpPr txBox="1"/>
          <p:nvPr/>
        </p:nvSpPr>
        <p:spPr>
          <a:xfrm>
            <a:off x="9957150" y="2679975"/>
            <a:ext cx="2635800" cy="8451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dk2"/>
                </a:solidFill>
                <a:latin typeface="Montserrat"/>
                <a:ea typeface="Montserrat"/>
                <a:cs typeface="Montserrat"/>
                <a:sym typeface="Montserrat"/>
              </a:rPr>
              <a:t>Schule</a:t>
            </a:r>
            <a:endParaRPr b="1" sz="50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18"/>
          <p:cNvGraphicFramePr/>
          <p:nvPr/>
        </p:nvGraphicFramePr>
        <p:xfrm>
          <a:off x="835350" y="498950"/>
          <a:ext cx="3000000" cy="3000000"/>
        </p:xfrm>
        <a:graphic>
          <a:graphicData uri="http://schemas.openxmlformats.org/drawingml/2006/table">
            <a:tbl>
              <a:tblPr>
                <a:noFill/>
                <a:tableStyleId>{5EAA1C28-0148-4432-9E96-614A401FD284}</a:tableStyleId>
              </a:tblPr>
              <a:tblGrid>
                <a:gridCol w="7020850"/>
                <a:gridCol w="6823150"/>
              </a:tblGrid>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der Brief</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letter</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das Bad</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bathroom</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März</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March</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Dezember</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December</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noch</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still</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oben</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upstairs</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unten</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downstairs</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der Schmerz</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pain</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der Hunger</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hunger</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000">
                          <a:latin typeface="Montserrat"/>
                          <a:ea typeface="Montserrat"/>
                          <a:cs typeface="Montserrat"/>
                          <a:sym typeface="Montserrat"/>
                        </a:rPr>
                        <a:t>die Lust</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fancy or desire to do something</a:t>
                      </a:r>
                      <a:endParaRPr sz="3000">
                        <a:latin typeface="Montserrat"/>
                        <a:ea typeface="Montserrat"/>
                        <a:cs typeface="Montserrat"/>
                        <a:sym typeface="Montserrat"/>
                      </a:endParaRPr>
                    </a:p>
                  </a:txBody>
                  <a:tcPr marT="182850" marB="182850" marR="182850" marL="182850">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pic>
        <p:nvPicPr>
          <p:cNvPr id="129" name="Google Shape;129;p18"/>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nvSpPr>
        <p:spPr>
          <a:xfrm>
            <a:off x="3261050" y="4478975"/>
            <a:ext cx="5166300" cy="8103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Ich </a:t>
            </a:r>
            <a:r>
              <a:rPr b="1" lang="en-GB" sz="4000" u="sng">
                <a:solidFill>
                  <a:schemeClr val="dk2"/>
                </a:solidFill>
                <a:latin typeface="Montserrat"/>
                <a:ea typeface="Montserrat"/>
                <a:cs typeface="Montserrat"/>
                <a:sym typeface="Montserrat"/>
              </a:rPr>
              <a:t>habe</a:t>
            </a:r>
            <a:r>
              <a:rPr b="1" lang="en-GB" sz="4000">
                <a:solidFill>
                  <a:schemeClr val="dk2"/>
                </a:solidFill>
                <a:latin typeface="Montserrat"/>
                <a:ea typeface="Montserrat"/>
                <a:cs typeface="Montserrat"/>
                <a:sym typeface="Montserrat"/>
              </a:rPr>
              <a:t> Hunger.</a:t>
            </a:r>
            <a:endParaRPr b="1" sz="4000">
              <a:solidFill>
                <a:schemeClr val="dk2"/>
              </a:solidFill>
              <a:latin typeface="Montserrat"/>
              <a:ea typeface="Montserrat"/>
              <a:cs typeface="Montserrat"/>
              <a:sym typeface="Montserrat"/>
            </a:endParaRPr>
          </a:p>
        </p:txBody>
      </p:sp>
      <p:sp>
        <p:nvSpPr>
          <p:cNvPr id="135" name="Google Shape;135;p19"/>
          <p:cNvSpPr txBox="1"/>
          <p:nvPr/>
        </p:nvSpPr>
        <p:spPr>
          <a:xfrm>
            <a:off x="3170500" y="2745950"/>
            <a:ext cx="6019500" cy="8046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Ich </a:t>
            </a:r>
            <a:r>
              <a:rPr b="1" lang="en-GB" sz="4000" u="sng">
                <a:solidFill>
                  <a:schemeClr val="dk2"/>
                </a:solidFill>
                <a:latin typeface="Montserrat"/>
                <a:ea typeface="Montserrat"/>
                <a:cs typeface="Montserrat"/>
                <a:sym typeface="Montserrat"/>
              </a:rPr>
              <a:t>habe</a:t>
            </a:r>
            <a:r>
              <a:rPr b="1" lang="en-GB" sz="4000">
                <a:solidFill>
                  <a:schemeClr val="dk2"/>
                </a:solidFill>
                <a:latin typeface="Montserrat"/>
                <a:ea typeface="Montserrat"/>
                <a:cs typeface="Montserrat"/>
                <a:sym typeface="Montserrat"/>
              </a:rPr>
              <a:t> Schmerzen.</a:t>
            </a:r>
            <a:endParaRPr b="1" sz="4000">
              <a:solidFill>
                <a:schemeClr val="dk2"/>
              </a:solidFill>
              <a:latin typeface="Montserrat"/>
              <a:ea typeface="Montserrat"/>
              <a:cs typeface="Montserrat"/>
              <a:sym typeface="Montserrat"/>
            </a:endParaRPr>
          </a:p>
        </p:txBody>
      </p:sp>
      <p:sp>
        <p:nvSpPr>
          <p:cNvPr id="136" name="Google Shape;136;p19"/>
          <p:cNvSpPr txBox="1"/>
          <p:nvPr/>
        </p:nvSpPr>
        <p:spPr>
          <a:xfrm>
            <a:off x="3184850" y="966250"/>
            <a:ext cx="4875600" cy="8046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Ich </a:t>
            </a:r>
            <a:r>
              <a:rPr b="1" lang="en-GB" sz="4000" u="sng">
                <a:solidFill>
                  <a:schemeClr val="dk2"/>
                </a:solidFill>
                <a:latin typeface="Montserrat"/>
                <a:ea typeface="Montserrat"/>
                <a:cs typeface="Montserrat"/>
                <a:sym typeface="Montserrat"/>
              </a:rPr>
              <a:t>habe</a:t>
            </a:r>
            <a:r>
              <a:rPr b="1" lang="en-GB" sz="4000">
                <a:solidFill>
                  <a:schemeClr val="dk2"/>
                </a:solidFill>
                <a:latin typeface="Montserrat"/>
                <a:ea typeface="Montserrat"/>
                <a:cs typeface="Montserrat"/>
                <a:sym typeface="Montserrat"/>
              </a:rPr>
              <a:t> Angst.</a:t>
            </a:r>
            <a:endParaRPr b="1" sz="4000">
              <a:solidFill>
                <a:schemeClr val="dk2"/>
              </a:solidFill>
              <a:latin typeface="Montserrat"/>
              <a:ea typeface="Montserrat"/>
              <a:cs typeface="Montserrat"/>
              <a:sym typeface="Montserrat"/>
            </a:endParaRPr>
          </a:p>
        </p:txBody>
      </p:sp>
      <p:sp>
        <p:nvSpPr>
          <p:cNvPr id="137" name="Google Shape;137;p19"/>
          <p:cNvSpPr txBox="1"/>
          <p:nvPr/>
        </p:nvSpPr>
        <p:spPr>
          <a:xfrm>
            <a:off x="3261050" y="6246575"/>
            <a:ext cx="6588600" cy="810300"/>
          </a:xfrm>
          <a:prstGeom prst="rect">
            <a:avLst/>
          </a:prstGeom>
          <a:noFill/>
          <a:ln cap="flat" cmpd="sng" w="7620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Ich habe Lust auf Pizza.</a:t>
            </a:r>
            <a:endParaRPr b="1" sz="4000">
              <a:solidFill>
                <a:schemeClr val="dk2"/>
              </a:solidFill>
              <a:latin typeface="Montserrat"/>
              <a:ea typeface="Montserrat"/>
              <a:cs typeface="Montserrat"/>
              <a:sym typeface="Montserrat"/>
            </a:endParaRPr>
          </a:p>
        </p:txBody>
      </p:sp>
      <p:pic>
        <p:nvPicPr>
          <p:cNvPr id="138" name="Google Shape;138;p19"/>
          <p:cNvPicPr preferRelativeResize="0"/>
          <p:nvPr/>
        </p:nvPicPr>
        <p:blipFill>
          <a:blip r:embed="rId3">
            <a:alphaModFix/>
          </a:blip>
          <a:stretch>
            <a:fillRect/>
          </a:stretch>
        </p:blipFill>
        <p:spPr>
          <a:xfrm>
            <a:off x="978637" y="2292625"/>
            <a:ext cx="1503376" cy="1461109"/>
          </a:xfrm>
          <a:prstGeom prst="rect">
            <a:avLst/>
          </a:prstGeom>
          <a:noFill/>
          <a:ln>
            <a:noFill/>
          </a:ln>
        </p:spPr>
      </p:pic>
      <p:pic>
        <p:nvPicPr>
          <p:cNvPr id="139" name="Google Shape;139;p19"/>
          <p:cNvPicPr preferRelativeResize="0"/>
          <p:nvPr/>
        </p:nvPicPr>
        <p:blipFill rotWithShape="1">
          <a:blip r:embed="rId4">
            <a:alphaModFix/>
          </a:blip>
          <a:srcRect b="75473" l="49634" r="32505" t="0"/>
          <a:stretch/>
        </p:blipFill>
        <p:spPr>
          <a:xfrm>
            <a:off x="931425" y="5850200"/>
            <a:ext cx="1384608" cy="1373407"/>
          </a:xfrm>
          <a:prstGeom prst="rect">
            <a:avLst/>
          </a:prstGeom>
          <a:noFill/>
          <a:ln>
            <a:noFill/>
          </a:ln>
        </p:spPr>
      </p:pic>
      <p:pic>
        <p:nvPicPr>
          <p:cNvPr id="140" name="Google Shape;140;p19"/>
          <p:cNvPicPr preferRelativeResize="0"/>
          <p:nvPr/>
        </p:nvPicPr>
        <p:blipFill>
          <a:blip r:embed="rId5">
            <a:alphaModFix/>
          </a:blip>
          <a:stretch>
            <a:fillRect/>
          </a:stretch>
        </p:blipFill>
        <p:spPr>
          <a:xfrm>
            <a:off x="2037968" y="6611295"/>
            <a:ext cx="816258" cy="810381"/>
          </a:xfrm>
          <a:prstGeom prst="rect">
            <a:avLst/>
          </a:prstGeom>
          <a:noFill/>
          <a:ln>
            <a:noFill/>
          </a:ln>
        </p:spPr>
      </p:pic>
      <p:pic>
        <p:nvPicPr>
          <p:cNvPr id="141" name="Google Shape;141;p19"/>
          <p:cNvPicPr preferRelativeResize="0"/>
          <p:nvPr/>
        </p:nvPicPr>
        <p:blipFill>
          <a:blip r:embed="rId6">
            <a:alphaModFix/>
          </a:blip>
          <a:stretch>
            <a:fillRect/>
          </a:stretch>
        </p:blipFill>
        <p:spPr>
          <a:xfrm>
            <a:off x="1129598" y="4026059"/>
            <a:ext cx="1201451" cy="1551814"/>
          </a:xfrm>
          <a:prstGeom prst="rect">
            <a:avLst/>
          </a:prstGeom>
          <a:noFill/>
          <a:ln>
            <a:noFill/>
          </a:ln>
        </p:spPr>
      </p:pic>
      <p:pic>
        <p:nvPicPr>
          <p:cNvPr id="142" name="Google Shape;142;p19"/>
          <p:cNvPicPr preferRelativeResize="0"/>
          <p:nvPr/>
        </p:nvPicPr>
        <p:blipFill>
          <a:blip r:embed="rId7">
            <a:alphaModFix/>
          </a:blip>
          <a:stretch>
            <a:fillRect/>
          </a:stretch>
        </p:blipFill>
        <p:spPr>
          <a:xfrm>
            <a:off x="978625" y="418000"/>
            <a:ext cx="1503400" cy="1602288"/>
          </a:xfrm>
          <a:prstGeom prst="rect">
            <a:avLst/>
          </a:prstGeom>
          <a:noFill/>
          <a:ln>
            <a:noFill/>
          </a:ln>
        </p:spPr>
      </p:pic>
      <p:sp>
        <p:nvSpPr>
          <p:cNvPr id="143" name="Google Shape;143;p19"/>
          <p:cNvSpPr txBox="1"/>
          <p:nvPr/>
        </p:nvSpPr>
        <p:spPr>
          <a:xfrm>
            <a:off x="8060550" y="966250"/>
            <a:ext cx="5586600" cy="810300"/>
          </a:xfrm>
          <a:prstGeom prst="rect">
            <a:avLst/>
          </a:prstGeom>
          <a:solidFill>
            <a:srgbClr val="D9D9D9"/>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I am scared.</a:t>
            </a:r>
            <a:endParaRPr b="1" sz="4000">
              <a:solidFill>
                <a:schemeClr val="dk2"/>
              </a:solidFill>
              <a:latin typeface="Montserrat"/>
              <a:ea typeface="Montserrat"/>
              <a:cs typeface="Montserrat"/>
              <a:sym typeface="Montserrat"/>
            </a:endParaRPr>
          </a:p>
        </p:txBody>
      </p:sp>
      <p:sp>
        <p:nvSpPr>
          <p:cNvPr id="144" name="Google Shape;144;p19"/>
          <p:cNvSpPr txBox="1"/>
          <p:nvPr/>
        </p:nvSpPr>
        <p:spPr>
          <a:xfrm>
            <a:off x="9190000" y="2722613"/>
            <a:ext cx="6452700" cy="810300"/>
          </a:xfrm>
          <a:prstGeom prst="rect">
            <a:avLst/>
          </a:prstGeom>
          <a:solidFill>
            <a:srgbClr val="D9D9D9"/>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I </a:t>
            </a:r>
            <a:r>
              <a:rPr b="1" lang="en-GB" sz="4000" u="sng">
                <a:solidFill>
                  <a:schemeClr val="dk2"/>
                </a:solidFill>
                <a:latin typeface="Montserrat"/>
                <a:ea typeface="Montserrat"/>
                <a:cs typeface="Montserrat"/>
                <a:sym typeface="Montserrat"/>
              </a:rPr>
              <a:t>am</a:t>
            </a:r>
            <a:r>
              <a:rPr b="1" lang="en-GB" sz="4000">
                <a:solidFill>
                  <a:schemeClr val="dk2"/>
                </a:solidFill>
                <a:latin typeface="Montserrat"/>
                <a:ea typeface="Montserrat"/>
                <a:cs typeface="Montserrat"/>
                <a:sym typeface="Montserrat"/>
              </a:rPr>
              <a:t> in pain.</a:t>
            </a:r>
            <a:endParaRPr b="1" sz="4000">
              <a:solidFill>
                <a:schemeClr val="dk2"/>
              </a:solidFill>
              <a:latin typeface="Montserrat"/>
              <a:ea typeface="Montserrat"/>
              <a:cs typeface="Montserrat"/>
              <a:sym typeface="Montserrat"/>
            </a:endParaRPr>
          </a:p>
        </p:txBody>
      </p:sp>
      <p:sp>
        <p:nvSpPr>
          <p:cNvPr id="145" name="Google Shape;145;p19"/>
          <p:cNvSpPr txBox="1"/>
          <p:nvPr/>
        </p:nvSpPr>
        <p:spPr>
          <a:xfrm>
            <a:off x="8427200" y="4484600"/>
            <a:ext cx="6452700" cy="810300"/>
          </a:xfrm>
          <a:prstGeom prst="rect">
            <a:avLst/>
          </a:prstGeom>
          <a:solidFill>
            <a:srgbClr val="D9D9D9"/>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I </a:t>
            </a:r>
            <a:r>
              <a:rPr b="1" lang="en-GB" sz="4000" u="sng">
                <a:solidFill>
                  <a:schemeClr val="dk2"/>
                </a:solidFill>
                <a:latin typeface="Montserrat"/>
                <a:ea typeface="Montserrat"/>
                <a:cs typeface="Montserrat"/>
                <a:sym typeface="Montserrat"/>
              </a:rPr>
              <a:t>am</a:t>
            </a:r>
            <a:r>
              <a:rPr b="1" lang="en-GB" sz="4000">
                <a:solidFill>
                  <a:schemeClr val="dk2"/>
                </a:solidFill>
                <a:latin typeface="Montserrat"/>
                <a:ea typeface="Montserrat"/>
                <a:cs typeface="Montserrat"/>
                <a:sym typeface="Montserrat"/>
              </a:rPr>
              <a:t> hungry.</a:t>
            </a:r>
            <a:endParaRPr b="1" sz="4000">
              <a:solidFill>
                <a:schemeClr val="dk2"/>
              </a:solidFill>
              <a:latin typeface="Montserrat"/>
              <a:ea typeface="Montserrat"/>
              <a:cs typeface="Montserrat"/>
              <a:sym typeface="Montserrat"/>
            </a:endParaRPr>
          </a:p>
        </p:txBody>
      </p:sp>
      <p:sp>
        <p:nvSpPr>
          <p:cNvPr id="146" name="Google Shape;146;p19"/>
          <p:cNvSpPr txBox="1"/>
          <p:nvPr/>
        </p:nvSpPr>
        <p:spPr>
          <a:xfrm>
            <a:off x="9849650" y="6246575"/>
            <a:ext cx="6452700" cy="810300"/>
          </a:xfrm>
          <a:prstGeom prst="rect">
            <a:avLst/>
          </a:prstGeom>
          <a:solidFill>
            <a:srgbClr val="D9D9D9"/>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I fancy eating pizza.</a:t>
            </a:r>
            <a:endParaRPr b="1" sz="4000">
              <a:solidFill>
                <a:schemeClr val="dk2"/>
              </a:solidFill>
              <a:latin typeface="Montserrat"/>
              <a:ea typeface="Montserrat"/>
              <a:cs typeface="Montserrat"/>
              <a:sym typeface="Montserrat"/>
            </a:endParaRPr>
          </a:p>
        </p:txBody>
      </p:sp>
      <p:sp>
        <p:nvSpPr>
          <p:cNvPr id="147" name="Google Shape;147;p19"/>
          <p:cNvSpPr/>
          <p:nvPr/>
        </p:nvSpPr>
        <p:spPr>
          <a:xfrm>
            <a:off x="9977775" y="5992025"/>
            <a:ext cx="2247000" cy="13194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  I fancy</a:t>
            </a:r>
            <a:endParaRPr b="1" sz="3600">
              <a:solidFill>
                <a:schemeClr val="dk2"/>
              </a:solidFill>
              <a:latin typeface="Montserrat"/>
              <a:ea typeface="Montserrat"/>
              <a:cs typeface="Montserrat"/>
              <a:sym typeface="Montserrat"/>
            </a:endParaRPr>
          </a:p>
        </p:txBody>
      </p:sp>
      <p:sp>
        <p:nvSpPr>
          <p:cNvPr id="148" name="Google Shape;148;p19"/>
          <p:cNvSpPr/>
          <p:nvPr/>
        </p:nvSpPr>
        <p:spPr>
          <a:xfrm>
            <a:off x="3203450" y="5999025"/>
            <a:ext cx="3805800" cy="13194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  Ich habe Lust</a:t>
            </a:r>
            <a:endParaRPr b="1" sz="36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0"/>
          <p:cNvPicPr preferRelativeResize="0"/>
          <p:nvPr/>
        </p:nvPicPr>
        <p:blipFill>
          <a:blip r:embed="rId3">
            <a:alphaModFix/>
          </a:blip>
          <a:stretch>
            <a:fillRect/>
          </a:stretch>
        </p:blipFill>
        <p:spPr>
          <a:xfrm>
            <a:off x="6404075" y="-19299"/>
            <a:ext cx="3514250" cy="2490949"/>
          </a:xfrm>
          <a:prstGeom prst="rect">
            <a:avLst/>
          </a:prstGeom>
          <a:noFill/>
          <a:ln>
            <a:noFill/>
          </a:ln>
        </p:spPr>
      </p:pic>
      <p:pic>
        <p:nvPicPr>
          <p:cNvPr id="154" name="Google Shape;154;p20"/>
          <p:cNvPicPr preferRelativeResize="0"/>
          <p:nvPr/>
        </p:nvPicPr>
        <p:blipFill>
          <a:blip r:embed="rId4">
            <a:alphaModFix/>
          </a:blip>
          <a:stretch>
            <a:fillRect/>
          </a:stretch>
        </p:blipFill>
        <p:spPr>
          <a:xfrm>
            <a:off x="1772300" y="56902"/>
            <a:ext cx="3276551" cy="2295476"/>
          </a:xfrm>
          <a:prstGeom prst="rect">
            <a:avLst/>
          </a:prstGeom>
          <a:noFill/>
          <a:ln>
            <a:noFill/>
          </a:ln>
        </p:spPr>
      </p:pic>
      <p:pic>
        <p:nvPicPr>
          <p:cNvPr id="155" name="Google Shape;155;p20"/>
          <p:cNvPicPr preferRelativeResize="0"/>
          <p:nvPr/>
        </p:nvPicPr>
        <p:blipFill>
          <a:blip r:embed="rId5">
            <a:alphaModFix/>
          </a:blip>
          <a:stretch>
            <a:fillRect/>
          </a:stretch>
        </p:blipFill>
        <p:spPr>
          <a:xfrm>
            <a:off x="12940765" y="263951"/>
            <a:ext cx="1718225" cy="1881376"/>
          </a:xfrm>
          <a:prstGeom prst="rect">
            <a:avLst/>
          </a:prstGeom>
          <a:noFill/>
          <a:ln>
            <a:noFill/>
          </a:ln>
        </p:spPr>
      </p:pic>
      <p:pic>
        <p:nvPicPr>
          <p:cNvPr id="156" name="Google Shape;156;p20"/>
          <p:cNvPicPr preferRelativeResize="0"/>
          <p:nvPr/>
        </p:nvPicPr>
        <p:blipFill>
          <a:blip r:embed="rId6">
            <a:alphaModFix/>
          </a:blip>
          <a:stretch>
            <a:fillRect/>
          </a:stretch>
        </p:blipFill>
        <p:spPr>
          <a:xfrm>
            <a:off x="11827600" y="96674"/>
            <a:ext cx="1113174" cy="1113174"/>
          </a:xfrm>
          <a:prstGeom prst="rect">
            <a:avLst/>
          </a:prstGeom>
          <a:noFill/>
          <a:ln>
            <a:noFill/>
          </a:ln>
        </p:spPr>
      </p:pic>
      <p:pic>
        <p:nvPicPr>
          <p:cNvPr id="157" name="Google Shape;157;p20"/>
          <p:cNvPicPr preferRelativeResize="0"/>
          <p:nvPr/>
        </p:nvPicPr>
        <p:blipFill>
          <a:blip r:embed="rId7">
            <a:alphaModFix/>
          </a:blip>
          <a:stretch>
            <a:fillRect/>
          </a:stretch>
        </p:blipFill>
        <p:spPr>
          <a:xfrm>
            <a:off x="11213555" y="720612"/>
            <a:ext cx="813001" cy="968051"/>
          </a:xfrm>
          <a:prstGeom prst="rect">
            <a:avLst/>
          </a:prstGeom>
          <a:noFill/>
          <a:ln>
            <a:noFill/>
          </a:ln>
        </p:spPr>
      </p:pic>
      <p:pic>
        <p:nvPicPr>
          <p:cNvPr id="158" name="Google Shape;158;p20"/>
          <p:cNvPicPr preferRelativeResize="0"/>
          <p:nvPr/>
        </p:nvPicPr>
        <p:blipFill>
          <a:blip r:embed="rId8">
            <a:alphaModFix/>
          </a:blip>
          <a:stretch>
            <a:fillRect/>
          </a:stretch>
        </p:blipFill>
        <p:spPr>
          <a:xfrm>
            <a:off x="11933200" y="1366114"/>
            <a:ext cx="1113174" cy="779220"/>
          </a:xfrm>
          <a:prstGeom prst="rect">
            <a:avLst/>
          </a:prstGeom>
          <a:noFill/>
          <a:ln>
            <a:noFill/>
          </a:ln>
        </p:spPr>
      </p:pic>
      <p:sp>
        <p:nvSpPr>
          <p:cNvPr id="159" name="Google Shape;159;p20"/>
          <p:cNvSpPr/>
          <p:nvPr/>
        </p:nvSpPr>
        <p:spPr>
          <a:xfrm>
            <a:off x="2534775" y="2208075"/>
            <a:ext cx="1880100" cy="654900"/>
          </a:xfrm>
          <a:prstGeom prst="roundRect">
            <a:avLst>
              <a:gd fmla="val 16667"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sie</a:t>
            </a:r>
            <a:endParaRPr b="1" sz="4000">
              <a:solidFill>
                <a:schemeClr val="dk2"/>
              </a:solidFill>
              <a:latin typeface="Montserrat"/>
              <a:ea typeface="Montserrat"/>
              <a:cs typeface="Montserrat"/>
              <a:sym typeface="Montserrat"/>
            </a:endParaRPr>
          </a:p>
        </p:txBody>
      </p:sp>
      <p:sp>
        <p:nvSpPr>
          <p:cNvPr id="160" name="Google Shape;160;p20"/>
          <p:cNvSpPr/>
          <p:nvPr/>
        </p:nvSpPr>
        <p:spPr>
          <a:xfrm>
            <a:off x="7221150" y="2208075"/>
            <a:ext cx="1880100" cy="654900"/>
          </a:xfrm>
          <a:prstGeom prst="roundRect">
            <a:avLst>
              <a:gd fmla="val 16667"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sie</a:t>
            </a:r>
            <a:endParaRPr b="1" sz="4000">
              <a:solidFill>
                <a:schemeClr val="dk2"/>
              </a:solidFill>
              <a:latin typeface="Montserrat"/>
              <a:ea typeface="Montserrat"/>
              <a:cs typeface="Montserrat"/>
              <a:sym typeface="Montserrat"/>
            </a:endParaRPr>
          </a:p>
        </p:txBody>
      </p:sp>
      <p:sp>
        <p:nvSpPr>
          <p:cNvPr id="161" name="Google Shape;161;p20"/>
          <p:cNvSpPr/>
          <p:nvPr/>
        </p:nvSpPr>
        <p:spPr>
          <a:xfrm>
            <a:off x="11933200" y="2208075"/>
            <a:ext cx="1880100" cy="654900"/>
          </a:xfrm>
          <a:prstGeom prst="roundRect">
            <a:avLst>
              <a:gd fmla="val 16667" name="adj"/>
            </a:avLst>
          </a:prstGeom>
          <a:solidFill>
            <a:srgbClr val="D9D9D9"/>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u="sng">
                <a:solidFill>
                  <a:schemeClr val="dk2"/>
                </a:solidFill>
                <a:latin typeface="Montserrat"/>
                <a:ea typeface="Montserrat"/>
                <a:cs typeface="Montserrat"/>
                <a:sym typeface="Montserrat"/>
              </a:rPr>
              <a:t>S</a:t>
            </a:r>
            <a:r>
              <a:rPr b="1" lang="en-GB" sz="4000">
                <a:solidFill>
                  <a:schemeClr val="dk2"/>
                </a:solidFill>
                <a:latin typeface="Montserrat"/>
                <a:ea typeface="Montserrat"/>
                <a:cs typeface="Montserrat"/>
                <a:sym typeface="Montserrat"/>
              </a:rPr>
              <a:t>ie</a:t>
            </a:r>
            <a:endParaRPr b="1" sz="4000">
              <a:solidFill>
                <a:schemeClr val="dk2"/>
              </a:solidFill>
              <a:latin typeface="Montserrat"/>
              <a:ea typeface="Montserrat"/>
              <a:cs typeface="Montserrat"/>
              <a:sym typeface="Montserrat"/>
            </a:endParaRPr>
          </a:p>
        </p:txBody>
      </p:sp>
      <p:sp>
        <p:nvSpPr>
          <p:cNvPr id="162" name="Google Shape;162;p20"/>
          <p:cNvSpPr/>
          <p:nvPr/>
        </p:nvSpPr>
        <p:spPr>
          <a:xfrm>
            <a:off x="11590775" y="2968525"/>
            <a:ext cx="25218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You </a:t>
            </a:r>
            <a:r>
              <a:rPr b="1" lang="en-GB" sz="2800">
                <a:solidFill>
                  <a:schemeClr val="dk2"/>
                </a:solidFill>
                <a:latin typeface="Montserrat"/>
                <a:ea typeface="Montserrat"/>
                <a:cs typeface="Montserrat"/>
                <a:sym typeface="Montserrat"/>
              </a:rPr>
              <a:t>(formal)</a:t>
            </a:r>
            <a:endParaRPr b="1" sz="2800">
              <a:solidFill>
                <a:schemeClr val="dk2"/>
              </a:solidFill>
              <a:latin typeface="Montserrat"/>
              <a:ea typeface="Montserrat"/>
              <a:cs typeface="Montserrat"/>
              <a:sym typeface="Montserrat"/>
            </a:endParaRPr>
          </a:p>
        </p:txBody>
      </p:sp>
      <p:sp>
        <p:nvSpPr>
          <p:cNvPr id="163" name="Google Shape;163;p20"/>
          <p:cNvSpPr/>
          <p:nvPr/>
        </p:nvSpPr>
        <p:spPr>
          <a:xfrm>
            <a:off x="2213925" y="2968525"/>
            <a:ext cx="25218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she</a:t>
            </a:r>
            <a:r>
              <a:rPr b="1" lang="en-GB" sz="40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(singular)</a:t>
            </a:r>
            <a:endParaRPr b="1" sz="2800">
              <a:solidFill>
                <a:schemeClr val="dk2"/>
              </a:solidFill>
              <a:latin typeface="Montserrat"/>
              <a:ea typeface="Montserrat"/>
              <a:cs typeface="Montserrat"/>
              <a:sym typeface="Montserrat"/>
            </a:endParaRPr>
          </a:p>
        </p:txBody>
      </p:sp>
      <p:sp>
        <p:nvSpPr>
          <p:cNvPr id="164" name="Google Shape;164;p20"/>
          <p:cNvSpPr/>
          <p:nvPr/>
        </p:nvSpPr>
        <p:spPr>
          <a:xfrm>
            <a:off x="6900300" y="2964388"/>
            <a:ext cx="25218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they</a:t>
            </a:r>
            <a:r>
              <a:rPr b="1" lang="en-GB" sz="40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(plural)</a:t>
            </a:r>
            <a:endParaRPr b="1" sz="2800">
              <a:solidFill>
                <a:schemeClr val="dk2"/>
              </a:solidFill>
              <a:latin typeface="Montserrat"/>
              <a:ea typeface="Montserrat"/>
              <a:cs typeface="Montserrat"/>
              <a:sym typeface="Montserrat"/>
            </a:endParaRPr>
          </a:p>
        </p:txBody>
      </p:sp>
      <p:sp>
        <p:nvSpPr>
          <p:cNvPr id="165" name="Google Shape;165;p20"/>
          <p:cNvSpPr/>
          <p:nvPr/>
        </p:nvSpPr>
        <p:spPr>
          <a:xfrm>
            <a:off x="1094750" y="4205850"/>
            <a:ext cx="45474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a:t>
            </a:r>
            <a:r>
              <a:rPr b="1" lang="en-GB" sz="4000">
                <a:solidFill>
                  <a:schemeClr val="dk2"/>
                </a:solidFill>
                <a:latin typeface="Montserrat"/>
                <a:ea typeface="Montserrat"/>
                <a:cs typeface="Montserrat"/>
                <a:sym typeface="Montserrat"/>
              </a:rPr>
              <a:t>ie ______ nett </a:t>
            </a:r>
            <a:endParaRPr b="1" sz="2800">
              <a:solidFill>
                <a:schemeClr val="dk2"/>
              </a:solidFill>
              <a:latin typeface="Montserrat"/>
              <a:ea typeface="Montserrat"/>
              <a:cs typeface="Montserrat"/>
              <a:sym typeface="Montserrat"/>
            </a:endParaRPr>
          </a:p>
        </p:txBody>
      </p:sp>
      <p:sp>
        <p:nvSpPr>
          <p:cNvPr id="166" name="Google Shape;166;p20"/>
          <p:cNvSpPr/>
          <p:nvPr/>
        </p:nvSpPr>
        <p:spPr>
          <a:xfrm>
            <a:off x="5900375" y="4179125"/>
            <a:ext cx="45474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sie ______ nett </a:t>
            </a:r>
            <a:endParaRPr b="1" sz="2800">
              <a:solidFill>
                <a:schemeClr val="dk2"/>
              </a:solidFill>
              <a:latin typeface="Montserrat"/>
              <a:ea typeface="Montserrat"/>
              <a:cs typeface="Montserrat"/>
              <a:sym typeface="Montserrat"/>
            </a:endParaRPr>
          </a:p>
        </p:txBody>
      </p:sp>
      <p:sp>
        <p:nvSpPr>
          <p:cNvPr id="167" name="Google Shape;167;p20"/>
          <p:cNvSpPr/>
          <p:nvPr/>
        </p:nvSpPr>
        <p:spPr>
          <a:xfrm>
            <a:off x="10706000" y="4187375"/>
            <a:ext cx="45474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a:t>
            </a:r>
            <a:r>
              <a:rPr b="1" lang="en-GB" sz="4000">
                <a:solidFill>
                  <a:schemeClr val="dk2"/>
                </a:solidFill>
                <a:latin typeface="Montserrat"/>
                <a:ea typeface="Montserrat"/>
                <a:cs typeface="Montserrat"/>
                <a:sym typeface="Montserrat"/>
              </a:rPr>
              <a:t>ie ______ nett </a:t>
            </a:r>
            <a:endParaRPr b="1" sz="2800">
              <a:solidFill>
                <a:schemeClr val="dk2"/>
              </a:solidFill>
              <a:latin typeface="Montserrat"/>
              <a:ea typeface="Montserrat"/>
              <a:cs typeface="Montserrat"/>
              <a:sym typeface="Montserrat"/>
            </a:endParaRPr>
          </a:p>
        </p:txBody>
      </p:sp>
      <p:sp>
        <p:nvSpPr>
          <p:cNvPr id="168" name="Google Shape;168;p20"/>
          <p:cNvSpPr/>
          <p:nvPr/>
        </p:nvSpPr>
        <p:spPr>
          <a:xfrm>
            <a:off x="2417825" y="4435050"/>
            <a:ext cx="1515000" cy="6549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ist</a:t>
            </a:r>
            <a:endParaRPr b="1" sz="3400">
              <a:solidFill>
                <a:schemeClr val="dk2"/>
              </a:solidFill>
              <a:latin typeface="Montserrat"/>
              <a:ea typeface="Montserrat"/>
              <a:cs typeface="Montserrat"/>
              <a:sym typeface="Montserrat"/>
            </a:endParaRPr>
          </a:p>
        </p:txBody>
      </p:sp>
      <p:sp>
        <p:nvSpPr>
          <p:cNvPr id="169" name="Google Shape;169;p20"/>
          <p:cNvSpPr/>
          <p:nvPr/>
        </p:nvSpPr>
        <p:spPr>
          <a:xfrm>
            <a:off x="7221150" y="4408325"/>
            <a:ext cx="1515000" cy="654900"/>
          </a:xfrm>
          <a:prstGeom prst="roundRect">
            <a:avLst>
              <a:gd fmla="val 16667" name="adj"/>
            </a:avLst>
          </a:prstGeom>
          <a:solidFill>
            <a:schemeClr val="accent3"/>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sind</a:t>
            </a:r>
            <a:endParaRPr b="1" sz="3400">
              <a:solidFill>
                <a:schemeClr val="dk2"/>
              </a:solidFill>
              <a:latin typeface="Montserrat"/>
              <a:ea typeface="Montserrat"/>
              <a:cs typeface="Montserrat"/>
              <a:sym typeface="Montserrat"/>
            </a:endParaRPr>
          </a:p>
        </p:txBody>
      </p:sp>
      <p:sp>
        <p:nvSpPr>
          <p:cNvPr id="170" name="Google Shape;170;p20"/>
          <p:cNvSpPr/>
          <p:nvPr/>
        </p:nvSpPr>
        <p:spPr>
          <a:xfrm>
            <a:off x="12024475" y="4408325"/>
            <a:ext cx="1515000" cy="654900"/>
          </a:xfrm>
          <a:prstGeom prst="roundRect">
            <a:avLst>
              <a:gd fmla="val 16667" name="adj"/>
            </a:avLst>
          </a:prstGeom>
          <a:solidFill>
            <a:schemeClr val="accent3"/>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sind</a:t>
            </a:r>
            <a:endParaRPr b="1" sz="3400">
              <a:solidFill>
                <a:schemeClr val="dk2"/>
              </a:solidFill>
              <a:latin typeface="Montserrat"/>
              <a:ea typeface="Montserrat"/>
              <a:cs typeface="Montserrat"/>
              <a:sym typeface="Montserrat"/>
            </a:endParaRPr>
          </a:p>
        </p:txBody>
      </p:sp>
      <p:sp>
        <p:nvSpPr>
          <p:cNvPr id="171" name="Google Shape;171;p20"/>
          <p:cNvSpPr/>
          <p:nvPr/>
        </p:nvSpPr>
        <p:spPr>
          <a:xfrm>
            <a:off x="1094750" y="5430363"/>
            <a:ext cx="9353100" cy="11133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You can tell who is being talked about by looking at the verb: ‘ist’ and ‘sind’</a:t>
            </a:r>
            <a:endParaRPr b="1" sz="2800">
              <a:solidFill>
                <a:schemeClr val="dk2"/>
              </a:solidFill>
              <a:latin typeface="Montserrat"/>
              <a:ea typeface="Montserrat"/>
              <a:cs typeface="Montserrat"/>
              <a:sym typeface="Montserrat"/>
            </a:endParaRPr>
          </a:p>
        </p:txBody>
      </p:sp>
      <p:sp>
        <p:nvSpPr>
          <p:cNvPr id="172" name="Google Shape;172;p20"/>
          <p:cNvSpPr/>
          <p:nvPr/>
        </p:nvSpPr>
        <p:spPr>
          <a:xfrm>
            <a:off x="6404075" y="6625075"/>
            <a:ext cx="9353100" cy="24909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800">
                <a:solidFill>
                  <a:schemeClr val="dk2"/>
                </a:solidFill>
                <a:latin typeface="Montserrat"/>
                <a:ea typeface="Montserrat"/>
                <a:cs typeface="Montserrat"/>
                <a:sym typeface="Montserrat"/>
              </a:rPr>
              <a:t>Here you need to use the clues in the text to decide whether it is ‘sie’ (they) or ‘Sie’ (you formal) especially when they are used at the start of a sentence and they both have a CAPITAL ‘S’.</a:t>
            </a:r>
            <a:endParaRPr b="1" sz="2800">
              <a:solidFill>
                <a:schemeClr val="dk2"/>
              </a:solidFill>
              <a:latin typeface="Montserrat"/>
              <a:ea typeface="Montserrat"/>
              <a:cs typeface="Montserrat"/>
              <a:sym typeface="Montserrat"/>
            </a:endParaRPr>
          </a:p>
        </p:txBody>
      </p:sp>
      <p:sp>
        <p:nvSpPr>
          <p:cNvPr id="173" name="Google Shape;173;p20"/>
          <p:cNvSpPr/>
          <p:nvPr/>
        </p:nvSpPr>
        <p:spPr>
          <a:xfrm>
            <a:off x="5900375" y="4179125"/>
            <a:ext cx="45474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a:t>
            </a:r>
            <a:r>
              <a:rPr b="1" lang="en-GB" sz="4000">
                <a:solidFill>
                  <a:schemeClr val="dk2"/>
                </a:solidFill>
                <a:latin typeface="Montserrat"/>
                <a:ea typeface="Montserrat"/>
                <a:cs typeface="Montserrat"/>
                <a:sym typeface="Montserrat"/>
              </a:rPr>
              <a:t>ie ______ nett. </a:t>
            </a:r>
            <a:endParaRPr b="1" sz="2800">
              <a:solidFill>
                <a:schemeClr val="dk2"/>
              </a:solidFill>
              <a:latin typeface="Montserrat"/>
              <a:ea typeface="Montserrat"/>
              <a:cs typeface="Montserrat"/>
              <a:sym typeface="Montserrat"/>
            </a:endParaRPr>
          </a:p>
        </p:txBody>
      </p:sp>
      <p:sp>
        <p:nvSpPr>
          <p:cNvPr id="174" name="Google Shape;174;p20"/>
          <p:cNvSpPr/>
          <p:nvPr/>
        </p:nvSpPr>
        <p:spPr>
          <a:xfrm>
            <a:off x="10706000" y="4187375"/>
            <a:ext cx="4547400" cy="1113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000">
                <a:solidFill>
                  <a:schemeClr val="dk2"/>
                </a:solidFill>
                <a:latin typeface="Montserrat"/>
                <a:ea typeface="Montserrat"/>
                <a:cs typeface="Montserrat"/>
                <a:sym typeface="Montserrat"/>
              </a:rPr>
              <a:t>Sie ______ nett. </a:t>
            </a:r>
            <a:endParaRPr b="1" sz="2800">
              <a:solidFill>
                <a:schemeClr val="dk2"/>
              </a:solidFill>
              <a:latin typeface="Montserrat"/>
              <a:ea typeface="Montserrat"/>
              <a:cs typeface="Montserrat"/>
              <a:sym typeface="Montserrat"/>
            </a:endParaRPr>
          </a:p>
        </p:txBody>
      </p:sp>
      <p:sp>
        <p:nvSpPr>
          <p:cNvPr id="175" name="Google Shape;175;p20"/>
          <p:cNvSpPr/>
          <p:nvPr/>
        </p:nvSpPr>
        <p:spPr>
          <a:xfrm>
            <a:off x="7221150" y="4408325"/>
            <a:ext cx="1515000" cy="6549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sind</a:t>
            </a:r>
            <a:endParaRPr b="1" sz="3400">
              <a:solidFill>
                <a:schemeClr val="dk2"/>
              </a:solidFill>
              <a:latin typeface="Montserrat"/>
              <a:ea typeface="Montserrat"/>
              <a:cs typeface="Montserrat"/>
              <a:sym typeface="Montserrat"/>
            </a:endParaRPr>
          </a:p>
        </p:txBody>
      </p:sp>
      <p:sp>
        <p:nvSpPr>
          <p:cNvPr id="176" name="Google Shape;176;p20"/>
          <p:cNvSpPr/>
          <p:nvPr/>
        </p:nvSpPr>
        <p:spPr>
          <a:xfrm>
            <a:off x="12024475" y="4408325"/>
            <a:ext cx="1515000" cy="654900"/>
          </a:xfrm>
          <a:prstGeom prst="roundRect">
            <a:avLst>
              <a:gd fmla="val 16667" name="adj"/>
            </a:avLst>
          </a:prstGeom>
          <a:solidFill>
            <a:srgbClr val="D9D9D9"/>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sind</a:t>
            </a:r>
            <a:endParaRPr b="1" sz="34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graphicFrame>
        <p:nvGraphicFramePr>
          <p:cNvPr id="181" name="Google Shape;181;p21"/>
          <p:cNvGraphicFramePr/>
          <p:nvPr/>
        </p:nvGraphicFramePr>
        <p:xfrm>
          <a:off x="952500" y="509125"/>
          <a:ext cx="3000000" cy="3000000"/>
        </p:xfrm>
        <a:graphic>
          <a:graphicData uri="http://schemas.openxmlformats.org/drawingml/2006/table">
            <a:tbl>
              <a:tblPr>
                <a:noFill/>
                <a:tableStyleId>{5EAA1C28-0148-4432-9E96-614A401FD284}</a:tableStyleId>
              </a:tblPr>
              <a:tblGrid>
                <a:gridCol w="1540100"/>
                <a:gridCol w="1862000"/>
                <a:gridCol w="2068900"/>
                <a:gridCol w="10714200"/>
              </a:tblGrid>
              <a:tr h="886050">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b="1" lang="en-GB" sz="3400">
                          <a:latin typeface="Montserrat"/>
                          <a:ea typeface="Montserrat"/>
                          <a:cs typeface="Montserrat"/>
                          <a:sym typeface="Montserrat"/>
                        </a:rPr>
                        <a:t>sie</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b="1" lang="en-GB" sz="3400">
                          <a:latin typeface="Montserrat"/>
                          <a:ea typeface="Montserrat"/>
                          <a:cs typeface="Montserrat"/>
                          <a:sym typeface="Montserrat"/>
                        </a:rPr>
                        <a:t>Sie</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1</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2</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3</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4</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5</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6</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7</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8</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bl>
          </a:graphicData>
        </a:graphic>
      </p:graphicFrame>
      <p:pic>
        <p:nvPicPr>
          <p:cNvPr id="182" name="Google Shape;182;p21"/>
          <p:cNvPicPr preferRelativeResize="0"/>
          <p:nvPr/>
        </p:nvPicPr>
        <p:blipFill>
          <a:blip r:embed="rId3">
            <a:alphaModFix/>
          </a:blip>
          <a:stretch>
            <a:fillRect/>
          </a:stretch>
        </p:blipFill>
        <p:spPr>
          <a:xfrm>
            <a:off x="1157742" y="328520"/>
            <a:ext cx="1123074" cy="1123074"/>
          </a:xfrm>
          <a:prstGeom prst="rect">
            <a:avLst/>
          </a:prstGeom>
          <a:noFill/>
          <a:ln>
            <a:noFill/>
          </a:ln>
        </p:spPr>
      </p:pic>
      <p:pic>
        <p:nvPicPr>
          <p:cNvPr id="183" name="Google Shape;183;p21"/>
          <p:cNvPicPr preferRelativeResize="0"/>
          <p:nvPr/>
        </p:nvPicPr>
        <p:blipFill rotWithShape="1">
          <a:blip r:embed="rId4">
            <a:alphaModFix/>
          </a:blip>
          <a:srcRect b="59626" l="36035" r="31333" t="0"/>
          <a:stretch/>
        </p:blipFill>
        <p:spPr>
          <a:xfrm>
            <a:off x="3353850" y="509125"/>
            <a:ext cx="946526" cy="808174"/>
          </a:xfrm>
          <a:prstGeom prst="rect">
            <a:avLst/>
          </a:prstGeom>
          <a:noFill/>
          <a:ln>
            <a:noFill/>
          </a:ln>
        </p:spPr>
      </p:pic>
      <p:pic>
        <p:nvPicPr>
          <p:cNvPr id="184" name="Google Shape;184;p21"/>
          <p:cNvPicPr preferRelativeResize="0"/>
          <p:nvPr/>
        </p:nvPicPr>
        <p:blipFill rotWithShape="1">
          <a:blip r:embed="rId5">
            <a:alphaModFix/>
          </a:blip>
          <a:srcRect b="75002" l="17033" r="36554" t="0"/>
          <a:stretch/>
        </p:blipFill>
        <p:spPr>
          <a:xfrm>
            <a:off x="5256425" y="509126"/>
            <a:ext cx="750285" cy="808176"/>
          </a:xfrm>
          <a:prstGeom prst="rect">
            <a:avLst/>
          </a:prstGeom>
          <a:noFill/>
          <a:ln>
            <a:noFill/>
          </a:ln>
        </p:spPr>
      </p:pic>
      <p:pic>
        <p:nvPicPr>
          <p:cNvPr id="185" name="Google Shape;185;p21"/>
          <p:cNvPicPr preferRelativeResize="0"/>
          <p:nvPr/>
        </p:nvPicPr>
        <p:blipFill rotWithShape="1">
          <a:blip r:embed="rId6">
            <a:alphaModFix/>
          </a:blip>
          <a:srcRect b="70617" l="13494" r="28189" t="0"/>
          <a:stretch/>
        </p:blipFill>
        <p:spPr>
          <a:xfrm flipH="1">
            <a:off x="16014625" y="217926"/>
            <a:ext cx="1123075" cy="1099373"/>
          </a:xfrm>
          <a:prstGeom prst="rect">
            <a:avLst/>
          </a:prstGeom>
          <a:noFill/>
          <a:ln>
            <a:noFill/>
          </a:ln>
        </p:spPr>
      </p:pic>
      <p:pic>
        <p:nvPicPr>
          <p:cNvPr id="186" name="Google Shape;186;p21"/>
          <p:cNvPicPr preferRelativeResize="0"/>
          <p:nvPr/>
        </p:nvPicPr>
        <p:blipFill>
          <a:blip r:embed="rId7">
            <a:alphaModFix/>
          </a:blip>
          <a:stretch>
            <a:fillRect/>
          </a:stretch>
        </p:blipFill>
        <p:spPr>
          <a:xfrm>
            <a:off x="3076875" y="1535700"/>
            <a:ext cx="599825" cy="617450"/>
          </a:xfrm>
          <a:prstGeom prst="rect">
            <a:avLst/>
          </a:prstGeom>
          <a:noFill/>
          <a:ln>
            <a:noFill/>
          </a:ln>
        </p:spPr>
      </p:pic>
      <p:sp>
        <p:nvSpPr>
          <p:cNvPr id="187" name="Google Shape;187;p21"/>
          <p:cNvSpPr txBox="1"/>
          <p:nvPr/>
        </p:nvSpPr>
        <p:spPr>
          <a:xfrm>
            <a:off x="6493375" y="1489525"/>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Ist sie sehr krank?</a:t>
            </a:r>
            <a:endParaRPr>
              <a:latin typeface="Montserrat"/>
              <a:ea typeface="Montserrat"/>
              <a:cs typeface="Montserrat"/>
              <a:sym typeface="Montserrat"/>
            </a:endParaRPr>
          </a:p>
        </p:txBody>
      </p:sp>
      <p:sp>
        <p:nvSpPr>
          <p:cNvPr id="188" name="Google Shape;188;p21"/>
          <p:cNvSpPr txBox="1"/>
          <p:nvPr/>
        </p:nvSpPr>
        <p:spPr>
          <a:xfrm>
            <a:off x="6493375" y="2357425"/>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Haben Sie Medikamente?</a:t>
            </a:r>
            <a:endParaRPr>
              <a:latin typeface="Montserrat"/>
              <a:ea typeface="Montserrat"/>
              <a:cs typeface="Montserrat"/>
              <a:sym typeface="Montserrat"/>
            </a:endParaRPr>
          </a:p>
        </p:txBody>
      </p:sp>
      <p:pic>
        <p:nvPicPr>
          <p:cNvPr id="189" name="Google Shape;189;p21"/>
          <p:cNvPicPr preferRelativeResize="0"/>
          <p:nvPr/>
        </p:nvPicPr>
        <p:blipFill>
          <a:blip r:embed="rId7">
            <a:alphaModFix/>
          </a:blip>
          <a:stretch>
            <a:fillRect/>
          </a:stretch>
        </p:blipFill>
        <p:spPr>
          <a:xfrm>
            <a:off x="5025875" y="2403600"/>
            <a:ext cx="599825" cy="617450"/>
          </a:xfrm>
          <a:prstGeom prst="rect">
            <a:avLst/>
          </a:prstGeom>
          <a:noFill/>
          <a:ln>
            <a:noFill/>
          </a:ln>
        </p:spPr>
      </p:pic>
      <p:sp>
        <p:nvSpPr>
          <p:cNvPr id="190" name="Google Shape;190;p21"/>
          <p:cNvSpPr txBox="1"/>
          <p:nvPr/>
        </p:nvSpPr>
        <p:spPr>
          <a:xfrm>
            <a:off x="6493375" y="3343525"/>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Hat sie Hunger?</a:t>
            </a:r>
            <a:endParaRPr>
              <a:latin typeface="Montserrat"/>
              <a:ea typeface="Montserrat"/>
              <a:cs typeface="Montserrat"/>
              <a:sym typeface="Montserrat"/>
            </a:endParaRPr>
          </a:p>
        </p:txBody>
      </p:sp>
      <p:pic>
        <p:nvPicPr>
          <p:cNvPr id="191" name="Google Shape;191;p21"/>
          <p:cNvPicPr preferRelativeResize="0"/>
          <p:nvPr/>
        </p:nvPicPr>
        <p:blipFill>
          <a:blip r:embed="rId7">
            <a:alphaModFix/>
          </a:blip>
          <a:stretch>
            <a:fillRect/>
          </a:stretch>
        </p:blipFill>
        <p:spPr>
          <a:xfrm>
            <a:off x="3076875" y="3319675"/>
            <a:ext cx="599825" cy="617450"/>
          </a:xfrm>
          <a:prstGeom prst="rect">
            <a:avLst/>
          </a:prstGeom>
          <a:noFill/>
          <a:ln>
            <a:noFill/>
          </a:ln>
        </p:spPr>
      </p:pic>
      <p:sp>
        <p:nvSpPr>
          <p:cNvPr id="192" name="Google Shape;192;p21"/>
          <p:cNvSpPr txBox="1"/>
          <p:nvPr/>
        </p:nvSpPr>
        <p:spPr>
          <a:xfrm>
            <a:off x="6493375" y="4141450"/>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Ist sie sehr müde?</a:t>
            </a:r>
            <a:endParaRPr>
              <a:latin typeface="Montserrat"/>
              <a:ea typeface="Montserrat"/>
              <a:cs typeface="Montserrat"/>
              <a:sym typeface="Montserrat"/>
            </a:endParaRPr>
          </a:p>
        </p:txBody>
      </p:sp>
      <p:pic>
        <p:nvPicPr>
          <p:cNvPr id="193" name="Google Shape;193;p21"/>
          <p:cNvPicPr preferRelativeResize="0"/>
          <p:nvPr/>
        </p:nvPicPr>
        <p:blipFill>
          <a:blip r:embed="rId7">
            <a:alphaModFix/>
          </a:blip>
          <a:stretch>
            <a:fillRect/>
          </a:stretch>
        </p:blipFill>
        <p:spPr>
          <a:xfrm>
            <a:off x="3076875" y="4187625"/>
            <a:ext cx="599825" cy="617450"/>
          </a:xfrm>
          <a:prstGeom prst="rect">
            <a:avLst/>
          </a:prstGeom>
          <a:noFill/>
          <a:ln>
            <a:noFill/>
          </a:ln>
        </p:spPr>
      </p:pic>
      <p:sp>
        <p:nvSpPr>
          <p:cNvPr id="194" name="Google Shape;194;p21"/>
          <p:cNvSpPr txBox="1"/>
          <p:nvPr/>
        </p:nvSpPr>
        <p:spPr>
          <a:xfrm>
            <a:off x="6493375" y="5067300"/>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Sind Sie traurig?</a:t>
            </a:r>
            <a:endParaRPr>
              <a:latin typeface="Montserrat"/>
              <a:ea typeface="Montserrat"/>
              <a:cs typeface="Montserrat"/>
              <a:sym typeface="Montserrat"/>
            </a:endParaRPr>
          </a:p>
        </p:txBody>
      </p:sp>
      <p:pic>
        <p:nvPicPr>
          <p:cNvPr id="195" name="Google Shape;195;p21"/>
          <p:cNvPicPr preferRelativeResize="0"/>
          <p:nvPr/>
        </p:nvPicPr>
        <p:blipFill>
          <a:blip r:embed="rId7">
            <a:alphaModFix/>
          </a:blip>
          <a:stretch>
            <a:fillRect/>
          </a:stretch>
        </p:blipFill>
        <p:spPr>
          <a:xfrm>
            <a:off x="5025875" y="5113475"/>
            <a:ext cx="599825" cy="617450"/>
          </a:xfrm>
          <a:prstGeom prst="rect">
            <a:avLst/>
          </a:prstGeom>
          <a:noFill/>
          <a:ln>
            <a:noFill/>
          </a:ln>
        </p:spPr>
      </p:pic>
      <p:sp>
        <p:nvSpPr>
          <p:cNvPr id="196" name="Google Shape;196;p21"/>
          <p:cNvSpPr txBox="1"/>
          <p:nvPr/>
        </p:nvSpPr>
        <p:spPr>
          <a:xfrm>
            <a:off x="6423500" y="5916950"/>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Hat sie eine Gitarre?</a:t>
            </a:r>
            <a:endParaRPr>
              <a:latin typeface="Montserrat"/>
              <a:ea typeface="Montserrat"/>
              <a:cs typeface="Montserrat"/>
              <a:sym typeface="Montserrat"/>
            </a:endParaRPr>
          </a:p>
        </p:txBody>
      </p:sp>
      <p:pic>
        <p:nvPicPr>
          <p:cNvPr id="197" name="Google Shape;197;p21"/>
          <p:cNvPicPr preferRelativeResize="0"/>
          <p:nvPr/>
        </p:nvPicPr>
        <p:blipFill>
          <a:blip r:embed="rId7">
            <a:alphaModFix/>
          </a:blip>
          <a:stretch>
            <a:fillRect/>
          </a:stretch>
        </p:blipFill>
        <p:spPr>
          <a:xfrm>
            <a:off x="3076875" y="5939500"/>
            <a:ext cx="599825" cy="617450"/>
          </a:xfrm>
          <a:prstGeom prst="rect">
            <a:avLst/>
          </a:prstGeom>
          <a:noFill/>
          <a:ln>
            <a:noFill/>
          </a:ln>
        </p:spPr>
      </p:pic>
      <p:pic>
        <p:nvPicPr>
          <p:cNvPr id="198" name="Google Shape;198;p21"/>
          <p:cNvPicPr preferRelativeResize="0"/>
          <p:nvPr/>
        </p:nvPicPr>
        <p:blipFill>
          <a:blip r:embed="rId7">
            <a:alphaModFix/>
          </a:blip>
          <a:stretch>
            <a:fillRect/>
          </a:stretch>
        </p:blipFill>
        <p:spPr>
          <a:xfrm>
            <a:off x="5025875" y="6863875"/>
            <a:ext cx="599825" cy="617450"/>
          </a:xfrm>
          <a:prstGeom prst="rect">
            <a:avLst/>
          </a:prstGeom>
          <a:noFill/>
          <a:ln>
            <a:noFill/>
          </a:ln>
        </p:spPr>
      </p:pic>
      <p:sp>
        <p:nvSpPr>
          <p:cNvPr id="199" name="Google Shape;199;p21"/>
          <p:cNvSpPr txBox="1"/>
          <p:nvPr/>
        </p:nvSpPr>
        <p:spPr>
          <a:xfrm>
            <a:off x="6493375" y="6766600"/>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Spielen Sie ein Instrument?</a:t>
            </a:r>
            <a:endParaRPr>
              <a:latin typeface="Montserrat"/>
              <a:ea typeface="Montserrat"/>
              <a:cs typeface="Montserrat"/>
              <a:sym typeface="Montserrat"/>
            </a:endParaRPr>
          </a:p>
        </p:txBody>
      </p:sp>
      <p:sp>
        <p:nvSpPr>
          <p:cNvPr id="200" name="Google Shape;200;p21"/>
          <p:cNvSpPr txBox="1"/>
          <p:nvPr/>
        </p:nvSpPr>
        <p:spPr>
          <a:xfrm>
            <a:off x="6493375" y="7616250"/>
            <a:ext cx="8937000" cy="7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latin typeface="Montserrat"/>
                <a:ea typeface="Montserrat"/>
                <a:cs typeface="Montserrat"/>
                <a:sym typeface="Montserrat"/>
              </a:rPr>
              <a:t>Spielen Sie in einem Orchester</a:t>
            </a:r>
            <a:r>
              <a:rPr lang="en-GB" sz="3400">
                <a:latin typeface="Montserrat"/>
                <a:ea typeface="Montserrat"/>
                <a:cs typeface="Montserrat"/>
                <a:sym typeface="Montserrat"/>
              </a:rPr>
              <a:t>?</a:t>
            </a:r>
            <a:endParaRPr>
              <a:latin typeface="Montserrat"/>
              <a:ea typeface="Montserrat"/>
              <a:cs typeface="Montserrat"/>
              <a:sym typeface="Montserrat"/>
            </a:endParaRPr>
          </a:p>
        </p:txBody>
      </p:sp>
      <p:pic>
        <p:nvPicPr>
          <p:cNvPr id="201" name="Google Shape;201;p21"/>
          <p:cNvPicPr preferRelativeResize="0"/>
          <p:nvPr/>
        </p:nvPicPr>
        <p:blipFill>
          <a:blip r:embed="rId7">
            <a:alphaModFix/>
          </a:blip>
          <a:stretch>
            <a:fillRect/>
          </a:stretch>
        </p:blipFill>
        <p:spPr>
          <a:xfrm>
            <a:off x="4949675" y="7738625"/>
            <a:ext cx="599825" cy="617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5" name="Shape 205"/>
        <p:cNvGrpSpPr/>
        <p:nvPr/>
      </p:nvGrpSpPr>
      <p:grpSpPr>
        <a:xfrm>
          <a:off x="0" y="0"/>
          <a:ext cx="0" cy="0"/>
          <a:chOff x="0" y="0"/>
          <a:chExt cx="0" cy="0"/>
        </a:xfrm>
      </p:grpSpPr>
      <p:graphicFrame>
        <p:nvGraphicFramePr>
          <p:cNvPr id="206" name="Google Shape;206;p22"/>
          <p:cNvGraphicFramePr/>
          <p:nvPr/>
        </p:nvGraphicFramePr>
        <p:xfrm>
          <a:off x="952500" y="509125"/>
          <a:ext cx="3000000" cy="3000000"/>
        </p:xfrm>
        <a:graphic>
          <a:graphicData uri="http://schemas.openxmlformats.org/drawingml/2006/table">
            <a:tbl>
              <a:tblPr>
                <a:noFill/>
                <a:tableStyleId>{5EAA1C28-0148-4432-9E96-614A401FD284}</a:tableStyleId>
              </a:tblPr>
              <a:tblGrid>
                <a:gridCol w="1540100"/>
                <a:gridCol w="1862000"/>
                <a:gridCol w="2068900"/>
                <a:gridCol w="10714200"/>
              </a:tblGrid>
              <a:tr h="886050">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b="1" lang="en-GB" sz="3400">
                          <a:latin typeface="Montserrat"/>
                          <a:ea typeface="Montserrat"/>
                          <a:cs typeface="Montserrat"/>
                          <a:sym typeface="Montserrat"/>
                        </a:rPr>
                        <a:t>sie</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rPr b="1" lang="en-GB" sz="3400">
                          <a:latin typeface="Montserrat"/>
                          <a:ea typeface="Montserrat"/>
                          <a:cs typeface="Montserrat"/>
                          <a:sym typeface="Montserrat"/>
                        </a:rPr>
                        <a:t>Sie</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1</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2</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3</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4</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5</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6</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7</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r h="886050">
                <a:tc>
                  <a:txBody>
                    <a:bodyPr/>
                    <a:lstStyle/>
                    <a:p>
                      <a:pPr indent="0" lvl="0" marL="0" rtl="0" algn="ctr">
                        <a:spcBef>
                          <a:spcPts val="0"/>
                        </a:spcBef>
                        <a:spcAft>
                          <a:spcPts val="0"/>
                        </a:spcAft>
                        <a:buNone/>
                      </a:pPr>
                      <a:r>
                        <a:rPr b="1" lang="en-GB" sz="3400">
                          <a:latin typeface="Montserrat"/>
                          <a:ea typeface="Montserrat"/>
                          <a:cs typeface="Montserrat"/>
                          <a:sym typeface="Montserrat"/>
                        </a:rPr>
                        <a:t>8</a:t>
                      </a:r>
                      <a:endParaRPr b="1"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4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r>
            </a:tbl>
          </a:graphicData>
        </a:graphic>
      </p:graphicFrame>
      <p:pic>
        <p:nvPicPr>
          <p:cNvPr id="207" name="Google Shape;207;p22"/>
          <p:cNvPicPr preferRelativeResize="0"/>
          <p:nvPr/>
        </p:nvPicPr>
        <p:blipFill>
          <a:blip r:embed="rId3">
            <a:alphaModFix/>
          </a:blip>
          <a:stretch>
            <a:fillRect/>
          </a:stretch>
        </p:blipFill>
        <p:spPr>
          <a:xfrm>
            <a:off x="1157742" y="328520"/>
            <a:ext cx="1123074" cy="1123074"/>
          </a:xfrm>
          <a:prstGeom prst="rect">
            <a:avLst/>
          </a:prstGeom>
          <a:noFill/>
          <a:ln>
            <a:noFill/>
          </a:ln>
        </p:spPr>
      </p:pic>
      <p:pic>
        <p:nvPicPr>
          <p:cNvPr id="208" name="Google Shape;208;p22"/>
          <p:cNvPicPr preferRelativeResize="0"/>
          <p:nvPr/>
        </p:nvPicPr>
        <p:blipFill rotWithShape="1">
          <a:blip r:embed="rId4">
            <a:alphaModFix/>
          </a:blip>
          <a:srcRect b="59626" l="36035" r="31333" t="0"/>
          <a:stretch/>
        </p:blipFill>
        <p:spPr>
          <a:xfrm>
            <a:off x="3353850" y="509125"/>
            <a:ext cx="946526" cy="808174"/>
          </a:xfrm>
          <a:prstGeom prst="rect">
            <a:avLst/>
          </a:prstGeom>
          <a:noFill/>
          <a:ln>
            <a:noFill/>
          </a:ln>
        </p:spPr>
      </p:pic>
      <p:pic>
        <p:nvPicPr>
          <p:cNvPr id="209" name="Google Shape;209;p22"/>
          <p:cNvPicPr preferRelativeResize="0"/>
          <p:nvPr/>
        </p:nvPicPr>
        <p:blipFill rotWithShape="1">
          <a:blip r:embed="rId5">
            <a:alphaModFix/>
          </a:blip>
          <a:srcRect b="75002" l="17033" r="36554" t="0"/>
          <a:stretch/>
        </p:blipFill>
        <p:spPr>
          <a:xfrm>
            <a:off x="5256425" y="509126"/>
            <a:ext cx="750285" cy="808176"/>
          </a:xfrm>
          <a:prstGeom prst="rect">
            <a:avLst/>
          </a:prstGeom>
          <a:noFill/>
          <a:ln>
            <a:noFill/>
          </a:ln>
        </p:spPr>
      </p:pic>
      <p:pic>
        <p:nvPicPr>
          <p:cNvPr id="210" name="Google Shape;210;p22"/>
          <p:cNvPicPr preferRelativeResize="0"/>
          <p:nvPr/>
        </p:nvPicPr>
        <p:blipFill rotWithShape="1">
          <a:blip r:embed="rId6">
            <a:alphaModFix/>
          </a:blip>
          <a:srcRect b="70617" l="13494" r="28189" t="0"/>
          <a:stretch/>
        </p:blipFill>
        <p:spPr>
          <a:xfrm flipH="1">
            <a:off x="16014625" y="217926"/>
            <a:ext cx="1123075" cy="1099373"/>
          </a:xfrm>
          <a:prstGeom prst="rect">
            <a:avLst/>
          </a:prstGeom>
          <a:noFill/>
          <a:ln>
            <a:noFill/>
          </a:ln>
        </p:spPr>
      </p:pic>
      <p:pic>
        <p:nvPicPr>
          <p:cNvPr id="211" name="Google Shape;211;p22"/>
          <p:cNvPicPr preferRelativeResize="0"/>
          <p:nvPr/>
        </p:nvPicPr>
        <p:blipFill>
          <a:blip r:embed="rId7">
            <a:alphaModFix/>
          </a:blip>
          <a:stretch>
            <a:fillRect/>
          </a:stretch>
        </p:blipFill>
        <p:spPr>
          <a:xfrm>
            <a:off x="3076875" y="1535700"/>
            <a:ext cx="599825" cy="617450"/>
          </a:xfrm>
          <a:prstGeom prst="rect">
            <a:avLst/>
          </a:prstGeom>
          <a:noFill/>
          <a:ln>
            <a:noFill/>
          </a:ln>
        </p:spPr>
      </p:pic>
      <p:sp>
        <p:nvSpPr>
          <p:cNvPr id="212" name="Google Shape;212;p22"/>
          <p:cNvSpPr txBox="1"/>
          <p:nvPr/>
        </p:nvSpPr>
        <p:spPr>
          <a:xfrm>
            <a:off x="6493375" y="1489525"/>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Ist sie sehr krank?</a:t>
            </a:r>
            <a:endParaRPr>
              <a:solidFill>
                <a:schemeClr val="dk2"/>
              </a:solidFill>
              <a:latin typeface="Montserrat"/>
              <a:ea typeface="Montserrat"/>
              <a:cs typeface="Montserrat"/>
              <a:sym typeface="Montserrat"/>
            </a:endParaRPr>
          </a:p>
        </p:txBody>
      </p:sp>
      <p:sp>
        <p:nvSpPr>
          <p:cNvPr id="213" name="Google Shape;213;p22"/>
          <p:cNvSpPr txBox="1"/>
          <p:nvPr/>
        </p:nvSpPr>
        <p:spPr>
          <a:xfrm>
            <a:off x="6493375" y="2357425"/>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Haben Sie Medikamente?</a:t>
            </a:r>
            <a:endParaRPr>
              <a:solidFill>
                <a:schemeClr val="dk2"/>
              </a:solidFill>
              <a:latin typeface="Montserrat"/>
              <a:ea typeface="Montserrat"/>
              <a:cs typeface="Montserrat"/>
              <a:sym typeface="Montserrat"/>
            </a:endParaRPr>
          </a:p>
        </p:txBody>
      </p:sp>
      <p:pic>
        <p:nvPicPr>
          <p:cNvPr id="214" name="Google Shape;214;p22"/>
          <p:cNvPicPr preferRelativeResize="0"/>
          <p:nvPr/>
        </p:nvPicPr>
        <p:blipFill>
          <a:blip r:embed="rId7">
            <a:alphaModFix/>
          </a:blip>
          <a:stretch>
            <a:fillRect/>
          </a:stretch>
        </p:blipFill>
        <p:spPr>
          <a:xfrm>
            <a:off x="5025875" y="2403600"/>
            <a:ext cx="599825" cy="617450"/>
          </a:xfrm>
          <a:prstGeom prst="rect">
            <a:avLst/>
          </a:prstGeom>
          <a:noFill/>
          <a:ln>
            <a:noFill/>
          </a:ln>
        </p:spPr>
      </p:pic>
      <p:sp>
        <p:nvSpPr>
          <p:cNvPr id="215" name="Google Shape;215;p22"/>
          <p:cNvSpPr txBox="1"/>
          <p:nvPr/>
        </p:nvSpPr>
        <p:spPr>
          <a:xfrm>
            <a:off x="6493375" y="3343525"/>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Hat sie Hunger?</a:t>
            </a:r>
            <a:endParaRPr>
              <a:solidFill>
                <a:schemeClr val="dk2"/>
              </a:solidFill>
              <a:latin typeface="Montserrat"/>
              <a:ea typeface="Montserrat"/>
              <a:cs typeface="Montserrat"/>
              <a:sym typeface="Montserrat"/>
            </a:endParaRPr>
          </a:p>
        </p:txBody>
      </p:sp>
      <p:pic>
        <p:nvPicPr>
          <p:cNvPr id="216" name="Google Shape;216;p22"/>
          <p:cNvPicPr preferRelativeResize="0"/>
          <p:nvPr/>
        </p:nvPicPr>
        <p:blipFill>
          <a:blip r:embed="rId7">
            <a:alphaModFix/>
          </a:blip>
          <a:stretch>
            <a:fillRect/>
          </a:stretch>
        </p:blipFill>
        <p:spPr>
          <a:xfrm>
            <a:off x="3076875" y="3319675"/>
            <a:ext cx="599825" cy="617450"/>
          </a:xfrm>
          <a:prstGeom prst="rect">
            <a:avLst/>
          </a:prstGeom>
          <a:noFill/>
          <a:ln>
            <a:noFill/>
          </a:ln>
        </p:spPr>
      </p:pic>
      <p:sp>
        <p:nvSpPr>
          <p:cNvPr id="217" name="Google Shape;217;p22"/>
          <p:cNvSpPr txBox="1"/>
          <p:nvPr/>
        </p:nvSpPr>
        <p:spPr>
          <a:xfrm>
            <a:off x="6493375" y="414145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Ist sie sehr müde?</a:t>
            </a:r>
            <a:endParaRPr>
              <a:solidFill>
                <a:schemeClr val="dk2"/>
              </a:solidFill>
              <a:latin typeface="Montserrat"/>
              <a:ea typeface="Montserrat"/>
              <a:cs typeface="Montserrat"/>
              <a:sym typeface="Montserrat"/>
            </a:endParaRPr>
          </a:p>
        </p:txBody>
      </p:sp>
      <p:pic>
        <p:nvPicPr>
          <p:cNvPr id="218" name="Google Shape;218;p22"/>
          <p:cNvPicPr preferRelativeResize="0"/>
          <p:nvPr/>
        </p:nvPicPr>
        <p:blipFill>
          <a:blip r:embed="rId7">
            <a:alphaModFix/>
          </a:blip>
          <a:stretch>
            <a:fillRect/>
          </a:stretch>
        </p:blipFill>
        <p:spPr>
          <a:xfrm>
            <a:off x="3076875" y="4187625"/>
            <a:ext cx="599825" cy="617450"/>
          </a:xfrm>
          <a:prstGeom prst="rect">
            <a:avLst/>
          </a:prstGeom>
          <a:noFill/>
          <a:ln>
            <a:noFill/>
          </a:ln>
        </p:spPr>
      </p:pic>
      <p:sp>
        <p:nvSpPr>
          <p:cNvPr id="219" name="Google Shape;219;p22"/>
          <p:cNvSpPr txBox="1"/>
          <p:nvPr/>
        </p:nvSpPr>
        <p:spPr>
          <a:xfrm>
            <a:off x="6493375" y="506730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Sind Sie traurig?</a:t>
            </a:r>
            <a:endParaRPr>
              <a:solidFill>
                <a:schemeClr val="dk2"/>
              </a:solidFill>
              <a:latin typeface="Montserrat"/>
              <a:ea typeface="Montserrat"/>
              <a:cs typeface="Montserrat"/>
              <a:sym typeface="Montserrat"/>
            </a:endParaRPr>
          </a:p>
        </p:txBody>
      </p:sp>
      <p:pic>
        <p:nvPicPr>
          <p:cNvPr id="220" name="Google Shape;220;p22"/>
          <p:cNvPicPr preferRelativeResize="0"/>
          <p:nvPr/>
        </p:nvPicPr>
        <p:blipFill>
          <a:blip r:embed="rId7">
            <a:alphaModFix/>
          </a:blip>
          <a:stretch>
            <a:fillRect/>
          </a:stretch>
        </p:blipFill>
        <p:spPr>
          <a:xfrm>
            <a:off x="5025875" y="5113475"/>
            <a:ext cx="599825" cy="617450"/>
          </a:xfrm>
          <a:prstGeom prst="rect">
            <a:avLst/>
          </a:prstGeom>
          <a:noFill/>
          <a:ln>
            <a:noFill/>
          </a:ln>
        </p:spPr>
      </p:pic>
      <p:sp>
        <p:nvSpPr>
          <p:cNvPr id="221" name="Google Shape;221;p22"/>
          <p:cNvSpPr txBox="1"/>
          <p:nvPr/>
        </p:nvSpPr>
        <p:spPr>
          <a:xfrm>
            <a:off x="6423500" y="591695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Hat sie eine Gitarre?</a:t>
            </a:r>
            <a:endParaRPr>
              <a:solidFill>
                <a:schemeClr val="dk2"/>
              </a:solidFill>
              <a:latin typeface="Montserrat"/>
              <a:ea typeface="Montserrat"/>
              <a:cs typeface="Montserrat"/>
              <a:sym typeface="Montserrat"/>
            </a:endParaRPr>
          </a:p>
        </p:txBody>
      </p:sp>
      <p:pic>
        <p:nvPicPr>
          <p:cNvPr id="222" name="Google Shape;222;p22"/>
          <p:cNvPicPr preferRelativeResize="0"/>
          <p:nvPr/>
        </p:nvPicPr>
        <p:blipFill>
          <a:blip r:embed="rId7">
            <a:alphaModFix/>
          </a:blip>
          <a:stretch>
            <a:fillRect/>
          </a:stretch>
        </p:blipFill>
        <p:spPr>
          <a:xfrm>
            <a:off x="3076875" y="5939500"/>
            <a:ext cx="599825" cy="617450"/>
          </a:xfrm>
          <a:prstGeom prst="rect">
            <a:avLst/>
          </a:prstGeom>
          <a:noFill/>
          <a:ln>
            <a:noFill/>
          </a:ln>
        </p:spPr>
      </p:pic>
      <p:pic>
        <p:nvPicPr>
          <p:cNvPr id="223" name="Google Shape;223;p22"/>
          <p:cNvPicPr preferRelativeResize="0"/>
          <p:nvPr/>
        </p:nvPicPr>
        <p:blipFill>
          <a:blip r:embed="rId7">
            <a:alphaModFix/>
          </a:blip>
          <a:stretch>
            <a:fillRect/>
          </a:stretch>
        </p:blipFill>
        <p:spPr>
          <a:xfrm>
            <a:off x="5025875" y="6863875"/>
            <a:ext cx="599825" cy="617450"/>
          </a:xfrm>
          <a:prstGeom prst="rect">
            <a:avLst/>
          </a:prstGeom>
          <a:noFill/>
          <a:ln>
            <a:noFill/>
          </a:ln>
        </p:spPr>
      </p:pic>
      <p:sp>
        <p:nvSpPr>
          <p:cNvPr id="224" name="Google Shape;224;p22"/>
          <p:cNvSpPr txBox="1"/>
          <p:nvPr/>
        </p:nvSpPr>
        <p:spPr>
          <a:xfrm>
            <a:off x="6493375" y="676660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Spielen Sie ein Instrument?</a:t>
            </a:r>
            <a:endParaRPr>
              <a:solidFill>
                <a:schemeClr val="dk2"/>
              </a:solidFill>
              <a:latin typeface="Montserrat"/>
              <a:ea typeface="Montserrat"/>
              <a:cs typeface="Montserrat"/>
              <a:sym typeface="Montserrat"/>
            </a:endParaRPr>
          </a:p>
        </p:txBody>
      </p:sp>
      <p:sp>
        <p:nvSpPr>
          <p:cNvPr id="225" name="Google Shape;225;p22"/>
          <p:cNvSpPr txBox="1"/>
          <p:nvPr/>
        </p:nvSpPr>
        <p:spPr>
          <a:xfrm>
            <a:off x="6493375" y="761625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Spielen Sie in einem Orchester?</a:t>
            </a:r>
            <a:endParaRPr>
              <a:solidFill>
                <a:schemeClr val="dk2"/>
              </a:solidFill>
              <a:latin typeface="Montserrat"/>
              <a:ea typeface="Montserrat"/>
              <a:cs typeface="Montserrat"/>
              <a:sym typeface="Montserrat"/>
            </a:endParaRPr>
          </a:p>
        </p:txBody>
      </p:sp>
      <p:pic>
        <p:nvPicPr>
          <p:cNvPr id="226" name="Google Shape;226;p22"/>
          <p:cNvPicPr preferRelativeResize="0"/>
          <p:nvPr/>
        </p:nvPicPr>
        <p:blipFill>
          <a:blip r:embed="rId7">
            <a:alphaModFix/>
          </a:blip>
          <a:stretch>
            <a:fillRect/>
          </a:stretch>
        </p:blipFill>
        <p:spPr>
          <a:xfrm>
            <a:off x="4949675" y="7738625"/>
            <a:ext cx="599825" cy="617450"/>
          </a:xfrm>
          <a:prstGeom prst="rect">
            <a:avLst/>
          </a:prstGeom>
          <a:noFill/>
          <a:ln>
            <a:noFill/>
          </a:ln>
        </p:spPr>
      </p:pic>
      <p:sp>
        <p:nvSpPr>
          <p:cNvPr id="227" name="Google Shape;227;p22"/>
          <p:cNvSpPr txBox="1"/>
          <p:nvPr/>
        </p:nvSpPr>
        <p:spPr>
          <a:xfrm>
            <a:off x="6493375" y="151630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Is she very ill?</a:t>
            </a:r>
            <a:endParaRPr>
              <a:solidFill>
                <a:schemeClr val="dk2"/>
              </a:solidFill>
              <a:latin typeface="Montserrat"/>
              <a:ea typeface="Montserrat"/>
              <a:cs typeface="Montserrat"/>
              <a:sym typeface="Montserrat"/>
            </a:endParaRPr>
          </a:p>
        </p:txBody>
      </p:sp>
      <p:sp>
        <p:nvSpPr>
          <p:cNvPr id="228" name="Google Shape;228;p22"/>
          <p:cNvSpPr txBox="1"/>
          <p:nvPr/>
        </p:nvSpPr>
        <p:spPr>
          <a:xfrm>
            <a:off x="6493375" y="236595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Have you got some medicine?</a:t>
            </a:r>
            <a:endParaRPr>
              <a:solidFill>
                <a:schemeClr val="dk2"/>
              </a:solidFill>
              <a:latin typeface="Montserrat"/>
              <a:ea typeface="Montserrat"/>
              <a:cs typeface="Montserrat"/>
              <a:sym typeface="Montserrat"/>
            </a:endParaRPr>
          </a:p>
        </p:txBody>
      </p:sp>
      <p:sp>
        <p:nvSpPr>
          <p:cNvPr id="229" name="Google Shape;229;p22"/>
          <p:cNvSpPr txBox="1"/>
          <p:nvPr/>
        </p:nvSpPr>
        <p:spPr>
          <a:xfrm>
            <a:off x="6493375" y="3253700"/>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Is she hungry?</a:t>
            </a:r>
            <a:endParaRPr>
              <a:solidFill>
                <a:schemeClr val="dk2"/>
              </a:solidFill>
              <a:latin typeface="Montserrat"/>
              <a:ea typeface="Montserrat"/>
              <a:cs typeface="Montserrat"/>
              <a:sym typeface="Montserrat"/>
            </a:endParaRPr>
          </a:p>
        </p:txBody>
      </p:sp>
      <p:sp>
        <p:nvSpPr>
          <p:cNvPr id="230" name="Google Shape;230;p22"/>
          <p:cNvSpPr txBox="1"/>
          <p:nvPr/>
        </p:nvSpPr>
        <p:spPr>
          <a:xfrm>
            <a:off x="6493375" y="4129213"/>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Is she very tired?</a:t>
            </a:r>
            <a:endParaRPr>
              <a:solidFill>
                <a:schemeClr val="dk2"/>
              </a:solidFill>
              <a:latin typeface="Montserrat"/>
              <a:ea typeface="Montserrat"/>
              <a:cs typeface="Montserrat"/>
              <a:sym typeface="Montserrat"/>
            </a:endParaRPr>
          </a:p>
        </p:txBody>
      </p:sp>
      <p:sp>
        <p:nvSpPr>
          <p:cNvPr id="231" name="Google Shape;231;p22"/>
          <p:cNvSpPr txBox="1"/>
          <p:nvPr/>
        </p:nvSpPr>
        <p:spPr>
          <a:xfrm>
            <a:off x="6493375" y="5029188"/>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Are you sad?</a:t>
            </a:r>
            <a:endParaRPr>
              <a:solidFill>
                <a:schemeClr val="dk2"/>
              </a:solidFill>
              <a:latin typeface="Montserrat"/>
              <a:ea typeface="Montserrat"/>
              <a:cs typeface="Montserrat"/>
              <a:sym typeface="Montserrat"/>
            </a:endParaRPr>
          </a:p>
        </p:txBody>
      </p:sp>
      <p:sp>
        <p:nvSpPr>
          <p:cNvPr id="232" name="Google Shape;232;p22"/>
          <p:cNvSpPr txBox="1"/>
          <p:nvPr/>
        </p:nvSpPr>
        <p:spPr>
          <a:xfrm>
            <a:off x="6493375" y="5916938"/>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Has she got a guitar?</a:t>
            </a:r>
            <a:endParaRPr>
              <a:solidFill>
                <a:schemeClr val="dk2"/>
              </a:solidFill>
              <a:latin typeface="Montserrat"/>
              <a:ea typeface="Montserrat"/>
              <a:cs typeface="Montserrat"/>
              <a:sym typeface="Montserrat"/>
            </a:endParaRPr>
          </a:p>
        </p:txBody>
      </p:sp>
      <p:sp>
        <p:nvSpPr>
          <p:cNvPr id="233" name="Google Shape;233;p22"/>
          <p:cNvSpPr txBox="1"/>
          <p:nvPr/>
        </p:nvSpPr>
        <p:spPr>
          <a:xfrm>
            <a:off x="6493375" y="6766588"/>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Do you play an instrument?</a:t>
            </a:r>
            <a:endParaRPr>
              <a:solidFill>
                <a:schemeClr val="dk2"/>
              </a:solidFill>
              <a:latin typeface="Montserrat"/>
              <a:ea typeface="Montserrat"/>
              <a:cs typeface="Montserrat"/>
              <a:sym typeface="Montserrat"/>
            </a:endParaRPr>
          </a:p>
        </p:txBody>
      </p:sp>
      <p:sp>
        <p:nvSpPr>
          <p:cNvPr id="234" name="Google Shape;234;p22"/>
          <p:cNvSpPr txBox="1"/>
          <p:nvPr/>
        </p:nvSpPr>
        <p:spPr>
          <a:xfrm>
            <a:off x="6493375" y="7692438"/>
            <a:ext cx="8937000" cy="709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400">
                <a:solidFill>
                  <a:schemeClr val="dk2"/>
                </a:solidFill>
                <a:latin typeface="Montserrat"/>
                <a:ea typeface="Montserrat"/>
                <a:cs typeface="Montserrat"/>
                <a:sym typeface="Montserrat"/>
              </a:rPr>
              <a:t>Do you play in an orchestra?</a:t>
            </a:r>
            <a:endParaRPr>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8" name="Shape 238"/>
        <p:cNvGrpSpPr/>
        <p:nvPr/>
      </p:nvGrpSpPr>
      <p:grpSpPr>
        <a:xfrm>
          <a:off x="0" y="0"/>
          <a:ext cx="0" cy="0"/>
          <a:chOff x="0" y="0"/>
          <a:chExt cx="0" cy="0"/>
        </a:xfrm>
      </p:grpSpPr>
      <p:sp>
        <p:nvSpPr>
          <p:cNvPr id="239" name="Google Shape;239;p23"/>
          <p:cNvSpPr txBox="1"/>
          <p:nvPr/>
        </p:nvSpPr>
        <p:spPr>
          <a:xfrm>
            <a:off x="642675" y="1042450"/>
            <a:ext cx="8863500" cy="720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Liebe Familie Keller!</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Hier in Berlin ist es wunderbar. Anja ist sehr nett. Sie hilft mir, Deutsch zu sprechen. Und Sie sind gar nicht streng! Die Wohnung ist sehr schön, die Küche und das Bad sind so groß. Sie haben auch eine sehr süße Katze. Wir haben so viel Spaß zusammen.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Haben Sie Lust, nächstes Jahr im März nach England zu kommen? Morgen bekommen Sie ein Geschenk aus England!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Vielen Dank für alles! Ich mag es sehr hier!</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Lara</a:t>
            </a:r>
            <a:endParaRPr b="1" sz="2800">
              <a:solidFill>
                <a:srgbClr val="434343"/>
              </a:solidFill>
              <a:latin typeface="Montserrat"/>
              <a:ea typeface="Montserrat"/>
              <a:cs typeface="Montserrat"/>
              <a:sym typeface="Montserrat"/>
            </a:endParaRPr>
          </a:p>
        </p:txBody>
      </p:sp>
      <p:sp>
        <p:nvSpPr>
          <p:cNvPr id="240" name="Google Shape;240;p23"/>
          <p:cNvSpPr/>
          <p:nvPr/>
        </p:nvSpPr>
        <p:spPr>
          <a:xfrm>
            <a:off x="10340975" y="1042450"/>
            <a:ext cx="6289800" cy="1812300"/>
          </a:xfrm>
          <a:prstGeom prst="roundRect">
            <a:avLst>
              <a:gd fmla="val 16667" name="adj"/>
            </a:avLst>
          </a:prstGeom>
          <a:solidFill>
            <a:schemeClr val="lt1"/>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200">
                <a:solidFill>
                  <a:srgbClr val="434343"/>
                </a:solidFill>
                <a:latin typeface="Montserrat"/>
                <a:ea typeface="Montserrat"/>
                <a:cs typeface="Montserrat"/>
                <a:sym typeface="Montserrat"/>
              </a:rPr>
              <a:t>Laras Brief </a:t>
            </a:r>
            <a:endParaRPr b="1" sz="3200">
              <a:solidFill>
                <a:srgbClr val="434343"/>
              </a:solidFill>
              <a:latin typeface="Montserrat"/>
              <a:ea typeface="Montserrat"/>
              <a:cs typeface="Montserrat"/>
              <a:sym typeface="Montserrat"/>
            </a:endParaRPr>
          </a:p>
          <a:p>
            <a:pPr indent="0" lvl="0" marL="0" rtl="0" algn="ctr">
              <a:spcBef>
                <a:spcPts val="0"/>
              </a:spcBef>
              <a:spcAft>
                <a:spcPts val="0"/>
              </a:spcAft>
              <a:buNone/>
            </a:pPr>
            <a:r>
              <a:rPr b="1" lang="en-GB" sz="3200">
                <a:solidFill>
                  <a:srgbClr val="434343"/>
                </a:solidFill>
                <a:latin typeface="Montserrat"/>
                <a:ea typeface="Montserrat"/>
                <a:cs typeface="Montserrat"/>
                <a:sym typeface="Montserrat"/>
              </a:rPr>
              <a:t>an die Gastfamilie</a:t>
            </a:r>
            <a:endParaRPr b="1" sz="3200">
              <a:solidFill>
                <a:srgbClr val="43434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4" name="Shape 244"/>
        <p:cNvGrpSpPr/>
        <p:nvPr/>
      </p:nvGrpSpPr>
      <p:grpSpPr>
        <a:xfrm>
          <a:off x="0" y="0"/>
          <a:ext cx="0" cy="0"/>
          <a:chOff x="0" y="0"/>
          <a:chExt cx="0" cy="0"/>
        </a:xfrm>
      </p:grpSpPr>
      <p:sp>
        <p:nvSpPr>
          <p:cNvPr id="245" name="Google Shape;245;p24"/>
          <p:cNvSpPr txBox="1"/>
          <p:nvPr/>
        </p:nvSpPr>
        <p:spPr>
          <a:xfrm>
            <a:off x="642675" y="1042450"/>
            <a:ext cx="8863500" cy="72003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800">
                <a:latin typeface="Montserrat"/>
                <a:ea typeface="Montserrat"/>
                <a:cs typeface="Montserrat"/>
                <a:sym typeface="Montserrat"/>
              </a:rPr>
              <a:t>Liebe Familie Keller!</a:t>
            </a:r>
            <a:endParaRPr b="1" sz="2800">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Hier in Berlin ist es wunderbar. Anja ist sehr nett. Sie hilft mir, Deutsch zu sprechen. Und Sie sind gar nicht streng! Die Wohnung ist sehr schön, die Küche und das Bad sind so groß. Sie haben auch eine sehr süße Katze. Wir haben so viel Spaß zusammen.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Haben Sie Lust, nächstes Jahr im März nach England zu kommen? Morgen bekommen Sie ein Geschenk aus England!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Vielen Dank für alles! Ich mag es sehr hier!</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8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GB" sz="2800">
                <a:solidFill>
                  <a:srgbClr val="434343"/>
                </a:solidFill>
                <a:latin typeface="Montserrat"/>
                <a:ea typeface="Montserrat"/>
                <a:cs typeface="Montserrat"/>
                <a:sym typeface="Montserrat"/>
              </a:rPr>
              <a:t>Lara</a:t>
            </a:r>
            <a:endParaRPr b="1" sz="2800">
              <a:solidFill>
                <a:srgbClr val="434343"/>
              </a:solidFill>
              <a:latin typeface="Montserrat"/>
              <a:ea typeface="Montserrat"/>
              <a:cs typeface="Montserrat"/>
              <a:sym typeface="Montserrat"/>
            </a:endParaRPr>
          </a:p>
        </p:txBody>
      </p:sp>
      <p:graphicFrame>
        <p:nvGraphicFramePr>
          <p:cNvPr id="246" name="Google Shape;246;p24"/>
          <p:cNvGraphicFramePr/>
          <p:nvPr/>
        </p:nvGraphicFramePr>
        <p:xfrm>
          <a:off x="9634150" y="274100"/>
          <a:ext cx="3000000" cy="3000000"/>
        </p:xfrm>
        <a:graphic>
          <a:graphicData uri="http://schemas.openxmlformats.org/drawingml/2006/table">
            <a:tbl>
              <a:tblPr>
                <a:noFill/>
                <a:tableStyleId>{5EAA1C28-0148-4432-9E96-614A401FD284}</a:tableStyleId>
              </a:tblPr>
              <a:tblGrid>
                <a:gridCol w="642950"/>
                <a:gridCol w="5547100"/>
                <a:gridCol w="908800"/>
                <a:gridCol w="908775"/>
              </a:tblGrid>
              <a:tr h="790750">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rgbClr val="434343"/>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rgbClr val="434343"/>
                      </a:solidFill>
                      <a:prstDash val="solid"/>
                      <a:round/>
                      <a:headEnd len="sm" w="sm" type="none"/>
                      <a:tailEnd len="sm" w="sm" type="none"/>
                    </a:lnB>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rgbClr val="434343"/>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1</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Lara is in Berlin.</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rgbClr val="434343"/>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2</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Anja is very nice.</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3</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Frau Keller is very strict.</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4</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The kitchen and the bathroom are small.</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5</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They have a cute dog.</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6</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Lara is inviting Frau Keller to visit Germany in December.</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7</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Tomorrow there will be a present from England.</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790750">
                <a:tc>
                  <a:txBody>
                    <a:bodyPr/>
                    <a:lstStyle/>
                    <a:p>
                      <a:pPr indent="0" lvl="0" marL="0" rtl="0" algn="ctr">
                        <a:spcBef>
                          <a:spcPts val="0"/>
                        </a:spcBef>
                        <a:spcAft>
                          <a:spcPts val="0"/>
                        </a:spcAft>
                        <a:buNone/>
                      </a:pPr>
                      <a:r>
                        <a:rPr lang="en-GB" sz="3000">
                          <a:latin typeface="Montserrat"/>
                          <a:ea typeface="Montserrat"/>
                          <a:cs typeface="Montserrat"/>
                          <a:sym typeface="Montserrat"/>
                        </a:rPr>
                        <a:t>8</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GB" sz="2800">
                          <a:latin typeface="Montserrat"/>
                          <a:ea typeface="Montserrat"/>
                          <a:cs typeface="Montserrat"/>
                          <a:sym typeface="Montserrat"/>
                        </a:rPr>
                        <a:t>Lara likes it here.</a:t>
                      </a:r>
                      <a:endParaRPr sz="28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3000">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bl>
          </a:graphicData>
        </a:graphic>
      </p:graphicFrame>
      <p:pic>
        <p:nvPicPr>
          <p:cNvPr id="247" name="Google Shape;247;p24"/>
          <p:cNvPicPr preferRelativeResize="0"/>
          <p:nvPr/>
        </p:nvPicPr>
        <p:blipFill rotWithShape="1">
          <a:blip r:embed="rId3">
            <a:alphaModFix/>
          </a:blip>
          <a:srcRect b="8985" l="62211" r="0" t="18021"/>
          <a:stretch/>
        </p:blipFill>
        <p:spPr>
          <a:xfrm>
            <a:off x="16895725" y="403025"/>
            <a:ext cx="571226" cy="551694"/>
          </a:xfrm>
          <a:prstGeom prst="rect">
            <a:avLst/>
          </a:prstGeom>
          <a:noFill/>
          <a:ln>
            <a:noFill/>
          </a:ln>
        </p:spPr>
      </p:pic>
      <p:pic>
        <p:nvPicPr>
          <p:cNvPr id="248" name="Google Shape;248;p24"/>
          <p:cNvPicPr preferRelativeResize="0"/>
          <p:nvPr/>
        </p:nvPicPr>
        <p:blipFill rotWithShape="1">
          <a:blip r:embed="rId3">
            <a:alphaModFix/>
          </a:blip>
          <a:srcRect b="8985" l="0" r="57650" t="9026"/>
          <a:stretch/>
        </p:blipFill>
        <p:spPr>
          <a:xfrm>
            <a:off x="15986925" y="402175"/>
            <a:ext cx="571226" cy="552901"/>
          </a:xfrm>
          <a:prstGeom prst="rect">
            <a:avLst/>
          </a:prstGeom>
          <a:noFill/>
          <a:ln>
            <a:noFill/>
          </a:ln>
        </p:spPr>
      </p:pic>
      <p:pic>
        <p:nvPicPr>
          <p:cNvPr id="249" name="Google Shape;249;p24"/>
          <p:cNvPicPr preferRelativeResize="0"/>
          <p:nvPr/>
        </p:nvPicPr>
        <p:blipFill rotWithShape="1">
          <a:blip r:embed="rId3">
            <a:alphaModFix/>
          </a:blip>
          <a:srcRect b="8985" l="0" r="57650" t="9026"/>
          <a:stretch/>
        </p:blipFill>
        <p:spPr>
          <a:xfrm>
            <a:off x="15986925" y="1209400"/>
            <a:ext cx="571226" cy="552901"/>
          </a:xfrm>
          <a:prstGeom prst="rect">
            <a:avLst/>
          </a:prstGeom>
          <a:noFill/>
          <a:ln>
            <a:noFill/>
          </a:ln>
        </p:spPr>
      </p:pic>
      <p:pic>
        <p:nvPicPr>
          <p:cNvPr id="250" name="Google Shape;250;p24"/>
          <p:cNvPicPr preferRelativeResize="0"/>
          <p:nvPr/>
        </p:nvPicPr>
        <p:blipFill rotWithShape="1">
          <a:blip r:embed="rId3">
            <a:alphaModFix/>
          </a:blip>
          <a:srcRect b="8985" l="0" r="57650" t="9026"/>
          <a:stretch/>
        </p:blipFill>
        <p:spPr>
          <a:xfrm>
            <a:off x="15986925" y="2016625"/>
            <a:ext cx="571226" cy="552901"/>
          </a:xfrm>
          <a:prstGeom prst="rect">
            <a:avLst/>
          </a:prstGeom>
          <a:noFill/>
          <a:ln>
            <a:noFill/>
          </a:ln>
        </p:spPr>
      </p:pic>
      <p:pic>
        <p:nvPicPr>
          <p:cNvPr id="251" name="Google Shape;251;p24"/>
          <p:cNvPicPr preferRelativeResize="0"/>
          <p:nvPr/>
        </p:nvPicPr>
        <p:blipFill rotWithShape="1">
          <a:blip r:embed="rId3">
            <a:alphaModFix/>
          </a:blip>
          <a:srcRect b="8985" l="62211" r="0" t="18021"/>
          <a:stretch/>
        </p:blipFill>
        <p:spPr>
          <a:xfrm>
            <a:off x="16895725" y="2752850"/>
            <a:ext cx="571226" cy="551694"/>
          </a:xfrm>
          <a:prstGeom prst="rect">
            <a:avLst/>
          </a:prstGeom>
          <a:noFill/>
          <a:ln>
            <a:noFill/>
          </a:ln>
        </p:spPr>
      </p:pic>
      <p:pic>
        <p:nvPicPr>
          <p:cNvPr id="252" name="Google Shape;252;p24"/>
          <p:cNvPicPr preferRelativeResize="0"/>
          <p:nvPr/>
        </p:nvPicPr>
        <p:blipFill rotWithShape="1">
          <a:blip r:embed="rId3">
            <a:alphaModFix/>
          </a:blip>
          <a:srcRect b="8985" l="62211" r="0" t="18021"/>
          <a:stretch/>
        </p:blipFill>
        <p:spPr>
          <a:xfrm>
            <a:off x="16895725" y="3667250"/>
            <a:ext cx="571226" cy="551694"/>
          </a:xfrm>
          <a:prstGeom prst="rect">
            <a:avLst/>
          </a:prstGeom>
          <a:noFill/>
          <a:ln>
            <a:noFill/>
          </a:ln>
        </p:spPr>
      </p:pic>
      <p:pic>
        <p:nvPicPr>
          <p:cNvPr id="253" name="Google Shape;253;p24"/>
          <p:cNvPicPr preferRelativeResize="0"/>
          <p:nvPr/>
        </p:nvPicPr>
        <p:blipFill rotWithShape="1">
          <a:blip r:embed="rId3">
            <a:alphaModFix/>
          </a:blip>
          <a:srcRect b="8985" l="62211" r="0" t="18021"/>
          <a:stretch/>
        </p:blipFill>
        <p:spPr>
          <a:xfrm>
            <a:off x="16895725" y="4581650"/>
            <a:ext cx="571226" cy="551694"/>
          </a:xfrm>
          <a:prstGeom prst="rect">
            <a:avLst/>
          </a:prstGeom>
          <a:noFill/>
          <a:ln>
            <a:noFill/>
          </a:ln>
        </p:spPr>
      </p:pic>
      <p:pic>
        <p:nvPicPr>
          <p:cNvPr id="254" name="Google Shape;254;p24"/>
          <p:cNvPicPr preferRelativeResize="0"/>
          <p:nvPr/>
        </p:nvPicPr>
        <p:blipFill rotWithShape="1">
          <a:blip r:embed="rId3">
            <a:alphaModFix/>
          </a:blip>
          <a:srcRect b="8985" l="62211" r="0" t="18021"/>
          <a:stretch/>
        </p:blipFill>
        <p:spPr>
          <a:xfrm>
            <a:off x="16895725" y="5496050"/>
            <a:ext cx="571226" cy="551694"/>
          </a:xfrm>
          <a:prstGeom prst="rect">
            <a:avLst/>
          </a:prstGeom>
          <a:noFill/>
          <a:ln>
            <a:noFill/>
          </a:ln>
        </p:spPr>
      </p:pic>
      <p:pic>
        <p:nvPicPr>
          <p:cNvPr id="255" name="Google Shape;255;p24"/>
          <p:cNvPicPr preferRelativeResize="0"/>
          <p:nvPr/>
        </p:nvPicPr>
        <p:blipFill rotWithShape="1">
          <a:blip r:embed="rId3">
            <a:alphaModFix/>
          </a:blip>
          <a:srcRect b="8985" l="0" r="57650" t="9026"/>
          <a:stretch/>
        </p:blipFill>
        <p:spPr>
          <a:xfrm>
            <a:off x="15986925" y="6517650"/>
            <a:ext cx="571226" cy="552901"/>
          </a:xfrm>
          <a:prstGeom prst="rect">
            <a:avLst/>
          </a:prstGeom>
          <a:noFill/>
          <a:ln>
            <a:noFill/>
          </a:ln>
        </p:spPr>
      </p:pic>
      <p:pic>
        <p:nvPicPr>
          <p:cNvPr id="256" name="Google Shape;256;p24"/>
          <p:cNvPicPr preferRelativeResize="0"/>
          <p:nvPr/>
        </p:nvPicPr>
        <p:blipFill rotWithShape="1">
          <a:blip r:embed="rId3">
            <a:alphaModFix/>
          </a:blip>
          <a:srcRect b="8985" l="0" r="57650" t="9026"/>
          <a:stretch/>
        </p:blipFill>
        <p:spPr>
          <a:xfrm>
            <a:off x="15986925" y="7432050"/>
            <a:ext cx="571226" cy="552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