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7.png"/><Relationship Id="rId13" Type="http://schemas.openxmlformats.org/officeDocument/2006/relationships/image" Target="../media/image15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5" Type="http://schemas.openxmlformats.org/officeDocument/2006/relationships/image" Target="../media/image3.png"/><Relationship Id="rId1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11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3" Type="http://schemas.openxmlformats.org/officeDocument/2006/relationships/image" Target="../media/image31.png"/><Relationship Id="rId1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5" Type="http://schemas.openxmlformats.org/officeDocument/2006/relationships/image" Target="../media/image23.png"/><Relationship Id="rId14" Type="http://schemas.openxmlformats.org/officeDocument/2006/relationships/image" Target="../media/image36.png"/><Relationship Id="rId5" Type="http://schemas.openxmlformats.org/officeDocument/2006/relationships/image" Target="../media/image32.png"/><Relationship Id="rId6" Type="http://schemas.openxmlformats.org/officeDocument/2006/relationships/image" Target="../media/image24.png"/><Relationship Id="rId7" Type="http://schemas.openxmlformats.org/officeDocument/2006/relationships/image" Target="../media/image27.png"/><Relationship Id="rId8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42.png"/><Relationship Id="rId5" Type="http://schemas.openxmlformats.org/officeDocument/2006/relationships/image" Target="../media/image37.png"/><Relationship Id="rId6" Type="http://schemas.openxmlformats.org/officeDocument/2006/relationships/image" Target="../media/image39.png"/><Relationship Id="rId7" Type="http://schemas.openxmlformats.org/officeDocument/2006/relationships/image" Target="../media/image41.png"/><Relationship Id="rId8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</a:pPr>
            <a:r>
              <a:rPr lang="en-US">
                <a:solidFill>
                  <a:srgbClr val="434443"/>
                </a:solidFill>
              </a:rPr>
              <a:t>Higher roots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434443"/>
                </a:solidFill>
              </a:rPr>
              <a:t>Maths</a:t>
            </a:r>
            <a:endParaRPr>
              <a:solidFill>
                <a:srgbClr val="4344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rgbClr val="434443"/>
                </a:solidFill>
              </a:rPr>
              <a:t>Mr Lund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3" name="Google Shape;33;p6"/>
          <p:cNvSpPr txBox="1"/>
          <p:nvPr>
            <p:ph idx="4294967295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0182" y="261762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solidFill>
                  <a:srgbClr val="434443"/>
                </a:solidFill>
              </a:rPr>
              <a:t>Higher roots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0182" y="740167"/>
            <a:ext cx="4045570" cy="38685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7951" l="-3317" r="-3769" t="-47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4821658" y="740167"/>
            <a:ext cx="3816116" cy="397301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353" r="-12299" t="-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1550453" y="1116977"/>
            <a:ext cx="522949" cy="478407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2464895" y="1130325"/>
            <a:ext cx="522949" cy="478407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3342979" y="1116977"/>
            <a:ext cx="522949" cy="478407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678702" y="1913099"/>
            <a:ext cx="522949" cy="478407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3342978" y="1917548"/>
            <a:ext cx="522949" cy="478407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2464895" y="1913698"/>
            <a:ext cx="522949" cy="478407"/>
          </a:xfrm>
          <a:prstGeom prst="roundRect">
            <a:avLst>
              <a:gd fmla="val 16667" name="adj"/>
            </a:avLst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1553847" y="1918085"/>
            <a:ext cx="522949" cy="478407"/>
          </a:xfrm>
          <a:prstGeom prst="roundRect">
            <a:avLst>
              <a:gd fmla="val 16667" name="adj"/>
            </a:avLst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678702" y="1116977"/>
            <a:ext cx="522949" cy="478407"/>
          </a:xfrm>
          <a:prstGeom prst="roundRect">
            <a:avLst>
              <a:gd fmla="val 16667" name="adj"/>
            </a:avLst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5074490" y="2899663"/>
            <a:ext cx="571247" cy="472824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6403983" y="2899663"/>
            <a:ext cx="571247" cy="472824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-105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7733476" y="2899663"/>
            <a:ext cx="571247" cy="472824"/>
          </a:xfrm>
          <a:prstGeom prst="rect">
            <a:avLst/>
          </a:prstGeom>
          <a:solidFill>
            <a:srgbClr val="B3E8F3"/>
          </a:solidFill>
          <a:ln cap="flat" cmpd="sng" w="127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5074490" y="3561233"/>
            <a:ext cx="571247" cy="472824"/>
          </a:xfrm>
          <a:prstGeom prst="rect">
            <a:avLst/>
          </a:prstGeom>
          <a:solidFill>
            <a:srgbClr val="B3E8F3"/>
          </a:solidFill>
          <a:ln cap="flat" cmpd="sng" w="127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6403983" y="3561233"/>
            <a:ext cx="571247" cy="472824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-210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7733476" y="3561233"/>
            <a:ext cx="571247" cy="472824"/>
          </a:xfrm>
          <a:prstGeom prst="rect">
            <a:avLst/>
          </a:prstGeom>
          <a:solidFill>
            <a:srgbClr val="B3E8F3"/>
          </a:solidFill>
          <a:ln cap="flat" cmpd="sng" w="127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6" name="Google Shape;56;p7"/>
          <p:cNvCxnSpPr/>
          <p:nvPr/>
        </p:nvCxnSpPr>
        <p:spPr>
          <a:xfrm>
            <a:off x="5645737" y="3136075"/>
            <a:ext cx="758246" cy="0"/>
          </a:xfrm>
          <a:prstGeom prst="straightConnector1">
            <a:avLst/>
          </a:prstGeom>
          <a:noFill/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7" name="Google Shape;57;p7"/>
          <p:cNvCxnSpPr/>
          <p:nvPr/>
        </p:nvCxnSpPr>
        <p:spPr>
          <a:xfrm>
            <a:off x="6964559" y="3136075"/>
            <a:ext cx="768917" cy="0"/>
          </a:xfrm>
          <a:prstGeom prst="straightConnector1">
            <a:avLst/>
          </a:prstGeom>
          <a:noFill/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8" name="Google Shape;58;p7"/>
          <p:cNvCxnSpPr/>
          <p:nvPr/>
        </p:nvCxnSpPr>
        <p:spPr>
          <a:xfrm>
            <a:off x="5645737" y="3802071"/>
            <a:ext cx="758246" cy="0"/>
          </a:xfrm>
          <a:prstGeom prst="straightConnector1">
            <a:avLst/>
          </a:prstGeom>
          <a:noFill/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9" name="Google Shape;59;p7"/>
          <p:cNvCxnSpPr/>
          <p:nvPr/>
        </p:nvCxnSpPr>
        <p:spPr>
          <a:xfrm>
            <a:off x="6964561" y="3802071"/>
            <a:ext cx="768915" cy="0"/>
          </a:xfrm>
          <a:prstGeom prst="straightConnector1">
            <a:avLst/>
          </a:prstGeom>
          <a:noFill/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solidFill>
                  <a:srgbClr val="434443"/>
                </a:solidFill>
              </a:rPr>
              <a:t>Higher roots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65" name="Google Shape;65;p8"/>
          <p:cNvSpPr txBox="1"/>
          <p:nvPr>
            <p:ph idx="1" type="body"/>
          </p:nvPr>
        </p:nvSpPr>
        <p:spPr>
          <a:xfrm>
            <a:off x="458974" y="924806"/>
            <a:ext cx="4045570" cy="38685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462" l="-3011" r="0" t="-1734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67" name="Google Shape;67;p8"/>
          <p:cNvSpPr txBox="1"/>
          <p:nvPr/>
        </p:nvSpPr>
        <p:spPr>
          <a:xfrm>
            <a:off x="4830450" y="924805"/>
            <a:ext cx="3816116" cy="397301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93" r="0" t="-16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1002178" y="2300696"/>
            <a:ext cx="3163421" cy="829974"/>
          </a:xfrm>
          <a:prstGeom prst="wedgeRectCallout">
            <a:avLst>
              <a:gd fmla="val -58125" name="adj1"/>
              <a:gd fmla="val -33577" name="adj2"/>
            </a:avLst>
          </a:prstGeom>
          <a:solidFill>
            <a:srgbClr val="D9F3F8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You can find the higher roots of any negative number!</a:t>
            </a: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5578366" y="1447744"/>
            <a:ext cx="670679" cy="478406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6345699" y="1447744"/>
            <a:ext cx="670679" cy="478406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1" name="Google Shape;71;p8"/>
          <p:cNvSpPr/>
          <p:nvPr/>
        </p:nvSpPr>
        <p:spPr>
          <a:xfrm>
            <a:off x="7113032" y="1438798"/>
            <a:ext cx="670679" cy="478406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7880366" y="1438798"/>
            <a:ext cx="644880" cy="478406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4830450" y="1447744"/>
            <a:ext cx="670679" cy="478406"/>
          </a:xfrm>
          <a:prstGeom prst="roundRect">
            <a:avLst>
              <a:gd fmla="val 16667" name="adj"/>
            </a:avLst>
          </a:prstGeom>
          <a:solidFill>
            <a:srgbClr val="FCD6E3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/>
          </a:p>
        </p:txBody>
      </p:sp>
      <p:sp>
        <p:nvSpPr>
          <p:cNvPr id="74" name="Google Shape;74;p8"/>
          <p:cNvSpPr/>
          <p:nvPr/>
        </p:nvSpPr>
        <p:spPr>
          <a:xfrm>
            <a:off x="5741432" y="2297522"/>
            <a:ext cx="2743200" cy="374362"/>
          </a:xfrm>
          <a:prstGeom prst="wedgeRectCallout">
            <a:avLst>
              <a:gd fmla="val -58129" name="adj1"/>
              <a:gd fmla="val -37571" name="adj2"/>
            </a:avLst>
          </a:prstGeom>
          <a:solidFill>
            <a:srgbClr val="FEEAD1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Every term is equal to ‘a’.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0" name="Google Shape;80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1" name="Google Shape;81;p9"/>
          <p:cNvSpPr txBox="1"/>
          <p:nvPr>
            <p:ph idx="4294967295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441389" y="261762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solidFill>
                  <a:srgbClr val="434443"/>
                </a:solidFill>
              </a:rPr>
              <a:t>Higher roots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441389" y="740167"/>
            <a:ext cx="4045570" cy="38685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7951" l="-3162" r="-3764" t="-47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89" name="Google Shape;89;p10"/>
          <p:cNvSpPr txBox="1"/>
          <p:nvPr/>
        </p:nvSpPr>
        <p:spPr>
          <a:xfrm>
            <a:off x="4812865" y="740167"/>
            <a:ext cx="3816116" cy="397301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353" r="-12299" t="-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0" name="Google Shape;90;p10"/>
          <p:cNvSpPr/>
          <p:nvPr/>
        </p:nvSpPr>
        <p:spPr>
          <a:xfrm>
            <a:off x="1541660" y="1116977"/>
            <a:ext cx="522949" cy="478407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1" name="Google Shape;91;p10"/>
          <p:cNvSpPr/>
          <p:nvPr/>
        </p:nvSpPr>
        <p:spPr>
          <a:xfrm>
            <a:off x="2456102" y="1130325"/>
            <a:ext cx="522949" cy="478407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2" name="Google Shape;92;p10"/>
          <p:cNvSpPr/>
          <p:nvPr/>
        </p:nvSpPr>
        <p:spPr>
          <a:xfrm>
            <a:off x="3334186" y="1116977"/>
            <a:ext cx="522949" cy="478407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3" name="Google Shape;93;p10"/>
          <p:cNvSpPr/>
          <p:nvPr/>
        </p:nvSpPr>
        <p:spPr>
          <a:xfrm>
            <a:off x="669909" y="1913099"/>
            <a:ext cx="522949" cy="478407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4" name="Google Shape;94;p10"/>
          <p:cNvSpPr/>
          <p:nvPr/>
        </p:nvSpPr>
        <p:spPr>
          <a:xfrm>
            <a:off x="3334185" y="1917548"/>
            <a:ext cx="522949" cy="478407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5" name="Google Shape;95;p10"/>
          <p:cNvSpPr/>
          <p:nvPr/>
        </p:nvSpPr>
        <p:spPr>
          <a:xfrm>
            <a:off x="2456102" y="1913698"/>
            <a:ext cx="522949" cy="478407"/>
          </a:xfrm>
          <a:prstGeom prst="roundRect">
            <a:avLst>
              <a:gd fmla="val 16667" name="adj"/>
            </a:avLst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6" name="Google Shape;96;p10"/>
          <p:cNvSpPr/>
          <p:nvPr/>
        </p:nvSpPr>
        <p:spPr>
          <a:xfrm>
            <a:off x="1545054" y="1918085"/>
            <a:ext cx="522949" cy="478407"/>
          </a:xfrm>
          <a:prstGeom prst="roundRect">
            <a:avLst>
              <a:gd fmla="val 16667" name="adj"/>
            </a:avLst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7" name="Google Shape;97;p10"/>
          <p:cNvSpPr/>
          <p:nvPr/>
        </p:nvSpPr>
        <p:spPr>
          <a:xfrm>
            <a:off x="669909" y="1116977"/>
            <a:ext cx="522949" cy="478407"/>
          </a:xfrm>
          <a:prstGeom prst="roundRect">
            <a:avLst>
              <a:gd fmla="val 16667" name="adj"/>
            </a:avLst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8" name="Google Shape;98;p10"/>
          <p:cNvSpPr/>
          <p:nvPr/>
        </p:nvSpPr>
        <p:spPr>
          <a:xfrm>
            <a:off x="5065697" y="2899663"/>
            <a:ext cx="571247" cy="472824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9" name="Google Shape;99;p10"/>
          <p:cNvSpPr/>
          <p:nvPr/>
        </p:nvSpPr>
        <p:spPr>
          <a:xfrm>
            <a:off x="6395190" y="2899663"/>
            <a:ext cx="571247" cy="472824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-104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0" name="Google Shape;100;p10"/>
          <p:cNvSpPr/>
          <p:nvPr/>
        </p:nvSpPr>
        <p:spPr>
          <a:xfrm>
            <a:off x="7724683" y="2899663"/>
            <a:ext cx="571247" cy="472824"/>
          </a:xfrm>
          <a:prstGeom prst="rect">
            <a:avLst/>
          </a:prstGeom>
          <a:solidFill>
            <a:srgbClr val="B3E8F3"/>
          </a:solidFill>
          <a:ln cap="flat" cmpd="sng" w="127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0"/>
          <p:cNvSpPr/>
          <p:nvPr/>
        </p:nvSpPr>
        <p:spPr>
          <a:xfrm>
            <a:off x="5065697" y="3561233"/>
            <a:ext cx="571247" cy="472824"/>
          </a:xfrm>
          <a:prstGeom prst="rect">
            <a:avLst/>
          </a:prstGeom>
          <a:solidFill>
            <a:srgbClr val="B3E8F3"/>
          </a:solidFill>
          <a:ln cap="flat" cmpd="sng" w="127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0"/>
          <p:cNvSpPr/>
          <p:nvPr/>
        </p:nvSpPr>
        <p:spPr>
          <a:xfrm>
            <a:off x="6412775" y="3745871"/>
            <a:ext cx="571247" cy="472824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-208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3" name="Google Shape;103;p10"/>
          <p:cNvSpPr/>
          <p:nvPr/>
        </p:nvSpPr>
        <p:spPr>
          <a:xfrm>
            <a:off x="7724683" y="3561233"/>
            <a:ext cx="571247" cy="472824"/>
          </a:xfrm>
          <a:prstGeom prst="rect">
            <a:avLst/>
          </a:prstGeom>
          <a:solidFill>
            <a:srgbClr val="B3E8F3"/>
          </a:solidFill>
          <a:ln cap="flat" cmpd="sng" w="127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4" name="Google Shape;104;p10"/>
          <p:cNvCxnSpPr/>
          <p:nvPr/>
        </p:nvCxnSpPr>
        <p:spPr>
          <a:xfrm>
            <a:off x="5636944" y="3136075"/>
            <a:ext cx="758246" cy="0"/>
          </a:xfrm>
          <a:prstGeom prst="straightConnector1">
            <a:avLst/>
          </a:prstGeom>
          <a:noFill/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5" name="Google Shape;105;p10"/>
          <p:cNvCxnSpPr/>
          <p:nvPr/>
        </p:nvCxnSpPr>
        <p:spPr>
          <a:xfrm>
            <a:off x="6955766" y="3136075"/>
            <a:ext cx="768917" cy="0"/>
          </a:xfrm>
          <a:prstGeom prst="straightConnector1">
            <a:avLst/>
          </a:prstGeom>
          <a:noFill/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6" name="Google Shape;106;p10"/>
          <p:cNvCxnSpPr/>
          <p:nvPr/>
        </p:nvCxnSpPr>
        <p:spPr>
          <a:xfrm>
            <a:off x="5636944" y="3802071"/>
            <a:ext cx="758246" cy="0"/>
          </a:xfrm>
          <a:prstGeom prst="straightConnector1">
            <a:avLst/>
          </a:prstGeom>
          <a:noFill/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7" name="Google Shape;107;p10"/>
          <p:cNvCxnSpPr/>
          <p:nvPr/>
        </p:nvCxnSpPr>
        <p:spPr>
          <a:xfrm>
            <a:off x="6955768" y="3802071"/>
            <a:ext cx="768915" cy="0"/>
          </a:xfrm>
          <a:prstGeom prst="straightConnector1">
            <a:avLst/>
          </a:prstGeom>
          <a:noFill/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8" name="Google Shape;108;p10"/>
          <p:cNvCxnSpPr/>
          <p:nvPr/>
        </p:nvCxnSpPr>
        <p:spPr>
          <a:xfrm rot="10800000">
            <a:off x="931384" y="1595384"/>
            <a:ext cx="1786193" cy="318314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" name="Google Shape;109;p10"/>
          <p:cNvCxnSpPr/>
          <p:nvPr/>
        </p:nvCxnSpPr>
        <p:spPr>
          <a:xfrm flipH="1" rot="10800000">
            <a:off x="931384" y="1595384"/>
            <a:ext cx="871751" cy="317715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" name="Google Shape;110;p10"/>
          <p:cNvCxnSpPr/>
          <p:nvPr/>
        </p:nvCxnSpPr>
        <p:spPr>
          <a:xfrm rot="10800000">
            <a:off x="2717577" y="1608732"/>
            <a:ext cx="878083" cy="308816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10"/>
          <p:cNvCxnSpPr/>
          <p:nvPr/>
        </p:nvCxnSpPr>
        <p:spPr>
          <a:xfrm flipH="1" rot="10800000">
            <a:off x="1806529" y="1595384"/>
            <a:ext cx="1789132" cy="322701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10"/>
          <p:cNvSpPr/>
          <p:nvPr/>
        </p:nvSpPr>
        <p:spPr>
          <a:xfrm>
            <a:off x="609019" y="3091915"/>
            <a:ext cx="64472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True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0"/>
          <p:cNvSpPr/>
          <p:nvPr/>
        </p:nvSpPr>
        <p:spPr>
          <a:xfrm>
            <a:off x="2133738" y="3091915"/>
            <a:ext cx="71526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False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0"/>
          <p:cNvSpPr/>
          <p:nvPr/>
        </p:nvSpPr>
        <p:spPr>
          <a:xfrm>
            <a:off x="3560150" y="3091915"/>
            <a:ext cx="64472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True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0"/>
          <p:cNvSpPr/>
          <p:nvPr/>
        </p:nvSpPr>
        <p:spPr>
          <a:xfrm>
            <a:off x="801386" y="4173749"/>
            <a:ext cx="39466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0"/>
          <p:cNvSpPr/>
          <p:nvPr/>
        </p:nvSpPr>
        <p:spPr>
          <a:xfrm>
            <a:off x="2133738" y="4173749"/>
            <a:ext cx="39466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0"/>
          <p:cNvSpPr/>
          <p:nvPr/>
        </p:nvSpPr>
        <p:spPr>
          <a:xfrm>
            <a:off x="3466090" y="4173749"/>
            <a:ext cx="39466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0"/>
          <p:cNvSpPr/>
          <p:nvPr/>
        </p:nvSpPr>
        <p:spPr>
          <a:xfrm>
            <a:off x="5469065" y="1270178"/>
            <a:ext cx="49404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= 4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0"/>
          <p:cNvSpPr/>
          <p:nvPr/>
        </p:nvSpPr>
        <p:spPr>
          <a:xfrm>
            <a:off x="6802000" y="1299607"/>
            <a:ext cx="49404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= 4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0"/>
          <p:cNvSpPr/>
          <p:nvPr/>
        </p:nvSpPr>
        <p:spPr>
          <a:xfrm>
            <a:off x="8091031" y="1299607"/>
            <a:ext cx="49404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= 4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0"/>
          <p:cNvSpPr/>
          <p:nvPr/>
        </p:nvSpPr>
        <p:spPr>
          <a:xfrm>
            <a:off x="7862681" y="2966798"/>
            <a:ext cx="3016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0"/>
          <p:cNvSpPr/>
          <p:nvPr/>
        </p:nvSpPr>
        <p:spPr>
          <a:xfrm>
            <a:off x="5166610" y="3628368"/>
            <a:ext cx="38985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81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"/>
          <p:cNvSpPr txBox="1"/>
          <p:nvPr>
            <p:ph type="title"/>
          </p:nvPr>
        </p:nvSpPr>
        <p:spPr>
          <a:xfrm>
            <a:off x="467766" y="305723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solidFill>
                  <a:srgbClr val="434443"/>
                </a:solidFill>
              </a:rPr>
              <a:t>Higher roots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128" name="Google Shape;128;p11"/>
          <p:cNvSpPr txBox="1"/>
          <p:nvPr>
            <p:ph idx="1" type="body"/>
          </p:nvPr>
        </p:nvSpPr>
        <p:spPr>
          <a:xfrm>
            <a:off x="467766" y="766229"/>
            <a:ext cx="4045500" cy="3868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462" l="-3165" r="0" t="-1734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            </a:t>
            </a:r>
            <a:endParaRPr/>
          </a:p>
        </p:txBody>
      </p:sp>
      <p:sp>
        <p:nvSpPr>
          <p:cNvPr id="129" name="Google Shape;129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130" name="Google Shape;130;p11"/>
          <p:cNvSpPr txBox="1"/>
          <p:nvPr/>
        </p:nvSpPr>
        <p:spPr>
          <a:xfrm>
            <a:off x="4839242" y="784128"/>
            <a:ext cx="3816116" cy="397301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354" r="0" t="-16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1" name="Google Shape;131;p11"/>
          <p:cNvSpPr/>
          <p:nvPr/>
        </p:nvSpPr>
        <p:spPr>
          <a:xfrm>
            <a:off x="1010970" y="2160019"/>
            <a:ext cx="3163421" cy="829974"/>
          </a:xfrm>
          <a:prstGeom prst="wedgeRectCallout">
            <a:avLst>
              <a:gd fmla="val -58125" name="adj1"/>
              <a:gd fmla="val -33577" name="adj2"/>
            </a:avLst>
          </a:prstGeom>
          <a:solidFill>
            <a:srgbClr val="D9F3F8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You can find the higher roots of any negative number!</a:t>
            </a:r>
            <a:endParaRPr/>
          </a:p>
        </p:txBody>
      </p:sp>
      <p:sp>
        <p:nvSpPr>
          <p:cNvPr id="132" name="Google Shape;132;p11"/>
          <p:cNvSpPr/>
          <p:nvPr/>
        </p:nvSpPr>
        <p:spPr>
          <a:xfrm>
            <a:off x="5587158" y="1307067"/>
            <a:ext cx="670679" cy="478406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3" name="Google Shape;133;p11"/>
          <p:cNvSpPr/>
          <p:nvPr/>
        </p:nvSpPr>
        <p:spPr>
          <a:xfrm>
            <a:off x="6354491" y="1307067"/>
            <a:ext cx="670679" cy="478406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4" name="Google Shape;134;p11"/>
          <p:cNvSpPr/>
          <p:nvPr/>
        </p:nvSpPr>
        <p:spPr>
          <a:xfrm>
            <a:off x="7121824" y="1298121"/>
            <a:ext cx="670679" cy="478406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7889158" y="1298121"/>
            <a:ext cx="644880" cy="478406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6" name="Google Shape;136;p11"/>
          <p:cNvSpPr/>
          <p:nvPr/>
        </p:nvSpPr>
        <p:spPr>
          <a:xfrm>
            <a:off x="4839242" y="1307067"/>
            <a:ext cx="670679" cy="478406"/>
          </a:xfrm>
          <a:prstGeom prst="roundRect">
            <a:avLst>
              <a:gd fmla="val 16667" name="adj"/>
            </a:avLst>
          </a:prstGeom>
          <a:solidFill>
            <a:srgbClr val="FCD6E3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/>
          </a:p>
        </p:txBody>
      </p:sp>
      <p:sp>
        <p:nvSpPr>
          <p:cNvPr id="137" name="Google Shape;137;p11"/>
          <p:cNvSpPr/>
          <p:nvPr/>
        </p:nvSpPr>
        <p:spPr>
          <a:xfrm>
            <a:off x="5750224" y="2156845"/>
            <a:ext cx="2743200" cy="374362"/>
          </a:xfrm>
          <a:prstGeom prst="wedgeRectCallout">
            <a:avLst>
              <a:gd fmla="val -58129" name="adj1"/>
              <a:gd fmla="val -37571" name="adj2"/>
            </a:avLst>
          </a:prstGeom>
          <a:solidFill>
            <a:srgbClr val="FEEAD1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Every term is equal to ‘a’.</a:t>
            </a:r>
            <a:endParaRPr/>
          </a:p>
        </p:txBody>
      </p:sp>
      <p:sp>
        <p:nvSpPr>
          <p:cNvPr id="138" name="Google Shape;138;p11"/>
          <p:cNvSpPr/>
          <p:nvPr/>
        </p:nvSpPr>
        <p:spPr>
          <a:xfrm>
            <a:off x="988849" y="1446919"/>
            <a:ext cx="38023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-2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1"/>
          <p:cNvSpPr/>
          <p:nvPr/>
        </p:nvSpPr>
        <p:spPr>
          <a:xfrm>
            <a:off x="2168473" y="1446919"/>
            <a:ext cx="38023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-2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1"/>
          <p:cNvSpPr/>
          <p:nvPr/>
        </p:nvSpPr>
        <p:spPr>
          <a:xfrm>
            <a:off x="3221097" y="1446919"/>
            <a:ext cx="69602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Error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1"/>
          <p:cNvSpPr/>
          <p:nvPr/>
        </p:nvSpPr>
        <p:spPr>
          <a:xfrm>
            <a:off x="382681" y="3237597"/>
            <a:ext cx="305564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No. Only if the power is odd.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1632055" y="3980180"/>
            <a:ext cx="6527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= 0.5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1"/>
          <p:cNvSpPr/>
          <p:nvPr/>
        </p:nvSpPr>
        <p:spPr>
          <a:xfrm>
            <a:off x="3569109" y="3980180"/>
            <a:ext cx="59022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= 1.5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1"/>
          <p:cNvSpPr/>
          <p:nvPr/>
        </p:nvSpPr>
        <p:spPr>
          <a:xfrm>
            <a:off x="4902524" y="1333425"/>
            <a:ext cx="537914" cy="42473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-340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6354491" y="2531207"/>
            <a:ext cx="58221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Yes.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1"/>
          <p:cNvSpPr/>
          <p:nvPr/>
        </p:nvSpPr>
        <p:spPr>
          <a:xfrm>
            <a:off x="6243781" y="3443086"/>
            <a:ext cx="49404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= 4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6257837" y="4016411"/>
            <a:ext cx="43152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= 1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39225" y="1316451"/>
            <a:ext cx="537925" cy="418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