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1BBB74C-7BF0-4FA6-B4C2-A68DB7CAC194}">
  <a:tblStyle styleId="{71BBB74C-7BF0-4FA6-B4C2-A68DB7CAC19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ea8e475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ea8e475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eabd5ba7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eabd5ba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ea8e475f5_0_3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ea8e475f5_0_3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Separate these 10 factors into either thinking distance, or braking distance.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ea8e475f5_0_3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ea8e475f5_0_3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d27efe821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d27efe821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ctrTitle"/>
          </p:nvPr>
        </p:nvSpPr>
        <p:spPr>
          <a:xfrm>
            <a:off x="1062250" y="3482425"/>
            <a:ext cx="8749500" cy="2667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Stopping Distance</a:t>
            </a:r>
            <a:endParaRPr/>
          </a:p>
        </p:txBody>
      </p:sp>
      <p:sp>
        <p:nvSpPr>
          <p:cNvPr id="90" name="Google Shape;90;p15"/>
          <p:cNvSpPr txBox="1"/>
          <p:nvPr>
            <p:ph idx="2" type="subTitle"/>
          </p:nvPr>
        </p:nvSpPr>
        <p:spPr>
          <a:xfrm>
            <a:off x="1835900" y="16421900"/>
            <a:ext cx="15804000" cy="247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Miss Whittick</a:t>
            </a:r>
            <a:endParaRPr/>
          </a:p>
        </p:txBody>
      </p:sp>
      <p:sp>
        <p:nvSpPr>
          <p:cNvPr id="91" name="Google Shape;91;p15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Combine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d Science - Physics - Key Stage 4 - F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orces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 SemiBold"/>
                <a:ea typeface="Montserrat SemiBold"/>
                <a:cs typeface="Montserrat SemiBold"/>
                <a:sym typeface="Montserrat SemiBold"/>
              </a:rPr>
              <a:t>Mr Saville</a:t>
            </a:r>
            <a:endParaRPr sz="28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>
            <p:ph type="title"/>
          </p:nvPr>
        </p:nvSpPr>
        <p:spPr>
          <a:xfrm>
            <a:off x="917950" y="890050"/>
            <a:ext cx="13201200" cy="114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Warm up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9" name="Google Shape;99;p16"/>
          <p:cNvSpPr txBox="1"/>
          <p:nvPr>
            <p:ph idx="1" type="body"/>
          </p:nvPr>
        </p:nvSpPr>
        <p:spPr>
          <a:xfrm>
            <a:off x="917950" y="2031550"/>
            <a:ext cx="16452000" cy="680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GB" sz="2800"/>
              <a:t>What is the equation linking acceleration, force and mass?​</a:t>
            </a:r>
            <a:endParaRPr sz="2800"/>
          </a:p>
          <a:p>
            <a:pPr indent="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406400" lvl="0" marL="457200" rtl="0" algn="l">
              <a:spcBef>
                <a:spcPts val="2000"/>
              </a:spcBef>
              <a:spcAft>
                <a:spcPts val="0"/>
              </a:spcAft>
              <a:buSzPts val="2800"/>
              <a:buAutoNum type="arabicPeriod"/>
            </a:pPr>
            <a:r>
              <a:rPr lang="en-GB" sz="2800"/>
              <a:t>What is the equation linking acceleration, final velocity, initial velocity and time?​</a:t>
            </a:r>
            <a:endParaRPr sz="2800"/>
          </a:p>
          <a:p>
            <a:pPr indent="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406400" lvl="0" marL="457200" rtl="0" algn="l">
              <a:spcBef>
                <a:spcPts val="2000"/>
              </a:spcBef>
              <a:spcAft>
                <a:spcPts val="0"/>
              </a:spcAft>
              <a:buSzPts val="2800"/>
              <a:buAutoNum type="arabicPeriod"/>
            </a:pPr>
            <a:r>
              <a:rPr lang="en-GB" sz="2800"/>
              <a:t>A car is travelling at 20 m/s when the lights turn to red. It takes 3.2 seconds to stop the car. Calculate the deceleration. Give the unit​</a:t>
            </a:r>
            <a:endParaRPr sz="2800"/>
          </a:p>
          <a:p>
            <a:pPr indent="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406400" lvl="0" marL="457200" rtl="0" algn="l">
              <a:spcBef>
                <a:spcPts val="2000"/>
              </a:spcBef>
              <a:spcAft>
                <a:spcPts val="0"/>
              </a:spcAft>
              <a:buSzPts val="2800"/>
              <a:buAutoNum type="arabicPeriod"/>
            </a:pPr>
            <a:r>
              <a:rPr lang="en-GB" sz="2800"/>
              <a:t>The car has a mass of 22,000Kg. Calculate the force needed to stop the car.  Give the unit.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B3241"/>
                </a:solidFill>
              </a:rPr>
              <a:t>‹#›</a:t>
            </a:fld>
            <a:endParaRPr>
              <a:solidFill>
                <a:srgbClr val="4B3241"/>
              </a:solidFill>
            </a:endParaRPr>
          </a:p>
        </p:txBody>
      </p:sp>
      <p:sp>
        <p:nvSpPr>
          <p:cNvPr id="105" name="Google Shape;105;p17"/>
          <p:cNvSpPr txBox="1"/>
          <p:nvPr>
            <p:ph type="title"/>
          </p:nvPr>
        </p:nvSpPr>
        <p:spPr>
          <a:xfrm>
            <a:off x="918000" y="773825"/>
            <a:ext cx="11569200" cy="735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 </a:t>
            </a:r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106" name="Google Shape;106;p17"/>
          <p:cNvGraphicFramePr/>
          <p:nvPr/>
        </p:nvGraphicFramePr>
        <p:xfrm>
          <a:off x="917950" y="2199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{71BBB74C-7BF0-4FA6-B4C2-A68DB7CAC194}</a:tableStyleId>
              </a:tblPr>
              <a:tblGrid>
                <a:gridCol w="6094975"/>
                <a:gridCol w="61508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Thinking distance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Braking distance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34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7" name="Google Shape;107;p17"/>
          <p:cNvSpPr txBox="1"/>
          <p:nvPr/>
        </p:nvSpPr>
        <p:spPr>
          <a:xfrm>
            <a:off x="950425" y="7016400"/>
            <a:ext cx="15710100" cy="20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Distractions, drugs, condition of brakes, wet/icy roads, condition of tyres, alcohol, eye sight, tiredness, age, road condition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B3241"/>
                </a:solidFill>
              </a:rPr>
              <a:t>‹#›</a:t>
            </a:fld>
            <a:endParaRPr>
              <a:solidFill>
                <a:srgbClr val="4B3241"/>
              </a:solidFill>
            </a:endParaRPr>
          </a:p>
        </p:txBody>
      </p:sp>
      <p:pic>
        <p:nvPicPr>
          <p:cNvPr id="113" name="Google Shape;11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575" y="2169150"/>
            <a:ext cx="10790508" cy="699555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8"/>
          <p:cNvSpPr txBox="1"/>
          <p:nvPr>
            <p:ph type="title"/>
          </p:nvPr>
        </p:nvSpPr>
        <p:spPr>
          <a:xfrm>
            <a:off x="689350" y="402775"/>
            <a:ext cx="11569200" cy="735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11648950" y="1864350"/>
            <a:ext cx="5875800" cy="53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Use the graph to describe the pattern shown in the data.  (hint: talk about both thinking and braking distance, then stopping distance)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What is the additional stopping distance when increasing speed from 10 to 20 km/hr.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Why does it take a larger force to stop a 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vehicle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moving faster?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Why are large decelerations 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dangerous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5567775" y="9059725"/>
            <a:ext cx="3717900" cy="6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Distance (m)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 rot="-5400000">
            <a:off x="-1523550" y="4263025"/>
            <a:ext cx="3717900" cy="6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Speed (km/hr)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3" name="Google Shape;123;p19"/>
          <p:cNvSpPr txBox="1"/>
          <p:nvPr>
            <p:ph type="title"/>
          </p:nvPr>
        </p:nvSpPr>
        <p:spPr>
          <a:xfrm>
            <a:off x="689350" y="402775"/>
            <a:ext cx="11569200" cy="735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689350" y="1677225"/>
            <a:ext cx="13623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Describe the factors that affect the stopping distance of a vehicle. In your answer explain the difference between thinking distance, braking distance and stopping distance, how they are related and factors which affect their lengths. (6)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