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10287000" cx="18288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CD7CEF-08FC-4D6C-A2B8-6DCE3D526716}">
  <a:tblStyle styleId="{AECD7CEF-08FC-4D6C-A2B8-6DCE3D52671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5276790-335B-41E6-8D4D-26CA7EA5B38A}"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italic.fntdata"/><Relationship Id="rId25" Type="http://schemas.openxmlformats.org/officeDocument/2006/relationships/font" Target="fonts/MontserratMedium-bold.fntdata"/><Relationship Id="rId27" Type="http://schemas.openxmlformats.org/officeDocument/2006/relationships/font" Target="fonts/MontserratMedium-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8d02e907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g8d02e907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1100"/>
              <a:buNone/>
            </a:pPr>
            <a:r>
              <a:rPr i="1" lang="en-GB" sz="1000">
                <a:latin typeface="Montserrat"/>
                <a:ea typeface="Montserrat"/>
                <a:cs typeface="Montserrat"/>
                <a:sym typeface="Montserrat"/>
              </a:rPr>
              <a:t>The plan for today’s lesson is as follows.  Press return   if you haven’t done the quiz, please do it now.</a:t>
            </a:r>
            <a:endParaRPr i="1" sz="1000">
              <a:latin typeface="Montserrat"/>
              <a:ea typeface="Montserrat"/>
              <a:cs typeface="Montserrat"/>
              <a:sym typeface="Montserrat"/>
            </a:endParaRPr>
          </a:p>
          <a:p>
            <a:pPr indent="0" lvl="0" marL="0" rtl="0" algn="l">
              <a:lnSpc>
                <a:spcPct val="115000"/>
              </a:lnSpc>
              <a:spcBef>
                <a:spcPts val="1200"/>
              </a:spcBef>
              <a:spcAft>
                <a:spcPts val="0"/>
              </a:spcAft>
              <a:buSzPts val="1100"/>
              <a:buNone/>
            </a:pPr>
            <a:r>
              <a:rPr lang="en-GB" sz="1000">
                <a:latin typeface="Montserrat"/>
                <a:ea typeface="Montserrat"/>
                <a:cs typeface="Montserrat"/>
                <a:sym typeface="Montserrat"/>
              </a:rPr>
              <a:t>Bist du fertig? (bereit)? Los geht’s!</a:t>
            </a:r>
            <a:br>
              <a:rPr lang="en-GB" sz="1000">
                <a:latin typeface="Montserrat"/>
                <a:ea typeface="Montserrat"/>
                <a:cs typeface="Montserrat"/>
                <a:sym typeface="Montserrat"/>
              </a:rPr>
            </a:br>
            <a:endParaRPr sz="1000">
              <a:latin typeface="Montserrat"/>
              <a:ea typeface="Montserrat"/>
              <a:cs typeface="Montserrat"/>
              <a:sym typeface="Montserrat"/>
            </a:endParaRPr>
          </a:p>
          <a:p>
            <a:pPr indent="0" lvl="0" marL="0" rtl="0" algn="l">
              <a:lnSpc>
                <a:spcPct val="115000"/>
              </a:lnSpc>
              <a:spcBef>
                <a:spcPts val="1200"/>
              </a:spcBef>
              <a:spcAft>
                <a:spcPts val="0"/>
              </a:spcAft>
              <a:buSzPts val="1100"/>
              <a:buNone/>
            </a:pPr>
            <a:r>
              <a:t/>
            </a:r>
            <a:endParaRPr/>
          </a:p>
          <a:p>
            <a:pPr indent="0" lvl="0" marL="0" rtl="0" algn="l">
              <a:lnSpc>
                <a:spcPct val="115000"/>
              </a:lnSpc>
              <a:spcBef>
                <a:spcPts val="1200"/>
              </a:spcBef>
              <a:spcAft>
                <a:spcPts val="0"/>
              </a:spcAft>
              <a:buSzPts val="1100"/>
              <a:buNone/>
            </a:pPr>
            <a:r>
              <a:t/>
            </a:r>
            <a:endParaRPr/>
          </a:p>
          <a:p>
            <a:pPr indent="0" lvl="0" marL="0" rtl="0" algn="l">
              <a:lnSpc>
                <a:spcPct val="130000"/>
              </a:lnSpc>
              <a:spcBef>
                <a:spcPts val="1200"/>
              </a:spcBef>
              <a:spcAft>
                <a:spcPts val="0"/>
              </a:spcAft>
              <a:buSzPts val="1100"/>
              <a:buNone/>
            </a:pPr>
            <a:r>
              <a:t/>
            </a:r>
            <a:endParaRPr sz="1000">
              <a:latin typeface="Montserrat"/>
              <a:ea typeface="Montserrat"/>
              <a:cs typeface="Montserrat"/>
              <a:sym typeface="Montserrat"/>
            </a:endParaRPr>
          </a:p>
          <a:p>
            <a:pPr indent="0" lvl="0" marL="0" rtl="0" algn="l">
              <a:lnSpc>
                <a:spcPct val="130000"/>
              </a:lnSpc>
              <a:spcBef>
                <a:spcPts val="1000"/>
              </a:spcBef>
              <a:spcAft>
                <a:spcPts val="1000"/>
              </a:spcAft>
              <a:buSzPts val="1100"/>
              <a:buNone/>
            </a:pPr>
            <a:r>
              <a:t/>
            </a:r>
            <a:endParaRPr sz="1000">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Without audio or pictures for students to produce.</a:t>
            </a:r>
            <a:endParaRPr i="1"/>
          </a:p>
          <a:p>
            <a:pPr indent="-228600" lvl="0" marL="457200" rtl="0" algn="l">
              <a:lnSpc>
                <a:spcPct val="100000"/>
              </a:lnSpc>
              <a:spcBef>
                <a:spcPts val="0"/>
              </a:spcBef>
              <a:spcAft>
                <a:spcPts val="0"/>
              </a:spcAft>
              <a:buSzPts val="1100"/>
              <a:buNone/>
            </a:pPr>
            <a:r>
              <a:t/>
            </a:r>
            <a:endParaRPr/>
          </a:p>
        </p:txBody>
      </p:sp>
      <p:sp>
        <p:nvSpPr>
          <p:cNvPr id="54" name="Google Shape;54;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Introduce and elicit the pronunciation of the </a:t>
            </a:r>
            <a:r>
              <a:rPr b="1" lang="en-GB"/>
              <a:t>individual SSC ‘eu’ </a:t>
            </a:r>
            <a:r>
              <a:rPr lang="en-GB"/>
              <a:t>and then the </a:t>
            </a:r>
            <a:r>
              <a:rPr b="1" lang="en-GB"/>
              <a:t>source</a:t>
            </a:r>
            <a:r>
              <a:rPr lang="en-GB"/>
              <a:t> word again (with gesture, if using).</a:t>
            </a:r>
            <a:br>
              <a:rPr lang="en-GB"/>
            </a:br>
            <a:r>
              <a:rPr lang="en-GB"/>
              <a:t>Then present and elicit the pronunciation of the five </a:t>
            </a:r>
            <a:r>
              <a:rPr b="1" lang="en-GB"/>
              <a:t>cluster</a:t>
            </a:r>
            <a:r>
              <a:rPr lang="en-GB"/>
              <a:t> words.</a:t>
            </a:r>
            <a:br>
              <a:rPr lang="en-GB"/>
            </a:b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a:p>
          <a:p>
            <a:pPr indent="0" lvl="0" marL="0" marR="0" rtl="0" algn="l">
              <a:lnSpc>
                <a:spcPct val="100000"/>
              </a:lnSpc>
              <a:spcBef>
                <a:spcPts val="0"/>
              </a:spcBef>
              <a:spcAft>
                <a:spcPts val="0"/>
              </a:spcAft>
              <a:buClr>
                <a:srgbClr val="000000"/>
              </a:buClr>
              <a:buSzPts val="1200"/>
              <a:buFont typeface="Arial"/>
              <a:buNone/>
            </a:pPr>
            <a:r>
              <a:t/>
            </a:r>
            <a:endParaRPr sz="1200"/>
          </a:p>
          <a:p>
            <a:pPr indent="0" lvl="0" marL="0" marR="0" rtl="0" algn="l">
              <a:lnSpc>
                <a:spcPct val="100000"/>
              </a:lnSpc>
              <a:spcBef>
                <a:spcPts val="0"/>
              </a:spcBef>
              <a:spcAft>
                <a:spcPts val="0"/>
              </a:spcAft>
              <a:buClr>
                <a:srgbClr val="000000"/>
              </a:buClr>
              <a:buSzPts val="1200"/>
              <a:buFont typeface="Arial"/>
              <a:buNone/>
            </a:pPr>
            <a:r>
              <a:rPr lang="en-GB" sz="1200"/>
              <a:t>Word frequency rankings (1 is the most common word in German): </a:t>
            </a:r>
            <a:br>
              <a:rPr lang="en-GB" sz="1200"/>
            </a:br>
            <a:r>
              <a:rPr b="1" lang="en-GB" sz="1200"/>
              <a:t>Deutschland </a:t>
            </a:r>
            <a:r>
              <a:rPr lang="en-GB" sz="1200"/>
              <a:t>[N/A proper noun]; </a:t>
            </a:r>
            <a:r>
              <a:rPr b="1" lang="en-GB" sz="1200"/>
              <a:t>Euro </a:t>
            </a:r>
            <a:r>
              <a:rPr b="0" lang="en-GB" sz="1200"/>
              <a:t>[333] </a:t>
            </a:r>
            <a:r>
              <a:rPr b="1" lang="en-GB" sz="1200"/>
              <a:t>heute </a:t>
            </a:r>
            <a:r>
              <a:rPr lang="en-GB" sz="1200"/>
              <a:t>[121]; </a:t>
            </a:r>
            <a:r>
              <a:rPr b="1" lang="en-GB" sz="1200"/>
              <a:t>Freund </a:t>
            </a:r>
            <a:r>
              <a:rPr lang="en-GB" sz="1200"/>
              <a:t>[327]; </a:t>
            </a:r>
            <a:r>
              <a:rPr b="1" lang="en-GB" sz="1200"/>
              <a:t>neu </a:t>
            </a:r>
            <a:r>
              <a:rPr lang="en-GB" sz="1200"/>
              <a:t>[80]; </a:t>
            </a:r>
            <a:r>
              <a:rPr b="1" lang="en-GB" sz="1200"/>
              <a:t>Leute</a:t>
            </a:r>
            <a:r>
              <a:rPr lang="en-GB" sz="1200"/>
              <a:t>[163].</a:t>
            </a:r>
            <a:br>
              <a:rPr lang="en-GB" sz="1200"/>
            </a:br>
            <a:r>
              <a:rPr i="1" lang="en-GB" sz="1200"/>
              <a:t>Source:  Jones, R.L. &amp; Tschirner, E. (2006). A frequency dictionary of German: core vocabulary for learners. Routledge</a:t>
            </a:r>
            <a:endParaRPr/>
          </a:p>
          <a:p>
            <a:pPr indent="-228600" lvl="0" marL="457200" rtl="0" algn="l">
              <a:lnSpc>
                <a:spcPct val="100000"/>
              </a:lnSpc>
              <a:spcBef>
                <a:spcPts val="0"/>
              </a:spcBef>
              <a:spcAft>
                <a:spcPts val="0"/>
              </a:spcAft>
              <a:buSzPts val="1100"/>
              <a:buNone/>
            </a:pPr>
            <a:r>
              <a:t/>
            </a:r>
            <a:endParaRPr/>
          </a:p>
        </p:txBody>
      </p:sp>
      <p:sp>
        <p:nvSpPr>
          <p:cNvPr id="68" name="Google Shape;68;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Min font size = 28 for the words on the slide.  Nothing below the acorn.</a:t>
            </a:r>
            <a:endParaRPr b="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sz="1200"/>
              <a:t>O</a:t>
            </a:r>
            <a:r>
              <a:rPr lang="en-GB" sz="1200">
                <a:solidFill>
                  <a:schemeClr val="dk1"/>
                </a:solidFill>
              </a:rPr>
              <a:t>n the screen, you can see the new vocabulary together.   Now, I’ll say the German again, but I will say them out of order.  You say the correct translation out loud.  If you want to challenge yourself - close your eyes, focus on what I’m saying and say the correct translation out loud.  </a:t>
            </a:r>
            <a:endParaRPr sz="1200">
              <a:solidFill>
                <a:schemeClr val="dk1"/>
              </a:solidFill>
            </a:endParaRPr>
          </a:p>
          <a:p>
            <a:pPr indent="0" lvl="0" marL="0" rtl="0" algn="l">
              <a:lnSpc>
                <a:spcPct val="100000"/>
              </a:lnSpc>
              <a:spcBef>
                <a:spcPts val="0"/>
              </a:spcBef>
              <a:spcAft>
                <a:spcPts val="0"/>
              </a:spcAft>
              <a:buSzPts val="1100"/>
              <a:buNone/>
            </a:pPr>
            <a:r>
              <a:t/>
            </a:r>
            <a:endParaRPr i="1" sz="1400">
              <a:solidFill>
                <a:srgbClr val="002060"/>
              </a:solidFill>
            </a:endParaRPr>
          </a:p>
          <a:p>
            <a:pPr indent="0" lvl="0" marL="0" marR="0" rtl="0" algn="l">
              <a:lnSpc>
                <a:spcPct val="100000"/>
              </a:lnSpc>
              <a:spcBef>
                <a:spcPts val="0"/>
              </a:spcBef>
              <a:spcAft>
                <a:spcPts val="0"/>
              </a:spcAft>
              <a:buClr>
                <a:srgbClr val="000000"/>
              </a:buClr>
              <a:buSzPts val="1100"/>
              <a:buFont typeface="Arial"/>
              <a:buNone/>
            </a:pPr>
            <a:r>
              <a:rPr lang="en-GB" sz="1400">
                <a:latin typeface="Montserrat"/>
                <a:ea typeface="Montserrat"/>
                <a:cs typeface="Montserrat"/>
                <a:sym typeface="Montserrat"/>
              </a:rPr>
              <a:t>unterstützen, die Geduld, die Freundschaft, müssen, denken, die gleichen Interessen, immer, koennen, duerfen, </a:t>
            </a:r>
            <a:endParaRPr/>
          </a:p>
          <a:p>
            <a:pPr indent="0" lvl="0" marL="0" marR="0" rtl="0" algn="l">
              <a:lnSpc>
                <a:spcPct val="100000"/>
              </a:lnSpc>
              <a:spcBef>
                <a:spcPts val="0"/>
              </a:spcBef>
              <a:spcAft>
                <a:spcPts val="0"/>
              </a:spcAft>
              <a:buClr>
                <a:srgbClr val="000000"/>
              </a:buClr>
              <a:buSzPts val="1100"/>
              <a:buFont typeface="Arial"/>
              <a:buNone/>
            </a:pPr>
            <a:r>
              <a:t/>
            </a:r>
            <a:endParaRPr sz="14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i="1" sz="1400">
              <a:solidFill>
                <a:srgbClr val="002060"/>
              </a:solidFill>
            </a:endParaRPr>
          </a:p>
          <a:p>
            <a:pPr indent="0" lvl="0" marL="0" rtl="0" algn="l">
              <a:lnSpc>
                <a:spcPct val="100000"/>
              </a:lnSpc>
              <a:spcBef>
                <a:spcPts val="0"/>
              </a:spcBef>
              <a:spcAft>
                <a:spcPts val="0"/>
              </a:spcAft>
              <a:buSzPts val="1100"/>
              <a:buNone/>
            </a:pPr>
            <a:r>
              <a:t/>
            </a:r>
            <a:endParaRPr i="1" sz="1400">
              <a:solidFill>
                <a:srgbClr val="00206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Style guide advice.</a:t>
            </a:r>
            <a:endParaRPr/>
          </a:p>
          <a:p>
            <a:pPr indent="0" lvl="0" marL="0" rtl="0" algn="l">
              <a:lnSpc>
                <a:spcPct val="100000"/>
              </a:lnSpc>
              <a:spcBef>
                <a:spcPts val="0"/>
              </a:spcBef>
              <a:spcAft>
                <a:spcPts val="0"/>
              </a:spcAft>
              <a:buSzPts val="1100"/>
              <a:buNone/>
            </a:pPr>
            <a:r>
              <a:rPr lang="en-GB"/>
              <a:t>Optimum use of lesson time and key to learning/consolidation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Style guide advice.</a:t>
            </a:r>
            <a:endParaRPr/>
          </a:p>
          <a:p>
            <a:pPr indent="0" lvl="0" marL="0" rtl="0" algn="l">
              <a:lnSpc>
                <a:spcPct val="100000"/>
              </a:lnSpc>
              <a:spcBef>
                <a:spcPts val="0"/>
              </a:spcBef>
              <a:spcAft>
                <a:spcPts val="0"/>
              </a:spcAft>
              <a:buSzPts val="1100"/>
              <a:buNone/>
            </a:pPr>
            <a:r>
              <a:rPr lang="en-GB"/>
              <a:t>Optimum use of lesson time and key to learning/consolidation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Style guide advice.</a:t>
            </a:r>
            <a:endParaRPr/>
          </a:p>
          <a:p>
            <a:pPr indent="0" lvl="0" marL="0" rtl="0" algn="l">
              <a:lnSpc>
                <a:spcPct val="100000"/>
              </a:lnSpc>
              <a:spcBef>
                <a:spcPts val="0"/>
              </a:spcBef>
              <a:spcAft>
                <a:spcPts val="0"/>
              </a:spcAft>
              <a:buSzPts val="1100"/>
              <a:buNone/>
            </a:pPr>
            <a:r>
              <a:rPr lang="en-GB"/>
              <a:t>Optimum use of lesson time and key to learning/consolidation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müssen</a:t>
            </a:r>
            <a:endParaRPr b="0" i="0" sz="1800" u="none" strike="noStrike">
              <a:latin typeface="Arial"/>
              <a:ea typeface="Arial"/>
              <a:cs typeface="Arial"/>
              <a:sym typeface="Arial"/>
            </a:endParaRPr>
          </a:p>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können</a:t>
            </a:r>
            <a:endParaRPr b="0" i="0" sz="1800" u="none" strike="noStrike">
              <a:latin typeface="Arial"/>
              <a:ea typeface="Arial"/>
              <a:cs typeface="Arial"/>
              <a:sym typeface="Arial"/>
            </a:endParaRPr>
          </a:p>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dürfen</a:t>
            </a:r>
            <a:endParaRPr b="0" i="0" sz="1800" u="none" strike="noStrike">
              <a:latin typeface="Arial"/>
              <a:ea typeface="Arial"/>
              <a:cs typeface="Arial"/>
              <a:sym typeface="Arial"/>
            </a:endParaRPr>
          </a:p>
          <a:p>
            <a:pPr indent="0" lvl="0" marL="0" rtl="0" algn="l">
              <a:lnSpc>
                <a:spcPct val="130000"/>
              </a:lnSpc>
              <a:spcBef>
                <a:spcPts val="1000"/>
              </a:spcBef>
              <a:spcAft>
                <a:spcPts val="1000"/>
              </a:spcAft>
              <a:buSzPts val="1100"/>
              <a:buNone/>
            </a:pPr>
            <a:r>
              <a:t/>
            </a:r>
            <a:endParaRPr sz="1000">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10400">
                <a:solidFill>
                  <a:srgbClr val="000000"/>
                </a:solidFill>
              </a:defRPr>
            </a:lvl2pPr>
            <a:lvl3pPr lvl="2" algn="ctr">
              <a:lnSpc>
                <a:spcPct val="100000"/>
              </a:lnSpc>
              <a:spcBef>
                <a:spcPts val="0"/>
              </a:spcBef>
              <a:spcAft>
                <a:spcPts val="0"/>
              </a:spcAft>
              <a:buClr>
                <a:srgbClr val="000000"/>
              </a:buClr>
              <a:buSzPts val="10400"/>
              <a:buNone/>
              <a:defRPr sz="10400">
                <a:solidFill>
                  <a:srgbClr val="000000"/>
                </a:solidFill>
              </a:defRPr>
            </a:lvl3pPr>
            <a:lvl4pPr lvl="3" algn="ctr">
              <a:lnSpc>
                <a:spcPct val="100000"/>
              </a:lnSpc>
              <a:spcBef>
                <a:spcPts val="0"/>
              </a:spcBef>
              <a:spcAft>
                <a:spcPts val="0"/>
              </a:spcAft>
              <a:buClr>
                <a:srgbClr val="000000"/>
              </a:buClr>
              <a:buSzPts val="10400"/>
              <a:buNone/>
              <a:defRPr sz="10400">
                <a:solidFill>
                  <a:srgbClr val="000000"/>
                </a:solidFill>
              </a:defRPr>
            </a:lvl4pPr>
            <a:lvl5pPr lvl="4" algn="ctr">
              <a:lnSpc>
                <a:spcPct val="100000"/>
              </a:lnSpc>
              <a:spcBef>
                <a:spcPts val="0"/>
              </a:spcBef>
              <a:spcAft>
                <a:spcPts val="0"/>
              </a:spcAft>
              <a:buClr>
                <a:srgbClr val="000000"/>
              </a:buClr>
              <a:buSzPts val="10400"/>
              <a:buNone/>
              <a:defRPr sz="10400">
                <a:solidFill>
                  <a:srgbClr val="000000"/>
                </a:solidFill>
              </a:defRPr>
            </a:lvl5pPr>
            <a:lvl6pPr lvl="5" algn="ctr">
              <a:lnSpc>
                <a:spcPct val="100000"/>
              </a:lnSpc>
              <a:spcBef>
                <a:spcPts val="0"/>
              </a:spcBef>
              <a:spcAft>
                <a:spcPts val="0"/>
              </a:spcAft>
              <a:buClr>
                <a:srgbClr val="000000"/>
              </a:buClr>
              <a:buSzPts val="10400"/>
              <a:buNone/>
              <a:defRPr sz="10400">
                <a:solidFill>
                  <a:srgbClr val="000000"/>
                </a:solidFill>
              </a:defRPr>
            </a:lvl6pPr>
            <a:lvl7pPr lvl="6" algn="ctr">
              <a:lnSpc>
                <a:spcPct val="100000"/>
              </a:lnSpc>
              <a:spcBef>
                <a:spcPts val="0"/>
              </a:spcBef>
              <a:spcAft>
                <a:spcPts val="0"/>
              </a:spcAft>
              <a:buClr>
                <a:srgbClr val="000000"/>
              </a:buClr>
              <a:buSzPts val="10400"/>
              <a:buNone/>
              <a:defRPr sz="10400">
                <a:solidFill>
                  <a:srgbClr val="000000"/>
                </a:solidFill>
              </a:defRPr>
            </a:lvl7pPr>
            <a:lvl8pPr lvl="7" algn="ctr">
              <a:lnSpc>
                <a:spcPct val="100000"/>
              </a:lnSpc>
              <a:spcBef>
                <a:spcPts val="0"/>
              </a:spcBef>
              <a:spcAft>
                <a:spcPts val="0"/>
              </a:spcAft>
              <a:buClr>
                <a:srgbClr val="000000"/>
              </a:buClr>
              <a:buSzPts val="10400"/>
              <a:buNone/>
              <a:defRPr sz="10400">
                <a:solidFill>
                  <a:srgbClr val="000000"/>
                </a:solidFill>
              </a:defRPr>
            </a:lvl8pPr>
            <a:lvl9pPr lvl="8" algn="ctr">
              <a:lnSpc>
                <a:spcPct val="100000"/>
              </a:lnSpc>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2000"/>
              </a:spcBef>
              <a:spcAft>
                <a:spcPts val="0"/>
              </a:spcAft>
              <a:buSzPts val="2800"/>
              <a:buNone/>
              <a:defRPr>
                <a:solidFill>
                  <a:srgbClr val="000000"/>
                </a:solidFill>
              </a:defRPr>
            </a:lvl3pPr>
            <a:lvl4pPr lvl="3" algn="l">
              <a:lnSpc>
                <a:spcPct val="130000"/>
              </a:lnSpc>
              <a:spcBef>
                <a:spcPts val="2000"/>
              </a:spcBef>
              <a:spcAft>
                <a:spcPts val="0"/>
              </a:spcAft>
              <a:buSzPts val="2800"/>
              <a:buNone/>
              <a:defRPr>
                <a:solidFill>
                  <a:srgbClr val="000000"/>
                </a:solidFill>
              </a:defRPr>
            </a:lvl4pPr>
            <a:lvl5pPr lvl="4" algn="l">
              <a:lnSpc>
                <a:spcPct val="130000"/>
              </a:lnSpc>
              <a:spcBef>
                <a:spcPts val="2000"/>
              </a:spcBef>
              <a:spcAft>
                <a:spcPts val="0"/>
              </a:spcAft>
              <a:buSzPts val="2400"/>
              <a:buNone/>
              <a:defRPr>
                <a:solidFill>
                  <a:srgbClr val="000000"/>
                </a:solidFill>
              </a:defRPr>
            </a:lvl5pPr>
            <a:lvl6pPr lvl="5" algn="l">
              <a:lnSpc>
                <a:spcPct val="130000"/>
              </a:lnSpc>
              <a:spcBef>
                <a:spcPts val="2000"/>
              </a:spcBef>
              <a:spcAft>
                <a:spcPts val="0"/>
              </a:spcAft>
              <a:buSzPts val="2400"/>
              <a:buNone/>
              <a:defRPr>
                <a:solidFill>
                  <a:srgbClr val="000000"/>
                </a:solidFill>
              </a:defRPr>
            </a:lvl6pPr>
            <a:lvl7pPr lvl="6" algn="l">
              <a:lnSpc>
                <a:spcPct val="130000"/>
              </a:lnSpc>
              <a:spcBef>
                <a:spcPts val="2000"/>
              </a:spcBef>
              <a:spcAft>
                <a:spcPts val="0"/>
              </a:spcAft>
              <a:buSzPts val="2000"/>
              <a:buNone/>
              <a:defRPr>
                <a:solidFill>
                  <a:srgbClr val="000000"/>
                </a:solidFill>
              </a:defRPr>
            </a:lvl7pPr>
            <a:lvl8pPr lvl="7" algn="l">
              <a:lnSpc>
                <a:spcPct val="130000"/>
              </a:lnSpc>
              <a:spcBef>
                <a:spcPts val="2000"/>
              </a:spcBef>
              <a:spcAft>
                <a:spcPts val="0"/>
              </a:spcAft>
              <a:buSzPts val="2000"/>
              <a:buNone/>
              <a:defRPr>
                <a:solidFill>
                  <a:srgbClr val="000000"/>
                </a:solidFill>
              </a:defRPr>
            </a:lvl8pPr>
            <a:lvl9pPr lvl="8" algn="l">
              <a:lnSpc>
                <a:spcPct val="130000"/>
              </a:lnSpc>
              <a:spcBef>
                <a:spcPts val="2000"/>
              </a:spcBef>
              <a:spcAft>
                <a:spcPts val="2000"/>
              </a:spcAft>
              <a:buSzPts val="1600"/>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8" name="Google Shape;18;p3"/>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sz="2800"/>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1" name="Google Shape;21;p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24" name="Google Shape;24;p5"/>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algn="l">
              <a:lnSpc>
                <a:spcPct val="140000"/>
              </a:lnSpc>
              <a:spcBef>
                <a:spcPts val="200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2000"/>
              </a:spcBef>
              <a:spcAft>
                <a:spcPts val="0"/>
              </a:spcAft>
              <a:buSzPts val="2800"/>
              <a:buNone/>
              <a:defRPr/>
            </a:lvl3pPr>
            <a:lvl4pPr lvl="3" algn="l">
              <a:lnSpc>
                <a:spcPct val="130000"/>
              </a:lnSpc>
              <a:spcBef>
                <a:spcPts val="2000"/>
              </a:spcBef>
              <a:spcAft>
                <a:spcPts val="0"/>
              </a:spcAft>
              <a:buSzPts val="2800"/>
              <a:buNone/>
              <a:defRPr/>
            </a:lvl4pPr>
            <a:lvl5pPr lvl="4" algn="l">
              <a:lnSpc>
                <a:spcPct val="130000"/>
              </a:lnSpc>
              <a:spcBef>
                <a:spcPts val="2000"/>
              </a:spcBef>
              <a:spcAft>
                <a:spcPts val="0"/>
              </a:spcAft>
              <a:buSzPts val="2400"/>
              <a:buNone/>
              <a:defRPr/>
            </a:lvl5pPr>
            <a:lvl6pPr lvl="5" algn="l">
              <a:lnSpc>
                <a:spcPct val="130000"/>
              </a:lnSpc>
              <a:spcBef>
                <a:spcPts val="2000"/>
              </a:spcBef>
              <a:spcAft>
                <a:spcPts val="0"/>
              </a:spcAft>
              <a:buSzPts val="2400"/>
              <a:buNone/>
              <a:defRPr/>
            </a:lvl6pPr>
            <a:lvl7pPr lvl="6" algn="l">
              <a:lnSpc>
                <a:spcPct val="130000"/>
              </a:lnSpc>
              <a:spcBef>
                <a:spcPts val="2000"/>
              </a:spcBef>
              <a:spcAft>
                <a:spcPts val="0"/>
              </a:spcAft>
              <a:buSzPts val="2000"/>
              <a:buNone/>
              <a:defRPr/>
            </a:lvl7pPr>
            <a:lvl8pPr lvl="7" algn="l">
              <a:lnSpc>
                <a:spcPct val="130000"/>
              </a:lnSpc>
              <a:spcBef>
                <a:spcPts val="2000"/>
              </a:spcBef>
              <a:spcAft>
                <a:spcPts val="0"/>
              </a:spcAft>
              <a:buSzPts val="2000"/>
              <a:buNone/>
              <a:defRPr/>
            </a:lvl8pPr>
            <a:lvl9pPr lvl="8" algn="l">
              <a:lnSpc>
                <a:spcPct val="130000"/>
              </a:lnSpc>
              <a:spcBef>
                <a:spcPts val="2000"/>
              </a:spcBef>
              <a:spcAft>
                <a:spcPts val="2000"/>
              </a:spcAft>
              <a:buSzPts val="1600"/>
              <a:buNone/>
              <a:defRPr/>
            </a:lvl9pPr>
          </a:lstStyle>
          <a:p/>
        </p:txBody>
      </p:sp>
      <p:pic>
        <p:nvPicPr>
          <p:cNvPr id="25" name="Google Shape;25;p5"/>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26" name="Shape 26"/>
        <p:cNvGrpSpPr/>
        <p:nvPr/>
      </p:nvGrpSpPr>
      <p:grpSpPr>
        <a:xfrm>
          <a:off x="0" y="0"/>
          <a:ext cx="0" cy="0"/>
          <a:chOff x="0" y="0"/>
          <a:chExt cx="0" cy="0"/>
        </a:xfrm>
      </p:grpSpPr>
      <p:sp>
        <p:nvSpPr>
          <p:cNvPr id="27" name="Google Shape;27;p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8" name="Google Shape;28;p6"/>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29" name="Google Shape;29;p6"/>
          <p:cNvSpPr txBox="1"/>
          <p:nvPr>
            <p:ph idx="2" type="subTitle"/>
          </p:nvPr>
        </p:nvSpPr>
        <p:spPr>
          <a:xfrm>
            <a:off x="11111450" y="5342400"/>
            <a:ext cx="6258600" cy="7890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0" name="Google Shape;30;p6"/>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31" name="Google Shape;31;p6"/>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2" name="Google Shape;32;p6"/>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33" name="Google Shape;33;p6"/>
          <p:cNvSpPr txBox="1"/>
          <p:nvPr>
            <p:ph idx="6" type="subTitle"/>
          </p:nvPr>
        </p:nvSpPr>
        <p:spPr>
          <a:xfrm>
            <a:off x="11111450" y="635545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4" name="Google Shape;34;p6"/>
          <p:cNvSpPr txBox="1"/>
          <p:nvPr>
            <p:ph idx="7" type="subTitle"/>
          </p:nvPr>
        </p:nvSpPr>
        <p:spPr>
          <a:xfrm>
            <a:off x="11111450" y="73685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5" name="Google Shape;35;p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 name="Shape 36"/>
        <p:cNvGrpSpPr/>
        <p:nvPr/>
      </p:nvGrpSpPr>
      <p:grpSpPr>
        <a:xfrm>
          <a:off x="0" y="0"/>
          <a:ext cx="0" cy="0"/>
          <a:chOff x="0" y="0"/>
          <a:chExt cx="0" cy="0"/>
        </a:xfrm>
      </p:grpSpPr>
      <p:sp>
        <p:nvSpPr>
          <p:cNvPr id="37" name="Google Shape;37;p7"/>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2.png"/><Relationship Id="rId9"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8"/>
          <p:cNvSpPr txBox="1"/>
          <p:nvPr>
            <p:ph idx="1" type="body"/>
          </p:nvPr>
        </p:nvSpPr>
        <p:spPr>
          <a:xfrm>
            <a:off x="936000" y="9252000"/>
            <a:ext cx="7884000" cy="6408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3200"/>
              <a:buFont typeface="Arial"/>
              <a:buNone/>
            </a:pPr>
            <a:r>
              <a:rPr lang="en-GB" sz="2800">
                <a:solidFill>
                  <a:srgbClr val="4B3241"/>
                </a:solidFill>
                <a:latin typeface="Montserrat SemiBold"/>
                <a:ea typeface="Montserrat SemiBold"/>
                <a:cs typeface="Montserrat SemiBold"/>
                <a:sym typeface="Montserrat SemiBold"/>
              </a:rPr>
              <a:t>Frau Driver</a:t>
            </a:r>
            <a:endParaRPr sz="2800">
              <a:solidFill>
                <a:srgbClr val="4B324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a:p>
        </p:txBody>
      </p:sp>
      <p:sp>
        <p:nvSpPr>
          <p:cNvPr id="43" name="Google Shape;43;p8"/>
          <p:cNvSpPr txBox="1"/>
          <p:nvPr/>
        </p:nvSpPr>
        <p:spPr>
          <a:xfrm>
            <a:off x="647125" y="669425"/>
            <a:ext cx="5109900" cy="102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3600"/>
              <a:buFont typeface="Arial"/>
              <a:buNone/>
            </a:pPr>
            <a:r>
              <a:rPr b="1" lang="en-GB" sz="3600">
                <a:solidFill>
                  <a:srgbClr val="4B3241"/>
                </a:solidFill>
                <a:latin typeface="Montserrat"/>
                <a:ea typeface="Montserrat"/>
                <a:cs typeface="Montserrat"/>
                <a:sym typeface="Montserrat"/>
              </a:rPr>
              <a:t>German</a:t>
            </a:r>
            <a:endParaRPr>
              <a:latin typeface="Montserrat"/>
              <a:ea typeface="Montserrat"/>
              <a:cs typeface="Montserrat"/>
              <a:sym typeface="Montserrat"/>
            </a:endParaRPr>
          </a:p>
        </p:txBody>
      </p:sp>
      <p:sp>
        <p:nvSpPr>
          <p:cNvPr id="44" name="Google Shape;44;p8"/>
          <p:cNvSpPr txBox="1"/>
          <p:nvPr/>
        </p:nvSpPr>
        <p:spPr>
          <a:xfrm>
            <a:off x="691750" y="2677750"/>
            <a:ext cx="15910200" cy="261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6000"/>
              <a:buFont typeface="Arial"/>
              <a:buNone/>
            </a:pPr>
            <a:r>
              <a:rPr lang="en-GB" sz="6000">
                <a:solidFill>
                  <a:srgbClr val="4B3241"/>
                </a:solidFill>
                <a:latin typeface="Montserrat SemiBold"/>
                <a:ea typeface="Montserrat SemiBold"/>
                <a:cs typeface="Montserrat SemiBold"/>
                <a:sym typeface="Montserrat SemiBold"/>
              </a:rPr>
              <a:t>Describing People and Discussing Friendships [3 / 3]</a:t>
            </a:r>
            <a:br>
              <a:rPr lang="en-GB" sz="6000">
                <a:solidFill>
                  <a:srgbClr val="4B3241"/>
                </a:solidFill>
                <a:latin typeface="Montserrat SemiBold"/>
                <a:ea typeface="Montserrat SemiBold"/>
                <a:cs typeface="Montserrat SemiBold"/>
                <a:sym typeface="Montserrat SemiBold"/>
              </a:rPr>
            </a:br>
            <a:r>
              <a:rPr lang="en-GB" sz="6000">
                <a:solidFill>
                  <a:srgbClr val="4B3241"/>
                </a:solidFill>
                <a:latin typeface="Montserrat SemiBold"/>
                <a:ea typeface="Montserrat SemiBold"/>
                <a:cs typeface="Montserrat SemiBold"/>
                <a:sym typeface="Montserrat SemiBold"/>
              </a:rPr>
              <a:t>- Possessive Adjectives</a:t>
            </a:r>
            <a:br>
              <a:rPr lang="en-GB" sz="6000">
                <a:solidFill>
                  <a:srgbClr val="4B3241"/>
                </a:solidFill>
                <a:latin typeface="Montserrat SemiBold"/>
                <a:ea typeface="Montserrat SemiBold"/>
                <a:cs typeface="Montserrat SemiBold"/>
                <a:sym typeface="Montserrat SemiBold"/>
              </a:rPr>
            </a:br>
            <a:r>
              <a:rPr lang="en-GB" sz="6000">
                <a:solidFill>
                  <a:srgbClr val="4B3241"/>
                </a:solidFill>
                <a:latin typeface="Montserrat SemiBold"/>
                <a:ea typeface="Montserrat SemiBold"/>
                <a:cs typeface="Montserrat SemiBold"/>
                <a:sym typeface="Montserrat SemiBold"/>
              </a:rPr>
              <a:t>- Modal Verbs</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9"/>
          <p:cNvSpPr txBox="1"/>
          <p:nvPr>
            <p:ph type="title"/>
          </p:nvPr>
        </p:nvSpPr>
        <p:spPr>
          <a:xfrm>
            <a:off x="917950" y="647912"/>
            <a:ext cx="16556399" cy="1507461"/>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sz="4000">
                <a:solidFill>
                  <a:schemeClr val="dk2"/>
                </a:solidFill>
              </a:rPr>
              <a:t>Describing people and using possessive adjectives</a:t>
            </a:r>
            <a:endParaRPr sz="4000">
              <a:solidFill>
                <a:schemeClr val="dk2"/>
              </a:solidFill>
            </a:endParaRPr>
          </a:p>
          <a:p>
            <a:pPr indent="0" lvl="0" marL="0" rtl="0" algn="l">
              <a:lnSpc>
                <a:spcPct val="115000"/>
              </a:lnSpc>
              <a:spcBef>
                <a:spcPts val="0"/>
              </a:spcBef>
              <a:spcAft>
                <a:spcPts val="0"/>
              </a:spcAft>
              <a:buSzPts val="4400"/>
              <a:buNone/>
            </a:pPr>
            <a:r>
              <a:rPr b="0" lang="en-GB" sz="4800">
                <a:solidFill>
                  <a:schemeClr val="lt1"/>
                </a:solidFill>
                <a:latin typeface="Montserrat SemiBold"/>
                <a:ea typeface="Montserrat SemiBold"/>
                <a:cs typeface="Montserrat SemiBold"/>
                <a:sym typeface="Montserrat SemiBold"/>
              </a:rPr>
              <a:t>your understanding of the near future tense.</a:t>
            </a:r>
            <a:endParaRPr sz="4800"/>
          </a:p>
        </p:txBody>
      </p:sp>
      <p:sp>
        <p:nvSpPr>
          <p:cNvPr id="50" name="Google Shape;50;p9"/>
          <p:cNvSpPr txBox="1"/>
          <p:nvPr>
            <p:ph idx="1" type="body"/>
          </p:nvPr>
        </p:nvSpPr>
        <p:spPr>
          <a:xfrm>
            <a:off x="917950" y="1648137"/>
            <a:ext cx="16452001" cy="7697037"/>
          </a:xfrm>
          <a:prstGeom prst="rect">
            <a:avLst/>
          </a:prstGeom>
          <a:noFill/>
          <a:ln>
            <a:noFill/>
          </a:ln>
        </p:spPr>
        <p:txBody>
          <a:bodyPr anchorCtr="0" anchor="t" bIns="0" lIns="0" spcFirstLastPara="1" rIns="0" wrap="square" tIns="0">
            <a:noAutofit/>
          </a:bodyPr>
          <a:lstStyle/>
          <a:p>
            <a:pPr indent="-711200" lvl="0" marL="914400" rtl="0" algn="l">
              <a:lnSpc>
                <a:spcPct val="130000"/>
              </a:lnSpc>
              <a:spcBef>
                <a:spcPts val="0"/>
              </a:spcBef>
              <a:spcAft>
                <a:spcPts val="0"/>
              </a:spcAft>
              <a:buSzPts val="4000"/>
              <a:buChar char="●"/>
            </a:pPr>
            <a:r>
              <a:rPr lang="en-GB" sz="3600"/>
              <a:t>Phonics focus ([u] [ü])</a:t>
            </a:r>
            <a:endParaRPr sz="3600"/>
          </a:p>
          <a:p>
            <a:pPr indent="-711200" lvl="0" marL="914400" rtl="0" algn="l">
              <a:lnSpc>
                <a:spcPct val="130000"/>
              </a:lnSpc>
              <a:spcBef>
                <a:spcPts val="0"/>
              </a:spcBef>
              <a:spcAft>
                <a:spcPts val="0"/>
              </a:spcAft>
              <a:buSzPts val="4000"/>
              <a:buChar char="●"/>
            </a:pPr>
            <a:r>
              <a:rPr lang="en-GB" sz="3600"/>
              <a:t>Introducing new vocabulary</a:t>
            </a:r>
            <a:endParaRPr sz="3600"/>
          </a:p>
          <a:p>
            <a:pPr indent="-685800" lvl="0" marL="914400" rtl="0" algn="l">
              <a:lnSpc>
                <a:spcPct val="130000"/>
              </a:lnSpc>
              <a:spcBef>
                <a:spcPts val="0"/>
              </a:spcBef>
              <a:spcAft>
                <a:spcPts val="0"/>
              </a:spcAft>
              <a:buSzPts val="3600"/>
              <a:buChar char="●"/>
            </a:pPr>
            <a:r>
              <a:rPr lang="en-GB" sz="3600"/>
              <a:t>Grammar:  Adjective endings – nominative / accusative cases</a:t>
            </a:r>
            <a:endParaRPr/>
          </a:p>
          <a:p>
            <a:pPr indent="-685800" lvl="0" marL="914400" rtl="0" algn="l">
              <a:lnSpc>
                <a:spcPct val="130000"/>
              </a:lnSpc>
              <a:spcBef>
                <a:spcPts val="0"/>
              </a:spcBef>
              <a:spcAft>
                <a:spcPts val="0"/>
              </a:spcAft>
              <a:buSzPts val="3600"/>
              <a:buChar char="●"/>
            </a:pPr>
            <a:r>
              <a:rPr lang="en-GB" sz="3600"/>
              <a:t>Reading: Describing friendships</a:t>
            </a:r>
            <a:endParaRPr/>
          </a:p>
          <a:p>
            <a:pPr indent="-685800" lvl="0" marL="914400" rtl="0" algn="l">
              <a:lnSpc>
                <a:spcPct val="130000"/>
              </a:lnSpc>
              <a:spcBef>
                <a:spcPts val="0"/>
              </a:spcBef>
              <a:spcAft>
                <a:spcPts val="0"/>
              </a:spcAft>
              <a:buSzPts val="3600"/>
              <a:buChar char="●"/>
            </a:pPr>
            <a:r>
              <a:rPr lang="en-GB" sz="3600"/>
              <a:t>Revision vocabulary</a:t>
            </a:r>
            <a:endParaRPr/>
          </a:p>
          <a:p>
            <a:pPr indent="-685800" lvl="0" marL="914400" rtl="0" algn="l">
              <a:lnSpc>
                <a:spcPct val="130000"/>
              </a:lnSpc>
              <a:spcBef>
                <a:spcPts val="0"/>
              </a:spcBef>
              <a:spcAft>
                <a:spcPts val="0"/>
              </a:spcAft>
              <a:buSzPts val="3600"/>
              <a:buChar char="●"/>
            </a:pPr>
            <a:r>
              <a:rPr lang="en-GB" sz="3600"/>
              <a:t>Grammar:  Modal verbs</a:t>
            </a:r>
            <a:endParaRPr/>
          </a:p>
          <a:p>
            <a:pPr indent="-685800" lvl="0" marL="914400" rtl="0" algn="l">
              <a:lnSpc>
                <a:spcPct val="130000"/>
              </a:lnSpc>
              <a:spcBef>
                <a:spcPts val="0"/>
              </a:spcBef>
              <a:spcAft>
                <a:spcPts val="0"/>
              </a:spcAft>
              <a:buSzPts val="3600"/>
              <a:buChar char="●"/>
            </a:pPr>
            <a:r>
              <a:rPr lang="en-GB" sz="3600"/>
              <a:t>Writing activity</a:t>
            </a:r>
            <a:endParaRPr sz="3600"/>
          </a:p>
          <a:p>
            <a:pPr indent="-685800" lvl="0" marL="914400" rtl="0" algn="l">
              <a:lnSpc>
                <a:spcPct val="130000"/>
              </a:lnSpc>
              <a:spcBef>
                <a:spcPts val="0"/>
              </a:spcBef>
              <a:spcAft>
                <a:spcPts val="0"/>
              </a:spcAft>
              <a:buSzPts val="3600"/>
              <a:buChar char="●"/>
            </a:pPr>
            <a:r>
              <a:rPr lang="en-GB" sz="3600"/>
              <a:t>Speaking Activity</a:t>
            </a:r>
            <a:endParaRPr sz="3600"/>
          </a:p>
          <a:p>
            <a:pPr indent="-685800" lvl="0" marL="914400" rtl="0" algn="l">
              <a:lnSpc>
                <a:spcPct val="130000"/>
              </a:lnSpc>
              <a:spcBef>
                <a:spcPts val="0"/>
              </a:spcBef>
              <a:spcAft>
                <a:spcPts val="0"/>
              </a:spcAft>
              <a:buSzPts val="3600"/>
              <a:buChar char="●"/>
            </a:pPr>
            <a:r>
              <a:rPr lang="en-GB" sz="3600"/>
              <a:t>Summarising learning</a:t>
            </a:r>
            <a:endParaRPr sz="3600"/>
          </a:p>
          <a:p>
            <a:pPr indent="0" lvl="0" marL="0" rtl="0" algn="l">
              <a:lnSpc>
                <a:spcPct val="130000"/>
              </a:lnSpc>
              <a:spcBef>
                <a:spcPts val="2000"/>
              </a:spcBef>
              <a:spcAft>
                <a:spcPts val="2000"/>
              </a:spcAft>
              <a:buSzPts val="32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0"/>
          <p:cNvSpPr txBox="1"/>
          <p:nvPr>
            <p:ph type="title"/>
          </p:nvPr>
        </p:nvSpPr>
        <p:spPr>
          <a:xfrm>
            <a:off x="1257300" y="213520"/>
            <a:ext cx="15773400" cy="1988345"/>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4400"/>
              <a:buNone/>
            </a:pPr>
            <a:r>
              <a:rPr lang="en-GB" sz="18000">
                <a:solidFill>
                  <a:srgbClr val="002060"/>
                </a:solidFill>
                <a:latin typeface="Montserrat"/>
                <a:ea typeface="Montserrat"/>
                <a:cs typeface="Montserrat"/>
                <a:sym typeface="Montserrat"/>
              </a:rPr>
              <a:t>au</a:t>
            </a:r>
            <a:endParaRPr sz="18000">
              <a:latin typeface="Montserrat"/>
              <a:ea typeface="Montserrat"/>
              <a:cs typeface="Montserrat"/>
              <a:sym typeface="Montserrat"/>
            </a:endParaRPr>
          </a:p>
        </p:txBody>
      </p:sp>
      <p:sp>
        <p:nvSpPr>
          <p:cNvPr id="57" name="Google Shape;57;p10"/>
          <p:cNvSpPr/>
          <p:nvPr/>
        </p:nvSpPr>
        <p:spPr>
          <a:xfrm>
            <a:off x="6406666" y="2787605"/>
            <a:ext cx="5704319" cy="3929388"/>
          </a:xfrm>
          <a:prstGeom prst="roundRect">
            <a:avLst>
              <a:gd fmla="val 16667" name="adj"/>
            </a:avLst>
          </a:prstGeom>
          <a:solidFill>
            <a:schemeClr val="lt1"/>
          </a:solidFill>
          <a:ln cap="flat" cmpd="sng" w="57150">
            <a:solidFill>
              <a:schemeClr val="accent5"/>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900"/>
              <a:buFont typeface="Arial"/>
              <a:buNone/>
            </a:pPr>
            <a:r>
              <a:rPr b="0" i="0" lang="en-GB" sz="9900" u="none" cap="none" strike="noStrike">
                <a:solidFill>
                  <a:srgbClr val="002060"/>
                </a:solidFill>
                <a:latin typeface="Montserrat"/>
                <a:ea typeface="Montserrat"/>
                <a:cs typeface="Montserrat"/>
                <a:sym typeface="Montserrat"/>
              </a:rPr>
              <a:t>H</a:t>
            </a:r>
            <a:r>
              <a:rPr b="0" i="0" lang="en-GB" sz="9900" u="none" cap="none" strike="noStrike">
                <a:solidFill>
                  <a:schemeClr val="accent5"/>
                </a:solidFill>
                <a:latin typeface="Montserrat"/>
                <a:ea typeface="Montserrat"/>
                <a:cs typeface="Montserrat"/>
                <a:sym typeface="Montserrat"/>
              </a:rPr>
              <a:t>au</a:t>
            </a:r>
            <a:r>
              <a:rPr b="0" i="0" lang="en-GB" sz="9900" u="none" cap="none" strike="noStrike">
                <a:solidFill>
                  <a:srgbClr val="002060"/>
                </a:solidFill>
                <a:latin typeface="Montserrat"/>
                <a:ea typeface="Montserrat"/>
                <a:cs typeface="Montserrat"/>
                <a:sym typeface="Montserrat"/>
              </a:rPr>
              <a:t>s</a:t>
            </a:r>
            <a:endParaRPr b="0" i="0" sz="9900" u="none" cap="none" strike="noStrike">
              <a:solidFill>
                <a:srgbClr val="002060"/>
              </a:solidFill>
              <a:latin typeface="Montserrat"/>
              <a:ea typeface="Montserrat"/>
              <a:cs typeface="Montserrat"/>
              <a:sym typeface="Montserrat"/>
            </a:endParaRPr>
          </a:p>
        </p:txBody>
      </p:sp>
      <p:sp>
        <p:nvSpPr>
          <p:cNvPr id="58" name="Google Shape;58;p10"/>
          <p:cNvSpPr/>
          <p:nvPr/>
        </p:nvSpPr>
        <p:spPr>
          <a:xfrm>
            <a:off x="907210" y="5141793"/>
            <a:ext cx="4568879"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Montserrat"/>
                <a:ea typeface="Montserrat"/>
                <a:cs typeface="Montserrat"/>
                <a:sym typeface="Montserrat"/>
              </a:rPr>
              <a:t>gl</a:t>
            </a:r>
            <a:r>
              <a:rPr b="0" i="0" lang="en-GB" sz="8100" u="none" cap="none" strike="noStrike">
                <a:solidFill>
                  <a:schemeClr val="accent5"/>
                </a:solidFill>
                <a:latin typeface="Montserrat"/>
                <a:ea typeface="Montserrat"/>
                <a:cs typeface="Montserrat"/>
                <a:sym typeface="Montserrat"/>
              </a:rPr>
              <a:t>au</a:t>
            </a:r>
            <a:r>
              <a:rPr b="0" i="0" lang="en-GB" sz="8100" u="none" cap="none" strike="noStrike">
                <a:solidFill>
                  <a:srgbClr val="002060"/>
                </a:solidFill>
                <a:latin typeface="Montserrat"/>
                <a:ea typeface="Montserrat"/>
                <a:cs typeface="Montserrat"/>
                <a:sym typeface="Montserrat"/>
              </a:rPr>
              <a:t>ben</a:t>
            </a:r>
            <a:endParaRPr b="0" i="0" sz="8100" u="none" cap="none" strike="noStrike">
              <a:solidFill>
                <a:srgbClr val="FFCC00"/>
              </a:solidFill>
              <a:latin typeface="Montserrat"/>
              <a:ea typeface="Montserrat"/>
              <a:cs typeface="Montserrat"/>
              <a:sym typeface="Montserrat"/>
            </a:endParaRPr>
          </a:p>
        </p:txBody>
      </p:sp>
      <p:sp>
        <p:nvSpPr>
          <p:cNvPr id="59" name="Google Shape;59;p10"/>
          <p:cNvSpPr/>
          <p:nvPr/>
        </p:nvSpPr>
        <p:spPr>
          <a:xfrm>
            <a:off x="13274919" y="411260"/>
            <a:ext cx="3588461"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accent5"/>
                </a:solidFill>
                <a:latin typeface="Montserrat"/>
                <a:ea typeface="Montserrat"/>
                <a:cs typeface="Montserrat"/>
                <a:sym typeface="Montserrat"/>
              </a:rPr>
              <a:t>au</a:t>
            </a:r>
            <a:r>
              <a:rPr b="0" i="0" lang="en-GB" sz="8100" u="none" cap="none" strike="noStrike">
                <a:solidFill>
                  <a:srgbClr val="002060"/>
                </a:solidFill>
                <a:latin typeface="Montserrat"/>
                <a:ea typeface="Montserrat"/>
                <a:cs typeface="Montserrat"/>
                <a:sym typeface="Montserrat"/>
              </a:rPr>
              <a:t>ch</a:t>
            </a:r>
            <a:endParaRPr b="0" i="1" sz="8100" u="none" cap="none" strike="noStrike">
              <a:solidFill>
                <a:srgbClr val="002060"/>
              </a:solidFill>
              <a:latin typeface="Montserrat"/>
              <a:ea typeface="Montserrat"/>
              <a:cs typeface="Montserrat"/>
              <a:sym typeface="Montserrat"/>
            </a:endParaRPr>
          </a:p>
        </p:txBody>
      </p:sp>
      <p:sp>
        <p:nvSpPr>
          <p:cNvPr id="60" name="Google Shape;60;p10"/>
          <p:cNvSpPr/>
          <p:nvPr/>
        </p:nvSpPr>
        <p:spPr>
          <a:xfrm>
            <a:off x="12559976" y="5104211"/>
            <a:ext cx="5018343"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accent5"/>
                </a:solidFill>
                <a:latin typeface="Montserrat"/>
                <a:ea typeface="Montserrat"/>
                <a:cs typeface="Montserrat"/>
                <a:sym typeface="Montserrat"/>
              </a:rPr>
              <a:t>au</a:t>
            </a:r>
            <a:r>
              <a:rPr b="0" i="0" lang="en-GB" sz="8100" u="none" cap="none" strike="noStrike">
                <a:solidFill>
                  <a:srgbClr val="002060"/>
                </a:solidFill>
                <a:latin typeface="Montserrat"/>
                <a:ea typeface="Montserrat"/>
                <a:cs typeface="Montserrat"/>
                <a:sym typeface="Montserrat"/>
              </a:rPr>
              <a:t>f</a:t>
            </a:r>
            <a:endParaRPr b="0" i="0" sz="1400" u="none" cap="none" strike="noStrike">
              <a:solidFill>
                <a:srgbClr val="000000"/>
              </a:solidFill>
              <a:latin typeface="Arial"/>
              <a:ea typeface="Arial"/>
              <a:cs typeface="Arial"/>
              <a:sym typeface="Arial"/>
            </a:endParaRPr>
          </a:p>
        </p:txBody>
      </p:sp>
      <p:sp>
        <p:nvSpPr>
          <p:cNvPr id="61" name="Google Shape;61;p10"/>
          <p:cNvSpPr/>
          <p:nvPr/>
        </p:nvSpPr>
        <p:spPr>
          <a:xfrm>
            <a:off x="479162" y="411260"/>
            <a:ext cx="5424978"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Montserrat"/>
                <a:ea typeface="Montserrat"/>
                <a:cs typeface="Montserrat"/>
                <a:sym typeface="Montserrat"/>
              </a:rPr>
              <a:t>gen</a:t>
            </a:r>
            <a:r>
              <a:rPr b="0" i="0" lang="en-GB" sz="8100" u="none" cap="none" strike="noStrike">
                <a:solidFill>
                  <a:schemeClr val="accent5"/>
                </a:solidFill>
                <a:latin typeface="Montserrat"/>
                <a:ea typeface="Montserrat"/>
                <a:cs typeface="Montserrat"/>
                <a:sym typeface="Montserrat"/>
              </a:rPr>
              <a:t>au</a:t>
            </a:r>
            <a:endParaRPr b="0" i="0" sz="8100" u="none" cap="none" strike="noStrike">
              <a:solidFill>
                <a:schemeClr val="accent5"/>
              </a:solidFill>
              <a:latin typeface="Montserrat"/>
              <a:ea typeface="Montserrat"/>
              <a:cs typeface="Montserrat"/>
              <a:sym typeface="Montserrat"/>
            </a:endParaRPr>
          </a:p>
        </p:txBody>
      </p:sp>
      <p:sp>
        <p:nvSpPr>
          <p:cNvPr id="62" name="Google Shape;62;p10"/>
          <p:cNvSpPr/>
          <p:nvPr/>
        </p:nvSpPr>
        <p:spPr>
          <a:xfrm>
            <a:off x="6426751" y="7295730"/>
            <a:ext cx="5434501"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accent5"/>
                </a:solidFill>
                <a:latin typeface="Montserrat"/>
                <a:ea typeface="Montserrat"/>
                <a:cs typeface="Montserrat"/>
                <a:sym typeface="Montserrat"/>
              </a:rPr>
              <a:t>au</a:t>
            </a:r>
            <a:r>
              <a:rPr b="0" i="0" lang="en-GB" sz="8100" u="none" cap="none" strike="noStrike">
                <a:solidFill>
                  <a:srgbClr val="002060"/>
                </a:solidFill>
                <a:latin typeface="Montserrat"/>
                <a:ea typeface="Montserrat"/>
                <a:cs typeface="Montserrat"/>
                <a:sym typeface="Montserrat"/>
              </a:rPr>
              <a:t>sgehen</a:t>
            </a:r>
            <a:endParaRPr b="0" i="0" sz="8100" u="none" cap="none" strike="noStrike">
              <a:solidFill>
                <a:srgbClr val="002060"/>
              </a:solidFill>
              <a:latin typeface="Montserrat"/>
              <a:ea typeface="Montserrat"/>
              <a:cs typeface="Montserrat"/>
              <a:sym typeface="Montserrat"/>
            </a:endParaRPr>
          </a:p>
        </p:txBody>
      </p:sp>
      <p:pic>
        <p:nvPicPr>
          <p:cNvPr id="63" name="Google Shape;63;p10"/>
          <p:cNvPicPr preferRelativeResize="0"/>
          <p:nvPr/>
        </p:nvPicPr>
        <p:blipFill rotWithShape="1">
          <a:blip r:embed="rId3">
            <a:alphaModFix/>
          </a:blip>
          <a:srcRect b="0" l="0" r="0" t="0"/>
          <a:stretch/>
        </p:blipFill>
        <p:spPr>
          <a:xfrm>
            <a:off x="7358081" y="2780602"/>
            <a:ext cx="3528657" cy="2323610"/>
          </a:xfrm>
          <a:prstGeom prst="rect">
            <a:avLst/>
          </a:prstGeom>
          <a:noFill/>
          <a:ln>
            <a:noFill/>
          </a:ln>
        </p:spPr>
      </p:pic>
      <p:sp>
        <p:nvSpPr>
          <p:cNvPr id="64" name="Google Shape;64;p10"/>
          <p:cNvSpPr txBox="1"/>
          <p:nvPr/>
        </p:nvSpPr>
        <p:spPr>
          <a:xfrm>
            <a:off x="12140679" y="9711615"/>
            <a:ext cx="517387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Montserrat"/>
                <a:ea typeface="Montserrat"/>
                <a:cs typeface="Montserrat"/>
                <a:sym typeface="Montserrat"/>
              </a:rPr>
              <a:t> Rachel Hawkes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500"/>
                                        <p:tgtEl>
                                          <p:spTgt spid="57"/>
                                        </p:tgtEl>
                                      </p:cBhvr>
                                    </p:animEffect>
                                  </p:childTnLst>
                                </p:cTn>
                              </p:par>
                              <p:par>
                                <p:cTn fill="hold" nodeType="with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5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5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5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5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1"/>
          <p:cNvSpPr txBox="1"/>
          <p:nvPr>
            <p:ph type="title"/>
          </p:nvPr>
        </p:nvSpPr>
        <p:spPr>
          <a:xfrm>
            <a:off x="6493913" y="-536120"/>
            <a:ext cx="5410892" cy="1791984"/>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4400"/>
              <a:buNone/>
            </a:pPr>
            <a:r>
              <a:rPr lang="en-GB" sz="18000">
                <a:solidFill>
                  <a:srgbClr val="002060"/>
                </a:solidFill>
              </a:rPr>
              <a:t>eu</a:t>
            </a:r>
            <a:endParaRPr sz="18000"/>
          </a:p>
        </p:txBody>
      </p:sp>
      <p:sp>
        <p:nvSpPr>
          <p:cNvPr id="71" name="Google Shape;71;p11"/>
          <p:cNvSpPr/>
          <p:nvPr/>
        </p:nvSpPr>
        <p:spPr>
          <a:xfrm>
            <a:off x="5674556" y="2104907"/>
            <a:ext cx="7744423" cy="4260396"/>
          </a:xfrm>
          <a:prstGeom prst="roundRect">
            <a:avLst>
              <a:gd fmla="val 16667" name="adj"/>
            </a:avLst>
          </a:prstGeom>
          <a:solidFill>
            <a:schemeClr val="lt1"/>
          </a:solidFill>
          <a:ln cap="flat" cmpd="sng" w="57150">
            <a:solidFill>
              <a:schemeClr val="accent5"/>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Montserrat"/>
                <a:ea typeface="Montserrat"/>
                <a:cs typeface="Montserrat"/>
                <a:sym typeface="Montserrat"/>
              </a:rPr>
              <a:t>D</a:t>
            </a:r>
            <a:r>
              <a:rPr b="0" i="0" lang="en-GB" sz="8100" u="none" cap="none" strike="noStrike">
                <a:solidFill>
                  <a:schemeClr val="accent5"/>
                </a:solidFill>
                <a:latin typeface="Montserrat"/>
                <a:ea typeface="Montserrat"/>
                <a:cs typeface="Montserrat"/>
                <a:sym typeface="Montserrat"/>
              </a:rPr>
              <a:t>eu</a:t>
            </a:r>
            <a:r>
              <a:rPr b="0" i="0" lang="en-GB" sz="8100" u="none" cap="none" strike="noStrike">
                <a:solidFill>
                  <a:srgbClr val="002060"/>
                </a:solidFill>
                <a:latin typeface="Montserrat"/>
                <a:ea typeface="Montserrat"/>
                <a:cs typeface="Montserrat"/>
                <a:sym typeface="Montserrat"/>
              </a:rPr>
              <a:t>tschland</a:t>
            </a:r>
            <a:endParaRPr b="0" i="0" sz="1400" u="none" cap="none" strike="noStrike">
              <a:solidFill>
                <a:srgbClr val="000000"/>
              </a:solidFill>
              <a:latin typeface="Arial"/>
              <a:ea typeface="Arial"/>
              <a:cs typeface="Arial"/>
              <a:sym typeface="Arial"/>
            </a:endParaRPr>
          </a:p>
        </p:txBody>
      </p:sp>
      <p:sp>
        <p:nvSpPr>
          <p:cNvPr id="72" name="Google Shape;72;p11"/>
          <p:cNvSpPr/>
          <p:nvPr/>
        </p:nvSpPr>
        <p:spPr>
          <a:xfrm>
            <a:off x="760955" y="4602738"/>
            <a:ext cx="4025462"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Montserrat"/>
                <a:ea typeface="Montserrat"/>
                <a:cs typeface="Montserrat"/>
                <a:sym typeface="Montserrat"/>
              </a:rPr>
              <a:t>Fr</a:t>
            </a:r>
            <a:r>
              <a:rPr b="0" i="0" lang="en-GB" sz="8100" u="none" cap="none" strike="noStrike">
                <a:solidFill>
                  <a:schemeClr val="accent5"/>
                </a:solidFill>
                <a:latin typeface="Montserrat"/>
                <a:ea typeface="Montserrat"/>
                <a:cs typeface="Montserrat"/>
                <a:sym typeface="Montserrat"/>
              </a:rPr>
              <a:t>eu</a:t>
            </a:r>
            <a:r>
              <a:rPr b="0" i="0" lang="en-GB" sz="8100" u="none" cap="none" strike="noStrike">
                <a:solidFill>
                  <a:srgbClr val="002060"/>
                </a:solidFill>
                <a:latin typeface="Montserrat"/>
                <a:ea typeface="Montserrat"/>
                <a:cs typeface="Montserrat"/>
                <a:sym typeface="Montserrat"/>
              </a:rPr>
              <a:t>nd</a:t>
            </a:r>
            <a:endParaRPr b="0" i="0" sz="8100" u="none" cap="none" strike="noStrike">
              <a:solidFill>
                <a:srgbClr val="FFCC00"/>
              </a:solidFill>
              <a:latin typeface="Montserrat"/>
              <a:ea typeface="Montserrat"/>
              <a:cs typeface="Montserrat"/>
              <a:sym typeface="Montserrat"/>
            </a:endParaRPr>
          </a:p>
        </p:txBody>
      </p:sp>
      <p:sp>
        <p:nvSpPr>
          <p:cNvPr id="73" name="Google Shape;73;p11"/>
          <p:cNvSpPr/>
          <p:nvPr/>
        </p:nvSpPr>
        <p:spPr>
          <a:xfrm>
            <a:off x="12909989" y="4602738"/>
            <a:ext cx="5018343"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Montserrat"/>
                <a:ea typeface="Montserrat"/>
                <a:cs typeface="Montserrat"/>
                <a:sym typeface="Montserrat"/>
              </a:rPr>
              <a:t>L</a:t>
            </a:r>
            <a:r>
              <a:rPr b="0" i="0" lang="en-GB" sz="8100" u="none" cap="none" strike="noStrike">
                <a:solidFill>
                  <a:schemeClr val="accent5"/>
                </a:solidFill>
                <a:latin typeface="Montserrat"/>
                <a:ea typeface="Montserrat"/>
                <a:cs typeface="Montserrat"/>
                <a:sym typeface="Montserrat"/>
              </a:rPr>
              <a:t>eu</a:t>
            </a:r>
            <a:r>
              <a:rPr b="0" i="0" lang="en-GB" sz="8100" u="none" cap="none" strike="noStrike">
                <a:solidFill>
                  <a:srgbClr val="002060"/>
                </a:solidFill>
                <a:latin typeface="Montserrat"/>
                <a:ea typeface="Montserrat"/>
                <a:cs typeface="Montserrat"/>
                <a:sym typeface="Montserrat"/>
              </a:rPr>
              <a:t>te</a:t>
            </a:r>
            <a:endParaRPr b="0" i="0" sz="8100" u="none" cap="none" strike="noStrike">
              <a:solidFill>
                <a:srgbClr val="002060"/>
              </a:solidFill>
              <a:latin typeface="Montserrat"/>
              <a:ea typeface="Montserrat"/>
              <a:cs typeface="Montserrat"/>
              <a:sym typeface="Montserrat"/>
            </a:endParaRPr>
          </a:p>
        </p:txBody>
      </p:sp>
      <p:sp>
        <p:nvSpPr>
          <p:cNvPr id="74" name="Google Shape;74;p11"/>
          <p:cNvSpPr/>
          <p:nvPr/>
        </p:nvSpPr>
        <p:spPr>
          <a:xfrm>
            <a:off x="13624930" y="348257"/>
            <a:ext cx="3588461"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Montserrat"/>
                <a:ea typeface="Montserrat"/>
                <a:cs typeface="Montserrat"/>
                <a:sym typeface="Montserrat"/>
              </a:rPr>
              <a:t>h</a:t>
            </a:r>
            <a:r>
              <a:rPr b="0" i="0" lang="en-GB" sz="8100" u="none" cap="none" strike="noStrike">
                <a:solidFill>
                  <a:schemeClr val="accent5"/>
                </a:solidFill>
                <a:latin typeface="Montserrat"/>
                <a:ea typeface="Montserrat"/>
                <a:cs typeface="Montserrat"/>
                <a:sym typeface="Montserrat"/>
              </a:rPr>
              <a:t>eu</a:t>
            </a:r>
            <a:r>
              <a:rPr b="0" i="0" lang="en-GB" sz="8100" u="none" cap="none" strike="noStrike">
                <a:solidFill>
                  <a:srgbClr val="002060"/>
                </a:solidFill>
                <a:latin typeface="Montserrat"/>
                <a:ea typeface="Montserrat"/>
                <a:cs typeface="Montserrat"/>
                <a:sym typeface="Montserrat"/>
              </a:rPr>
              <a:t>te</a:t>
            </a:r>
            <a:endParaRPr b="0" i="1" sz="8100" u="none" cap="none" strike="noStrike">
              <a:solidFill>
                <a:srgbClr val="002060"/>
              </a:solidFill>
              <a:latin typeface="Montserrat"/>
              <a:ea typeface="Montserrat"/>
              <a:cs typeface="Montserrat"/>
              <a:sym typeface="Montserrat"/>
            </a:endParaRPr>
          </a:p>
        </p:txBody>
      </p:sp>
      <p:sp>
        <p:nvSpPr>
          <p:cNvPr id="75" name="Google Shape;75;p11"/>
          <p:cNvSpPr/>
          <p:nvPr/>
        </p:nvSpPr>
        <p:spPr>
          <a:xfrm>
            <a:off x="61196" y="327221"/>
            <a:ext cx="5424978"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accent5"/>
                </a:solidFill>
                <a:latin typeface="Montserrat"/>
                <a:ea typeface="Montserrat"/>
                <a:cs typeface="Montserrat"/>
                <a:sym typeface="Montserrat"/>
              </a:rPr>
              <a:t>Eu</a:t>
            </a:r>
            <a:r>
              <a:rPr b="0" i="0" lang="en-GB" sz="8100" u="none" cap="none" strike="noStrike">
                <a:solidFill>
                  <a:srgbClr val="002060"/>
                </a:solidFill>
                <a:latin typeface="Montserrat"/>
                <a:ea typeface="Montserrat"/>
                <a:cs typeface="Montserrat"/>
                <a:sym typeface="Montserrat"/>
              </a:rPr>
              <a:t>ro</a:t>
            </a:r>
            <a:endParaRPr b="0" i="0" sz="1400" u="none" cap="none" strike="noStrike">
              <a:solidFill>
                <a:srgbClr val="000000"/>
              </a:solidFill>
              <a:latin typeface="Arial"/>
              <a:ea typeface="Arial"/>
              <a:cs typeface="Arial"/>
              <a:sym typeface="Arial"/>
            </a:endParaRPr>
          </a:p>
        </p:txBody>
      </p:sp>
      <p:sp>
        <p:nvSpPr>
          <p:cNvPr id="76" name="Google Shape;76;p11"/>
          <p:cNvSpPr/>
          <p:nvPr/>
        </p:nvSpPr>
        <p:spPr>
          <a:xfrm>
            <a:off x="8032952" y="6408824"/>
            <a:ext cx="2231701"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Montserrat"/>
                <a:ea typeface="Montserrat"/>
                <a:cs typeface="Montserrat"/>
                <a:sym typeface="Montserrat"/>
              </a:rPr>
              <a:t>n</a:t>
            </a:r>
            <a:r>
              <a:rPr b="0" i="0" lang="en-GB" sz="8100" u="none" cap="none" strike="noStrike">
                <a:solidFill>
                  <a:schemeClr val="accent5"/>
                </a:solidFill>
                <a:latin typeface="Montserrat"/>
                <a:ea typeface="Montserrat"/>
                <a:cs typeface="Montserrat"/>
                <a:sym typeface="Montserrat"/>
              </a:rPr>
              <a:t>eu</a:t>
            </a:r>
            <a:endParaRPr b="0" i="0" sz="8100" u="none" cap="none" strike="noStrike">
              <a:solidFill>
                <a:schemeClr val="accent5"/>
              </a:solidFill>
              <a:latin typeface="Montserrat"/>
              <a:ea typeface="Montserrat"/>
              <a:cs typeface="Montserrat"/>
              <a:sym typeface="Montserrat"/>
            </a:endParaRPr>
          </a:p>
        </p:txBody>
      </p:sp>
      <p:pic>
        <p:nvPicPr>
          <p:cNvPr id="77" name="Google Shape;77;p11"/>
          <p:cNvPicPr preferRelativeResize="0"/>
          <p:nvPr/>
        </p:nvPicPr>
        <p:blipFill rotWithShape="1">
          <a:blip r:embed="rId3">
            <a:alphaModFix/>
          </a:blip>
          <a:srcRect b="0" l="0" r="0" t="0"/>
          <a:stretch/>
        </p:blipFill>
        <p:spPr>
          <a:xfrm>
            <a:off x="7913668" y="2599240"/>
            <a:ext cx="2343854" cy="2343854"/>
          </a:xfrm>
          <a:prstGeom prst="rect">
            <a:avLst/>
          </a:prstGeom>
          <a:noFill/>
          <a:ln>
            <a:noFill/>
          </a:ln>
        </p:spPr>
      </p:pic>
      <p:pic>
        <p:nvPicPr>
          <p:cNvPr id="78" name="Google Shape;78;p11"/>
          <p:cNvPicPr preferRelativeResize="0"/>
          <p:nvPr/>
        </p:nvPicPr>
        <p:blipFill rotWithShape="1">
          <a:blip r:embed="rId4">
            <a:alphaModFix/>
          </a:blip>
          <a:srcRect b="0" l="0" r="0" t="0"/>
          <a:stretch/>
        </p:blipFill>
        <p:spPr>
          <a:xfrm>
            <a:off x="13537727" y="6268999"/>
            <a:ext cx="3762869" cy="2332979"/>
          </a:xfrm>
          <a:prstGeom prst="rect">
            <a:avLst/>
          </a:prstGeom>
          <a:noFill/>
          <a:ln>
            <a:noFill/>
          </a:ln>
        </p:spPr>
      </p:pic>
      <p:pic>
        <p:nvPicPr>
          <p:cNvPr id="79" name="Google Shape;79;p11"/>
          <p:cNvPicPr preferRelativeResize="0"/>
          <p:nvPr/>
        </p:nvPicPr>
        <p:blipFill rotWithShape="1">
          <a:blip r:embed="rId5">
            <a:alphaModFix/>
          </a:blip>
          <a:srcRect b="0" l="0" r="0" t="0"/>
          <a:stretch/>
        </p:blipFill>
        <p:spPr>
          <a:xfrm>
            <a:off x="1752741" y="1754286"/>
            <a:ext cx="2067795" cy="1933389"/>
          </a:xfrm>
          <a:prstGeom prst="rect">
            <a:avLst/>
          </a:prstGeom>
          <a:noFill/>
          <a:ln>
            <a:noFill/>
          </a:ln>
        </p:spPr>
      </p:pic>
      <p:pic>
        <p:nvPicPr>
          <p:cNvPr id="80" name="Google Shape;80;p11"/>
          <p:cNvPicPr preferRelativeResize="0"/>
          <p:nvPr/>
        </p:nvPicPr>
        <p:blipFill rotWithShape="1">
          <a:blip r:embed="rId6">
            <a:alphaModFix/>
          </a:blip>
          <a:srcRect b="0" l="0" r="0" t="0"/>
          <a:stretch/>
        </p:blipFill>
        <p:spPr>
          <a:xfrm>
            <a:off x="6732028" y="7908448"/>
            <a:ext cx="2223962" cy="1023023"/>
          </a:xfrm>
          <a:prstGeom prst="rect">
            <a:avLst/>
          </a:prstGeom>
          <a:noFill/>
          <a:ln>
            <a:noFill/>
          </a:ln>
        </p:spPr>
      </p:pic>
      <p:pic>
        <p:nvPicPr>
          <p:cNvPr id="81" name="Google Shape;81;p11"/>
          <p:cNvPicPr preferRelativeResize="0"/>
          <p:nvPr/>
        </p:nvPicPr>
        <p:blipFill rotWithShape="1">
          <a:blip r:embed="rId7">
            <a:alphaModFix/>
          </a:blip>
          <a:srcRect b="0" l="0" r="0" t="0"/>
          <a:stretch/>
        </p:blipFill>
        <p:spPr>
          <a:xfrm>
            <a:off x="9235441" y="7863080"/>
            <a:ext cx="2487491" cy="1160829"/>
          </a:xfrm>
          <a:prstGeom prst="rect">
            <a:avLst/>
          </a:prstGeom>
          <a:noFill/>
          <a:ln>
            <a:noFill/>
          </a:ln>
        </p:spPr>
      </p:pic>
      <p:grpSp>
        <p:nvGrpSpPr>
          <p:cNvPr id="82" name="Google Shape;82;p11"/>
          <p:cNvGrpSpPr/>
          <p:nvPr/>
        </p:nvGrpSpPr>
        <p:grpSpPr>
          <a:xfrm>
            <a:off x="14387969" y="1712216"/>
            <a:ext cx="2062389" cy="2058951"/>
            <a:chOff x="9004659" y="1640742"/>
            <a:chExt cx="914407" cy="912883"/>
          </a:xfrm>
        </p:grpSpPr>
        <p:pic>
          <p:nvPicPr>
            <p:cNvPr id="83" name="Google Shape;83;p11"/>
            <p:cNvPicPr preferRelativeResize="0"/>
            <p:nvPr/>
          </p:nvPicPr>
          <p:blipFill rotWithShape="1">
            <a:blip r:embed="rId8">
              <a:alphaModFix/>
            </a:blip>
            <a:srcRect b="0" l="0" r="0" t="0"/>
            <a:stretch/>
          </p:blipFill>
          <p:spPr>
            <a:xfrm>
              <a:off x="9004659" y="1640742"/>
              <a:ext cx="914407" cy="912883"/>
            </a:xfrm>
            <a:prstGeom prst="rect">
              <a:avLst/>
            </a:prstGeom>
            <a:noFill/>
            <a:ln>
              <a:noFill/>
            </a:ln>
          </p:spPr>
        </p:pic>
        <p:sp>
          <p:nvSpPr>
            <p:cNvPr id="84" name="Google Shape;84;p11"/>
            <p:cNvSpPr/>
            <p:nvPr/>
          </p:nvSpPr>
          <p:spPr>
            <a:xfrm>
              <a:off x="9239659" y="2048447"/>
              <a:ext cx="304800" cy="307201"/>
            </a:xfrm>
            <a:prstGeom prst="ellipse">
              <a:avLst/>
            </a:prstGeom>
            <a:noFill/>
            <a:ln cap="flat" cmpd="sng" w="38100">
              <a:solidFill>
                <a:srgbClr val="FFC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Montserrat"/>
                <a:ea typeface="Montserrat"/>
                <a:cs typeface="Montserrat"/>
                <a:sym typeface="Montserrat"/>
              </a:endParaRPr>
            </a:p>
          </p:txBody>
        </p:sp>
      </p:grpSp>
      <p:cxnSp>
        <p:nvCxnSpPr>
          <p:cNvPr id="85" name="Google Shape;85;p11"/>
          <p:cNvCxnSpPr/>
          <p:nvPr/>
        </p:nvCxnSpPr>
        <p:spPr>
          <a:xfrm>
            <a:off x="6406691" y="7312454"/>
            <a:ext cx="650672" cy="552473"/>
          </a:xfrm>
          <a:prstGeom prst="straightConnector1">
            <a:avLst/>
          </a:prstGeom>
          <a:noFill/>
          <a:ln cap="flat" cmpd="sng" w="76200">
            <a:solidFill>
              <a:srgbClr val="002060"/>
            </a:solidFill>
            <a:prstDash val="solid"/>
            <a:round/>
            <a:headEnd len="sm" w="sm" type="none"/>
            <a:tailEnd len="med" w="med" type="triangle"/>
          </a:ln>
        </p:spPr>
      </p:cxnSp>
      <p:pic>
        <p:nvPicPr>
          <p:cNvPr descr="Man and Woman Holding Hands on Facebook 2.2" id="86" name="Google Shape;86;p11"/>
          <p:cNvPicPr preferRelativeResize="0"/>
          <p:nvPr/>
        </p:nvPicPr>
        <p:blipFill rotWithShape="1">
          <a:blip r:embed="rId9">
            <a:alphaModFix/>
          </a:blip>
          <a:srcRect b="0" l="0" r="0" t="0"/>
          <a:stretch/>
        </p:blipFill>
        <p:spPr>
          <a:xfrm>
            <a:off x="1633997" y="6071875"/>
            <a:ext cx="2305286" cy="2305286"/>
          </a:xfrm>
          <a:prstGeom prst="rect">
            <a:avLst/>
          </a:prstGeom>
          <a:noFill/>
          <a:ln>
            <a:noFill/>
          </a:ln>
        </p:spPr>
      </p:pic>
      <p:sp>
        <p:nvSpPr>
          <p:cNvPr id="87" name="Google Shape;87;p11"/>
          <p:cNvSpPr txBox="1"/>
          <p:nvPr/>
        </p:nvSpPr>
        <p:spPr>
          <a:xfrm>
            <a:off x="12140679" y="9359925"/>
            <a:ext cx="517387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Montserrat"/>
                <a:ea typeface="Montserrat"/>
                <a:cs typeface="Montserrat"/>
                <a:sym typeface="Montserrat"/>
              </a:rPr>
              <a:t> Rachel Hawkes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5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500"/>
                                        <p:tgtEl>
                                          <p:spTgt spid="77"/>
                                        </p:tgtEl>
                                      </p:cBhvr>
                                    </p:animEffect>
                                  </p:childTnLst>
                                </p:cTn>
                              </p:par>
                              <p:par>
                                <p:cTn fill="hold" nodeType="with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5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5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5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5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5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5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5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graphicFrame>
        <p:nvGraphicFramePr>
          <p:cNvPr id="92" name="Google Shape;92;p12"/>
          <p:cNvGraphicFramePr/>
          <p:nvPr/>
        </p:nvGraphicFramePr>
        <p:xfrm>
          <a:off x="835350" y="498950"/>
          <a:ext cx="3000000" cy="3000000"/>
        </p:xfrm>
        <a:graphic>
          <a:graphicData uri="http://schemas.openxmlformats.org/drawingml/2006/table">
            <a:tbl>
              <a:tblPr>
                <a:noFill/>
                <a:tableStyleId>{AECD7CEF-08FC-4D6C-A2B8-6DCE3D526716}</a:tableStyleId>
              </a:tblPr>
              <a:tblGrid>
                <a:gridCol w="7020850"/>
                <a:gridCol w="6823150"/>
              </a:tblGrid>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menschlich</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humane</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die Beziehung</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relationship</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befreundet</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friendly </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die Eigenschaften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characteristics</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wichtig</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important</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reden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talk / talkin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verbringen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spend time / spending time</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vertrauenswürdig</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trustworthy</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die Leute</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people</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die Hausaufgaben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homework</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93" name="Google Shape;93;p12"/>
          <p:cNvPicPr preferRelativeResize="0"/>
          <p:nvPr/>
        </p:nvPicPr>
        <p:blipFill rotWithShape="1">
          <a:blip r:embed="rId3">
            <a:alphaModFix/>
          </a:blip>
          <a:srcRect b="0" l="0" r="0" t="0"/>
          <a:stretch/>
        </p:blipFill>
        <p:spPr>
          <a:xfrm>
            <a:off x="15339400" y="242657"/>
            <a:ext cx="2633650" cy="2633650"/>
          </a:xfrm>
          <a:prstGeom prst="rect">
            <a:avLst/>
          </a:prstGeom>
          <a:noFill/>
          <a:ln>
            <a:noFill/>
          </a:ln>
        </p:spPr>
      </p:pic>
      <p:sp>
        <p:nvSpPr>
          <p:cNvPr id="94" name="Google Shape;94;p12"/>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t/>
            </a:r>
            <a:endParaRPr/>
          </a:p>
        </p:txBody>
      </p:sp>
      <p:sp>
        <p:nvSpPr>
          <p:cNvPr id="95" name="Google Shape;95;p12"/>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p>
            <a:pPr indent="-228600" lvl="0" marL="457200" rtl="0" algn="l">
              <a:lnSpc>
                <a:spcPct val="130000"/>
              </a:lnSpc>
              <a:spcBef>
                <a:spcPts val="0"/>
              </a:spcBef>
              <a:spcAft>
                <a:spcPts val="0"/>
              </a:spcAft>
              <a:buSzPts val="32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3"/>
          <p:cNvSpPr txBox="1"/>
          <p:nvPr>
            <p:ph idx="1" type="body"/>
          </p:nvPr>
        </p:nvSpPr>
        <p:spPr>
          <a:xfrm>
            <a:off x="845400" y="1938900"/>
            <a:ext cx="16452001" cy="225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200"/>
              <a:buNone/>
            </a:pPr>
            <a:r>
              <a:t/>
            </a:r>
            <a:endParaRPr sz="2000">
              <a:highlight>
                <a:srgbClr val="FFFFFF"/>
              </a:highlight>
            </a:endParaRPr>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rPr lang="en-GB" sz="4000"/>
              <a:t>    		</a:t>
            </a:r>
            <a:endParaRPr sz="4000"/>
          </a:p>
          <a:p>
            <a:pPr indent="457200" lvl="0" marL="182880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2000"/>
              </a:spcAft>
              <a:buSzPts val="3200"/>
              <a:buNone/>
            </a:pPr>
            <a:r>
              <a:t/>
            </a:r>
            <a:endParaRPr sz="3500"/>
          </a:p>
        </p:txBody>
      </p:sp>
      <p:sp>
        <p:nvSpPr>
          <p:cNvPr id="101" name="Google Shape;101;p13"/>
          <p:cNvSpPr txBox="1"/>
          <p:nvPr>
            <p:ph type="title"/>
          </p:nvPr>
        </p:nvSpPr>
        <p:spPr>
          <a:xfrm>
            <a:off x="917950" y="3185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Adjective endings with the definite article</a:t>
            </a:r>
            <a:endParaRPr i="1">
              <a:solidFill>
                <a:schemeClr val="dk2"/>
              </a:solidFill>
            </a:endParaRPr>
          </a:p>
        </p:txBody>
      </p:sp>
      <p:sp>
        <p:nvSpPr>
          <p:cNvPr id="102" name="Google Shape;102;p13"/>
          <p:cNvSpPr txBox="1"/>
          <p:nvPr/>
        </p:nvSpPr>
        <p:spPr>
          <a:xfrm>
            <a:off x="875100" y="1225924"/>
            <a:ext cx="17184299" cy="94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latin typeface="Montserrat"/>
                <a:ea typeface="Montserrat"/>
                <a:cs typeface="Montserrat"/>
                <a:sym typeface="Montserrat"/>
              </a:rPr>
              <a:t>Do not add endings to adjectives on their own (usually with the verb ‘to be’) – </a:t>
            </a:r>
            <a:r>
              <a:rPr b="0" i="0" lang="en-GB" sz="3200" u="none" cap="none" strike="noStrike">
                <a:solidFill>
                  <a:schemeClr val="accent5"/>
                </a:solidFill>
                <a:latin typeface="Montserrat"/>
                <a:ea typeface="Montserrat"/>
                <a:cs typeface="Montserrat"/>
                <a:sym typeface="Montserrat"/>
              </a:rPr>
              <a:t>Meine Mutter ist intelligent.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highlight>
                  <a:schemeClr val="lt1"/>
                </a:highlight>
                <a:latin typeface="Montserrat"/>
                <a:ea typeface="Montserrat"/>
                <a:cs typeface="Montserrat"/>
                <a:sym typeface="Montserrat"/>
              </a:rPr>
              <a:t>Adjectives used with the definite article (</a:t>
            </a:r>
            <a:r>
              <a:rPr b="0" i="0" lang="en-GB" sz="3200" u="none" cap="none" strike="noStrike">
                <a:solidFill>
                  <a:schemeClr val="accent5"/>
                </a:solidFill>
                <a:highlight>
                  <a:schemeClr val="lt1"/>
                </a:highlight>
                <a:latin typeface="Montserrat"/>
                <a:ea typeface="Montserrat"/>
                <a:cs typeface="Montserrat"/>
                <a:sym typeface="Montserrat"/>
              </a:rPr>
              <a:t>der / die / das</a:t>
            </a:r>
            <a:r>
              <a:rPr b="0" i="0" lang="en-GB" sz="3200" u="none" cap="none" strike="noStrike">
                <a:solidFill>
                  <a:schemeClr val="dk2"/>
                </a:solidFill>
                <a:highlight>
                  <a:schemeClr val="lt1"/>
                </a:highlight>
                <a:latin typeface="Montserrat"/>
                <a:ea typeface="Montserrat"/>
                <a:cs typeface="Montserrat"/>
                <a:sym typeface="Montserrat"/>
              </a:rPr>
              <a:t>) take the </a:t>
            </a:r>
            <a:r>
              <a:rPr b="0" i="0" lang="en-GB" sz="3200" u="none" cap="none" strike="noStrike">
                <a:solidFill>
                  <a:schemeClr val="accent1"/>
                </a:solidFill>
                <a:highlight>
                  <a:schemeClr val="lt1"/>
                </a:highlight>
                <a:latin typeface="Montserrat"/>
                <a:ea typeface="Montserrat"/>
                <a:cs typeface="Montserrat"/>
                <a:sym typeface="Montserrat"/>
              </a:rPr>
              <a:t>nominative case </a:t>
            </a:r>
            <a:r>
              <a:rPr b="0" i="0" lang="en-GB" sz="3200" u="none" cap="none" strike="noStrike">
                <a:solidFill>
                  <a:schemeClr val="dk2"/>
                </a:solidFill>
                <a:highlight>
                  <a:schemeClr val="lt1"/>
                </a:highlight>
                <a:latin typeface="Montserrat"/>
                <a:ea typeface="Montserrat"/>
                <a:cs typeface="Montserrat"/>
                <a:sym typeface="Montserrat"/>
              </a:rPr>
              <a:t>if they are the subject of the clause and the </a:t>
            </a:r>
            <a:r>
              <a:rPr b="0" i="0" lang="en-GB" sz="3200" u="none" cap="none" strike="noStrike">
                <a:solidFill>
                  <a:schemeClr val="accent6"/>
                </a:solidFill>
                <a:highlight>
                  <a:schemeClr val="lt1"/>
                </a:highlight>
                <a:latin typeface="Montserrat"/>
                <a:ea typeface="Montserrat"/>
                <a:cs typeface="Montserrat"/>
                <a:sym typeface="Montserrat"/>
              </a:rPr>
              <a:t>accusative case </a:t>
            </a:r>
            <a:r>
              <a:rPr b="0" i="0" lang="en-GB" sz="3200" u="none" cap="none" strike="noStrike">
                <a:solidFill>
                  <a:schemeClr val="dk2"/>
                </a:solidFill>
                <a:highlight>
                  <a:schemeClr val="lt1"/>
                </a:highlight>
                <a:latin typeface="Montserrat"/>
                <a:ea typeface="Montserrat"/>
                <a:cs typeface="Montserrat"/>
                <a:sym typeface="Montserrat"/>
              </a:rPr>
              <a:t>if they are the object of the clause.</a:t>
            </a:r>
            <a:endParaRPr b="0" i="0" sz="3200" u="none" cap="none" strike="noStrike">
              <a:solidFill>
                <a:schemeClr val="dk2"/>
              </a:solidFill>
              <a:highlight>
                <a:schemeClr val="lt1"/>
              </a:highlight>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rgbClr val="000000"/>
              </a:solidFill>
              <a:latin typeface="Montserrat"/>
              <a:ea typeface="Montserrat"/>
              <a:cs typeface="Montserrat"/>
              <a:sym typeface="Montserrat"/>
            </a:endParaRPr>
          </a:p>
        </p:txBody>
      </p:sp>
      <p:graphicFrame>
        <p:nvGraphicFramePr>
          <p:cNvPr id="103" name="Google Shape;103;p13"/>
          <p:cNvGraphicFramePr/>
          <p:nvPr/>
        </p:nvGraphicFramePr>
        <p:xfrm>
          <a:off x="2743197" y="4280097"/>
          <a:ext cx="3000000" cy="3000000"/>
        </p:xfrm>
        <a:graphic>
          <a:graphicData uri="http://schemas.openxmlformats.org/drawingml/2006/table">
            <a:tbl>
              <a:tblPr>
                <a:noFill/>
                <a:tableStyleId>{05276790-335B-41E6-8D4D-26CA7EA5B38A}</a:tableStyleId>
              </a:tblPr>
              <a:tblGrid>
                <a:gridCol w="2053400"/>
                <a:gridCol w="5427725"/>
                <a:gridCol w="5804550"/>
              </a:tblGrid>
              <a:tr h="462550">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Nominative Case</a:t>
                      </a:r>
                      <a:endParaRPr sz="1400" u="none" cap="none" strike="noStrike">
                        <a:solidFill>
                          <a:schemeClr val="accen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6"/>
                          </a:solidFill>
                          <a:latin typeface="Montserrat"/>
                          <a:ea typeface="Montserrat"/>
                          <a:cs typeface="Montserrat"/>
                          <a:sym typeface="Montserrat"/>
                        </a:rPr>
                        <a:t>Accusative Case</a:t>
                      </a:r>
                      <a:endParaRPr sz="1400" u="none" cap="none" strike="noStrike">
                        <a:solidFill>
                          <a:schemeClr val="accent6"/>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3"/>
                          </a:solidFill>
                          <a:latin typeface="Montserrat"/>
                          <a:ea typeface="Montserrat"/>
                          <a:cs typeface="Montserrat"/>
                          <a:sym typeface="Montserrat"/>
                        </a:rPr>
                        <a:t>Masc.</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3"/>
                          </a:solidFill>
                          <a:latin typeface="Montserrat"/>
                          <a:ea typeface="Montserrat"/>
                          <a:cs typeface="Montserrat"/>
                          <a:sym typeface="Montserrat"/>
                        </a:rPr>
                        <a:t>der fleiβig</a:t>
                      </a:r>
                      <a:r>
                        <a:rPr b="1" lang="en-GB" sz="3600" u="none" cap="none" strike="noStrike">
                          <a:solidFill>
                            <a:schemeClr val="accent3"/>
                          </a:solidFill>
                          <a:latin typeface="Montserrat"/>
                          <a:ea typeface="Montserrat"/>
                          <a:cs typeface="Montserrat"/>
                          <a:sym typeface="Montserrat"/>
                        </a:rPr>
                        <a:t>e</a:t>
                      </a:r>
                      <a:r>
                        <a:rPr lang="en-GB" sz="3600" u="none" cap="none" strike="noStrike">
                          <a:solidFill>
                            <a:schemeClr val="accent3"/>
                          </a:solidFill>
                          <a:latin typeface="Montserrat"/>
                          <a:ea typeface="Montserrat"/>
                          <a:cs typeface="Montserrat"/>
                          <a:sym typeface="Montserrat"/>
                        </a:rPr>
                        <a:t> Mann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3"/>
                          </a:solidFill>
                          <a:latin typeface="Montserrat"/>
                          <a:ea typeface="Montserrat"/>
                          <a:cs typeface="Montserrat"/>
                          <a:sym typeface="Montserrat"/>
                        </a:rPr>
                        <a:t>den fleiβig</a:t>
                      </a:r>
                      <a:r>
                        <a:rPr b="1" lang="en-GB" sz="3600" u="none" cap="none" strike="noStrike">
                          <a:solidFill>
                            <a:schemeClr val="accent3"/>
                          </a:solidFill>
                          <a:latin typeface="Montserrat"/>
                          <a:ea typeface="Montserrat"/>
                          <a:cs typeface="Montserrat"/>
                          <a:sym typeface="Montserrat"/>
                        </a:rPr>
                        <a:t>en</a:t>
                      </a:r>
                      <a:r>
                        <a:rPr lang="en-GB" sz="3600" u="none" cap="none" strike="noStrike">
                          <a:solidFill>
                            <a:schemeClr val="accent3"/>
                          </a:solidFill>
                          <a:latin typeface="Montserrat"/>
                          <a:ea typeface="Montserrat"/>
                          <a:cs typeface="Montserrat"/>
                          <a:sym typeface="Montserrat"/>
                        </a:rPr>
                        <a:t> Mann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5"/>
                          </a:solidFill>
                          <a:latin typeface="Montserrat"/>
                          <a:ea typeface="Montserrat"/>
                          <a:cs typeface="Montserrat"/>
                          <a:sym typeface="Montserrat"/>
                        </a:rPr>
                        <a:t>Fem.</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5"/>
                          </a:solidFill>
                          <a:latin typeface="Montserrat"/>
                          <a:ea typeface="Montserrat"/>
                          <a:cs typeface="Montserrat"/>
                          <a:sym typeface="Montserrat"/>
                        </a:rPr>
                        <a:t>die fleiβig</a:t>
                      </a:r>
                      <a:r>
                        <a:rPr b="1" lang="en-GB" sz="3600" u="none" cap="none" strike="noStrike">
                          <a:solidFill>
                            <a:schemeClr val="accent5"/>
                          </a:solidFill>
                          <a:latin typeface="Montserrat"/>
                          <a:ea typeface="Montserrat"/>
                          <a:cs typeface="Montserrat"/>
                          <a:sym typeface="Montserrat"/>
                        </a:rPr>
                        <a:t>e</a:t>
                      </a:r>
                      <a:r>
                        <a:rPr lang="en-GB" sz="3600" u="none" cap="none" strike="noStrike">
                          <a:solidFill>
                            <a:schemeClr val="accent5"/>
                          </a:solidFill>
                          <a:latin typeface="Montserrat"/>
                          <a:ea typeface="Montserrat"/>
                          <a:cs typeface="Montserrat"/>
                          <a:sym typeface="Montserrat"/>
                        </a:rPr>
                        <a:t> Frau</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5"/>
                          </a:solidFill>
                          <a:latin typeface="Montserrat"/>
                          <a:ea typeface="Montserrat"/>
                          <a:cs typeface="Montserrat"/>
                          <a:sym typeface="Montserrat"/>
                        </a:rPr>
                        <a:t>die fleiβig</a:t>
                      </a:r>
                      <a:r>
                        <a:rPr b="1" lang="en-GB" sz="3600" u="none" cap="none" strike="noStrike">
                          <a:solidFill>
                            <a:schemeClr val="accent5"/>
                          </a:solidFill>
                          <a:latin typeface="Montserrat"/>
                          <a:ea typeface="Montserrat"/>
                          <a:cs typeface="Montserrat"/>
                          <a:sym typeface="Montserrat"/>
                        </a:rPr>
                        <a:t>e</a:t>
                      </a:r>
                      <a:r>
                        <a:rPr lang="en-GB" sz="3600" u="none" cap="none" strike="noStrike">
                          <a:solidFill>
                            <a:schemeClr val="accent5"/>
                          </a:solidFill>
                          <a:latin typeface="Montserrat"/>
                          <a:ea typeface="Montserrat"/>
                          <a:cs typeface="Montserrat"/>
                          <a:sym typeface="Montserrat"/>
                        </a:rPr>
                        <a:t> Frau</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Neut.</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das fleiβig</a:t>
                      </a:r>
                      <a:r>
                        <a:rPr b="1" lang="en-GB" sz="3600" u="none" cap="none" strike="noStrike">
                          <a:solidFill>
                            <a:schemeClr val="accent1"/>
                          </a:solidFill>
                          <a:latin typeface="Montserrat"/>
                          <a:ea typeface="Montserrat"/>
                          <a:cs typeface="Montserrat"/>
                          <a:sym typeface="Montserrat"/>
                        </a:rPr>
                        <a:t>e</a:t>
                      </a:r>
                      <a:r>
                        <a:rPr lang="en-GB" sz="3600" u="none" cap="none" strike="noStrike">
                          <a:solidFill>
                            <a:schemeClr val="accent1"/>
                          </a:solidFill>
                          <a:latin typeface="Montserrat"/>
                          <a:ea typeface="Montserrat"/>
                          <a:cs typeface="Montserrat"/>
                          <a:sym typeface="Montserrat"/>
                        </a:rPr>
                        <a:t> Mädchen</a:t>
                      </a:r>
                      <a:endParaRPr sz="36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t/>
                      </a:r>
                      <a:endParaRPr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das fleiβig</a:t>
                      </a:r>
                      <a:r>
                        <a:rPr b="1" lang="en-GB" sz="3600" u="none" cap="none" strike="noStrike">
                          <a:solidFill>
                            <a:schemeClr val="accent1"/>
                          </a:solidFill>
                          <a:latin typeface="Montserrat"/>
                          <a:ea typeface="Montserrat"/>
                          <a:cs typeface="Montserrat"/>
                          <a:sym typeface="Montserrat"/>
                        </a:rPr>
                        <a:t>es</a:t>
                      </a:r>
                      <a:r>
                        <a:rPr lang="en-GB" sz="3600" u="none" cap="none" strike="noStrike">
                          <a:solidFill>
                            <a:schemeClr val="accent1"/>
                          </a:solidFill>
                          <a:latin typeface="Montserrat"/>
                          <a:ea typeface="Montserrat"/>
                          <a:cs typeface="Montserrat"/>
                          <a:sym typeface="Montserrat"/>
                        </a:rPr>
                        <a:t> Mädchen</a:t>
                      </a:r>
                      <a:endParaRPr sz="3600" u="none" cap="none" strike="noStrike">
                        <a:solidFill>
                          <a:schemeClr val="accent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solidFill>
                            <a:schemeClr val="accent4"/>
                          </a:solidFill>
                          <a:latin typeface="Montserrat"/>
                          <a:ea typeface="Montserrat"/>
                          <a:cs typeface="Montserrat"/>
                          <a:sym typeface="Montserrat"/>
                        </a:rPr>
                        <a:t>Plural</a:t>
                      </a:r>
                      <a:endParaRPr sz="3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die fleiβig</a:t>
                      </a:r>
                      <a:r>
                        <a:rPr b="1" lang="en-GB" sz="3600" u="none" cap="none" strike="noStrike">
                          <a:solidFill>
                            <a:schemeClr val="accent4"/>
                          </a:solidFill>
                          <a:latin typeface="Montserrat"/>
                          <a:ea typeface="Montserrat"/>
                          <a:cs typeface="Montserrat"/>
                          <a:sym typeface="Montserrat"/>
                        </a:rPr>
                        <a:t>en</a:t>
                      </a:r>
                      <a:r>
                        <a:rPr lang="en-GB" sz="3600" u="none" cap="none" strike="noStrike">
                          <a:solidFill>
                            <a:schemeClr val="accent4"/>
                          </a:solidFill>
                          <a:latin typeface="Montserrat"/>
                          <a:ea typeface="Montserrat"/>
                          <a:cs typeface="Montserrat"/>
                          <a:sym typeface="Montserrat"/>
                        </a:rPr>
                        <a:t> Frauen</a:t>
                      </a:r>
                      <a:endParaRPr sz="3600" u="none" cap="none" strike="noStrike">
                        <a:solidFill>
                          <a:schemeClr val="accent4"/>
                        </a:solidFill>
                      </a:endParaRPr>
                    </a:p>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 </a:t>
                      </a:r>
                      <a:endParaRPr sz="3600" u="none" cap="none" strike="noStrike">
                        <a:solidFill>
                          <a:schemeClr val="accent4"/>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die fleiβig</a:t>
                      </a:r>
                      <a:r>
                        <a:rPr b="1" lang="en-GB" sz="3600" u="none" cap="none" strike="noStrike">
                          <a:solidFill>
                            <a:schemeClr val="accent4"/>
                          </a:solidFill>
                          <a:latin typeface="Montserrat"/>
                          <a:ea typeface="Montserrat"/>
                          <a:cs typeface="Montserrat"/>
                          <a:sym typeface="Montserrat"/>
                        </a:rPr>
                        <a:t>en</a:t>
                      </a:r>
                      <a:r>
                        <a:rPr lang="en-GB" sz="3600" u="none" cap="none" strike="noStrike">
                          <a:solidFill>
                            <a:schemeClr val="accent4"/>
                          </a:solidFill>
                          <a:latin typeface="Montserrat"/>
                          <a:ea typeface="Montserrat"/>
                          <a:cs typeface="Montserrat"/>
                          <a:sym typeface="Montserrat"/>
                        </a:rPr>
                        <a:t> Frauen</a:t>
                      </a:r>
                      <a:endParaRPr sz="3600" u="none" cap="none" strike="noStrike">
                        <a:solidFill>
                          <a:schemeClr val="accent4"/>
                        </a:solidFill>
                      </a:endParaRPr>
                    </a:p>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 </a:t>
                      </a:r>
                      <a:endParaRPr sz="3600" u="none" cap="none" strike="noStrike">
                        <a:solidFill>
                          <a:schemeClr val="accent4"/>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ph idx="1" type="body"/>
          </p:nvPr>
        </p:nvSpPr>
        <p:spPr>
          <a:xfrm>
            <a:off x="845400" y="1938900"/>
            <a:ext cx="16452001" cy="225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200"/>
              <a:buNone/>
            </a:pPr>
            <a:r>
              <a:t/>
            </a:r>
            <a:endParaRPr sz="2000">
              <a:highlight>
                <a:srgbClr val="FFFFFF"/>
              </a:highlight>
            </a:endParaRPr>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rPr lang="en-GB" sz="4000"/>
              <a:t>    		</a:t>
            </a:r>
            <a:endParaRPr sz="4000"/>
          </a:p>
          <a:p>
            <a:pPr indent="457200" lvl="0" marL="182880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2000"/>
              </a:spcAft>
              <a:buSzPts val="3200"/>
              <a:buNone/>
            </a:pPr>
            <a:r>
              <a:t/>
            </a:r>
            <a:endParaRPr sz="3500"/>
          </a:p>
        </p:txBody>
      </p:sp>
      <p:sp>
        <p:nvSpPr>
          <p:cNvPr id="109" name="Google Shape;109;p14"/>
          <p:cNvSpPr txBox="1"/>
          <p:nvPr>
            <p:ph type="title"/>
          </p:nvPr>
        </p:nvSpPr>
        <p:spPr>
          <a:xfrm>
            <a:off x="917950" y="318550"/>
            <a:ext cx="1576985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Adjective endings with the indefinite article</a:t>
            </a:r>
            <a:endParaRPr i="1">
              <a:solidFill>
                <a:schemeClr val="dk2"/>
              </a:solidFill>
            </a:endParaRPr>
          </a:p>
        </p:txBody>
      </p:sp>
      <p:sp>
        <p:nvSpPr>
          <p:cNvPr id="110" name="Google Shape;110;p14"/>
          <p:cNvSpPr txBox="1"/>
          <p:nvPr/>
        </p:nvSpPr>
        <p:spPr>
          <a:xfrm>
            <a:off x="875100" y="1043044"/>
            <a:ext cx="17184299" cy="94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highlight>
                  <a:schemeClr val="lt1"/>
                </a:highlight>
                <a:latin typeface="Montserrat"/>
                <a:ea typeface="Montserrat"/>
                <a:cs typeface="Montserrat"/>
                <a:sym typeface="Montserrat"/>
              </a:rPr>
              <a:t>Adjectives used with the indefinite article (</a:t>
            </a:r>
            <a:r>
              <a:rPr b="0" i="0" lang="en-GB" sz="3200" u="none" cap="none" strike="noStrike">
                <a:solidFill>
                  <a:schemeClr val="accent5"/>
                </a:solidFill>
                <a:highlight>
                  <a:schemeClr val="lt1"/>
                </a:highlight>
                <a:latin typeface="Montserrat"/>
                <a:ea typeface="Montserrat"/>
                <a:cs typeface="Montserrat"/>
                <a:sym typeface="Montserrat"/>
              </a:rPr>
              <a:t>ein / eine / ein</a:t>
            </a:r>
            <a:r>
              <a:rPr b="0" i="0" lang="en-GB" sz="3200" u="none" cap="none" strike="noStrike">
                <a:solidFill>
                  <a:schemeClr val="dk2"/>
                </a:solidFill>
                <a:highlight>
                  <a:schemeClr val="lt1"/>
                </a:highlight>
                <a:latin typeface="Montserrat"/>
                <a:ea typeface="Montserrat"/>
                <a:cs typeface="Montserrat"/>
                <a:sym typeface="Montserrat"/>
              </a:rPr>
              <a:t>) take the </a:t>
            </a:r>
            <a:r>
              <a:rPr b="0" i="0" lang="en-GB" sz="3200" u="none" cap="none" strike="noStrike">
                <a:solidFill>
                  <a:schemeClr val="accent1"/>
                </a:solidFill>
                <a:highlight>
                  <a:schemeClr val="lt1"/>
                </a:highlight>
                <a:latin typeface="Montserrat"/>
                <a:ea typeface="Montserrat"/>
                <a:cs typeface="Montserrat"/>
                <a:sym typeface="Montserrat"/>
              </a:rPr>
              <a:t>nominative case </a:t>
            </a:r>
            <a:r>
              <a:rPr b="0" i="0" lang="en-GB" sz="3200" u="none" cap="none" strike="noStrike">
                <a:solidFill>
                  <a:schemeClr val="dk2"/>
                </a:solidFill>
                <a:highlight>
                  <a:schemeClr val="lt1"/>
                </a:highlight>
                <a:latin typeface="Montserrat"/>
                <a:ea typeface="Montserrat"/>
                <a:cs typeface="Montserrat"/>
                <a:sym typeface="Montserrat"/>
              </a:rPr>
              <a:t>if they are the subject of the clause and the </a:t>
            </a:r>
            <a:r>
              <a:rPr b="0" i="0" lang="en-GB" sz="3200" u="none" cap="none" strike="noStrike">
                <a:solidFill>
                  <a:schemeClr val="accent6"/>
                </a:solidFill>
                <a:highlight>
                  <a:schemeClr val="lt1"/>
                </a:highlight>
                <a:latin typeface="Montserrat"/>
                <a:ea typeface="Montserrat"/>
                <a:cs typeface="Montserrat"/>
                <a:sym typeface="Montserrat"/>
              </a:rPr>
              <a:t>accusative case </a:t>
            </a:r>
            <a:r>
              <a:rPr b="0" i="0" lang="en-GB" sz="3200" u="none" cap="none" strike="noStrike">
                <a:solidFill>
                  <a:schemeClr val="dk2"/>
                </a:solidFill>
                <a:highlight>
                  <a:schemeClr val="lt1"/>
                </a:highlight>
                <a:latin typeface="Montserrat"/>
                <a:ea typeface="Montserrat"/>
                <a:cs typeface="Montserrat"/>
                <a:sym typeface="Montserrat"/>
              </a:rPr>
              <a:t>if they are the object of the clause.</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highlight>
                  <a:schemeClr val="lt1"/>
                </a:highlight>
                <a:latin typeface="Montserrat"/>
                <a:ea typeface="Montserrat"/>
                <a:cs typeface="Montserrat"/>
                <a:sym typeface="Montserrat"/>
              </a:rPr>
              <a:t>Possessive adjectives (</a:t>
            </a:r>
            <a:r>
              <a:rPr b="0" i="0" lang="en-GB" sz="3200" u="none" cap="none" strike="noStrike">
                <a:solidFill>
                  <a:schemeClr val="accent5"/>
                </a:solidFill>
                <a:highlight>
                  <a:schemeClr val="lt1"/>
                </a:highlight>
                <a:latin typeface="Montserrat"/>
                <a:ea typeface="Montserrat"/>
                <a:cs typeface="Montserrat"/>
                <a:sym typeface="Montserrat"/>
              </a:rPr>
              <a:t>mein / dein / sein / ihr / unser</a:t>
            </a:r>
            <a:r>
              <a:rPr b="0" i="0" lang="en-GB" sz="3200" u="none" cap="none" strike="noStrike">
                <a:solidFill>
                  <a:schemeClr val="dk2"/>
                </a:solidFill>
                <a:highlight>
                  <a:schemeClr val="lt1"/>
                </a:highlight>
                <a:latin typeface="Montserrat"/>
                <a:ea typeface="Montserrat"/>
                <a:cs typeface="Montserrat"/>
                <a:sym typeface="Montserrat"/>
              </a:rPr>
              <a:t>) and the negative (</a:t>
            </a:r>
            <a:r>
              <a:rPr b="0" i="0" lang="en-GB" sz="3200" u="none" cap="none" strike="noStrike">
                <a:solidFill>
                  <a:schemeClr val="accent5"/>
                </a:solidFill>
                <a:highlight>
                  <a:schemeClr val="lt1"/>
                </a:highlight>
                <a:latin typeface="Montserrat"/>
                <a:ea typeface="Montserrat"/>
                <a:cs typeface="Montserrat"/>
                <a:sym typeface="Montserrat"/>
              </a:rPr>
              <a:t>kein</a:t>
            </a:r>
            <a:r>
              <a:rPr b="0" i="0" lang="en-GB" sz="3200" u="none" cap="none" strike="noStrike">
                <a:solidFill>
                  <a:schemeClr val="dk2"/>
                </a:solidFill>
                <a:highlight>
                  <a:schemeClr val="lt1"/>
                </a:highlight>
                <a:latin typeface="Montserrat"/>
                <a:ea typeface="Montserrat"/>
                <a:cs typeface="Montserrat"/>
                <a:sym typeface="Montserrat"/>
              </a:rPr>
              <a:t>) follow the same pattern</a:t>
            </a:r>
            <a:endParaRPr b="0" i="0" sz="3200" u="none" cap="none" strike="noStrike">
              <a:solidFill>
                <a:schemeClr val="dk2"/>
              </a:solidFill>
              <a:highlight>
                <a:schemeClr val="lt1"/>
              </a:highlight>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rgbClr val="000000"/>
              </a:solidFill>
              <a:latin typeface="Montserrat"/>
              <a:ea typeface="Montserrat"/>
              <a:cs typeface="Montserrat"/>
              <a:sym typeface="Montserrat"/>
            </a:endParaRPr>
          </a:p>
        </p:txBody>
      </p:sp>
      <p:graphicFrame>
        <p:nvGraphicFramePr>
          <p:cNvPr id="111" name="Google Shape;111;p14"/>
          <p:cNvGraphicFramePr/>
          <p:nvPr/>
        </p:nvGraphicFramePr>
        <p:xfrm>
          <a:off x="2743197" y="4280097"/>
          <a:ext cx="3000000" cy="3000000"/>
        </p:xfrm>
        <a:graphic>
          <a:graphicData uri="http://schemas.openxmlformats.org/drawingml/2006/table">
            <a:tbl>
              <a:tblPr>
                <a:noFill/>
                <a:tableStyleId>{05276790-335B-41E6-8D4D-26CA7EA5B38A}</a:tableStyleId>
              </a:tblPr>
              <a:tblGrid>
                <a:gridCol w="2053400"/>
                <a:gridCol w="5427725"/>
                <a:gridCol w="5804550"/>
              </a:tblGrid>
              <a:tr h="462550">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Nominative Case</a:t>
                      </a:r>
                      <a:endParaRPr sz="1400" u="none" cap="none" strike="noStrike">
                        <a:solidFill>
                          <a:schemeClr val="accen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6"/>
                          </a:solidFill>
                          <a:latin typeface="Montserrat"/>
                          <a:ea typeface="Montserrat"/>
                          <a:cs typeface="Montserrat"/>
                          <a:sym typeface="Montserrat"/>
                        </a:rPr>
                        <a:t>Accusative Case</a:t>
                      </a:r>
                      <a:endParaRPr sz="1400" u="none" cap="none" strike="noStrike">
                        <a:solidFill>
                          <a:schemeClr val="accent6"/>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3"/>
                          </a:solidFill>
                          <a:latin typeface="Montserrat"/>
                          <a:ea typeface="Montserrat"/>
                          <a:cs typeface="Montserrat"/>
                          <a:sym typeface="Montserrat"/>
                        </a:rPr>
                        <a:t>Masc.</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3"/>
                          </a:solidFill>
                          <a:latin typeface="Montserrat"/>
                          <a:ea typeface="Montserrat"/>
                          <a:cs typeface="Montserrat"/>
                          <a:sym typeface="Montserrat"/>
                        </a:rPr>
                        <a:t>ein fleiβig</a:t>
                      </a:r>
                      <a:r>
                        <a:rPr b="1" lang="en-GB" sz="3600" u="none" cap="none" strike="noStrike">
                          <a:solidFill>
                            <a:schemeClr val="accent3"/>
                          </a:solidFill>
                          <a:latin typeface="Montserrat"/>
                          <a:ea typeface="Montserrat"/>
                          <a:cs typeface="Montserrat"/>
                          <a:sym typeface="Montserrat"/>
                        </a:rPr>
                        <a:t>er</a:t>
                      </a:r>
                      <a:r>
                        <a:rPr lang="en-GB" sz="3600" u="none" cap="none" strike="noStrike">
                          <a:solidFill>
                            <a:schemeClr val="accent3"/>
                          </a:solidFill>
                          <a:latin typeface="Montserrat"/>
                          <a:ea typeface="Montserrat"/>
                          <a:cs typeface="Montserrat"/>
                          <a:sym typeface="Montserrat"/>
                        </a:rPr>
                        <a:t> Mann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b="0" lang="en-GB" sz="3600" u="none" cap="none" strike="noStrike">
                          <a:solidFill>
                            <a:schemeClr val="accent3"/>
                          </a:solidFill>
                          <a:latin typeface="Montserrat"/>
                          <a:ea typeface="Montserrat"/>
                          <a:cs typeface="Montserrat"/>
                          <a:sym typeface="Montserrat"/>
                        </a:rPr>
                        <a:t>ein</a:t>
                      </a:r>
                      <a:r>
                        <a:rPr b="1" lang="en-GB" sz="3600" u="none" cap="none" strike="noStrike">
                          <a:solidFill>
                            <a:schemeClr val="accent3"/>
                          </a:solidFill>
                          <a:latin typeface="Montserrat"/>
                          <a:ea typeface="Montserrat"/>
                          <a:cs typeface="Montserrat"/>
                          <a:sym typeface="Montserrat"/>
                        </a:rPr>
                        <a:t>en</a:t>
                      </a:r>
                      <a:r>
                        <a:rPr lang="en-GB" sz="3600" u="none" cap="none" strike="noStrike">
                          <a:solidFill>
                            <a:schemeClr val="accent3"/>
                          </a:solidFill>
                          <a:latin typeface="Montserrat"/>
                          <a:ea typeface="Montserrat"/>
                          <a:cs typeface="Montserrat"/>
                          <a:sym typeface="Montserrat"/>
                        </a:rPr>
                        <a:t> fleiβig</a:t>
                      </a:r>
                      <a:r>
                        <a:rPr b="1" lang="en-GB" sz="3600" u="none" cap="none" strike="noStrike">
                          <a:solidFill>
                            <a:schemeClr val="accent3"/>
                          </a:solidFill>
                          <a:latin typeface="Montserrat"/>
                          <a:ea typeface="Montserrat"/>
                          <a:cs typeface="Montserrat"/>
                          <a:sym typeface="Montserrat"/>
                        </a:rPr>
                        <a:t>en</a:t>
                      </a:r>
                      <a:r>
                        <a:rPr lang="en-GB" sz="3600" u="none" cap="none" strike="noStrike">
                          <a:solidFill>
                            <a:schemeClr val="accent3"/>
                          </a:solidFill>
                          <a:latin typeface="Montserrat"/>
                          <a:ea typeface="Montserrat"/>
                          <a:cs typeface="Montserrat"/>
                          <a:sym typeface="Montserrat"/>
                        </a:rPr>
                        <a:t> Mann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5"/>
                          </a:solidFill>
                          <a:latin typeface="Montserrat"/>
                          <a:ea typeface="Montserrat"/>
                          <a:cs typeface="Montserrat"/>
                          <a:sym typeface="Montserrat"/>
                        </a:rPr>
                        <a:t>Fem.</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5"/>
                          </a:solidFill>
                          <a:latin typeface="Montserrat"/>
                          <a:ea typeface="Montserrat"/>
                          <a:cs typeface="Montserrat"/>
                          <a:sym typeface="Montserrat"/>
                        </a:rPr>
                        <a:t>eine fleiβig</a:t>
                      </a:r>
                      <a:r>
                        <a:rPr b="1" lang="en-GB" sz="3600" u="none" cap="none" strike="noStrike">
                          <a:solidFill>
                            <a:schemeClr val="accent5"/>
                          </a:solidFill>
                          <a:latin typeface="Montserrat"/>
                          <a:ea typeface="Montserrat"/>
                          <a:cs typeface="Montserrat"/>
                          <a:sym typeface="Montserrat"/>
                        </a:rPr>
                        <a:t>e</a:t>
                      </a:r>
                      <a:r>
                        <a:rPr lang="en-GB" sz="3600" u="none" cap="none" strike="noStrike">
                          <a:solidFill>
                            <a:schemeClr val="accent5"/>
                          </a:solidFill>
                          <a:latin typeface="Montserrat"/>
                          <a:ea typeface="Montserrat"/>
                          <a:cs typeface="Montserrat"/>
                          <a:sym typeface="Montserrat"/>
                        </a:rPr>
                        <a:t> Frau</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5"/>
                          </a:solidFill>
                          <a:latin typeface="Montserrat"/>
                          <a:ea typeface="Montserrat"/>
                          <a:cs typeface="Montserrat"/>
                          <a:sym typeface="Montserrat"/>
                        </a:rPr>
                        <a:t>eine fleiβig</a:t>
                      </a:r>
                      <a:r>
                        <a:rPr b="1" lang="en-GB" sz="3600" u="none" cap="none" strike="noStrike">
                          <a:solidFill>
                            <a:schemeClr val="accent5"/>
                          </a:solidFill>
                          <a:latin typeface="Montserrat"/>
                          <a:ea typeface="Montserrat"/>
                          <a:cs typeface="Montserrat"/>
                          <a:sym typeface="Montserrat"/>
                        </a:rPr>
                        <a:t>e</a:t>
                      </a:r>
                      <a:r>
                        <a:rPr lang="en-GB" sz="3600" u="none" cap="none" strike="noStrike">
                          <a:solidFill>
                            <a:schemeClr val="accent5"/>
                          </a:solidFill>
                          <a:latin typeface="Montserrat"/>
                          <a:ea typeface="Montserrat"/>
                          <a:cs typeface="Montserrat"/>
                          <a:sym typeface="Montserrat"/>
                        </a:rPr>
                        <a:t> Frau</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Neut.</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ein fleiβig</a:t>
                      </a:r>
                      <a:r>
                        <a:rPr b="1" lang="en-GB" sz="3600" u="none" cap="none" strike="noStrike">
                          <a:solidFill>
                            <a:schemeClr val="accent1"/>
                          </a:solidFill>
                          <a:latin typeface="Montserrat"/>
                          <a:ea typeface="Montserrat"/>
                          <a:cs typeface="Montserrat"/>
                          <a:sym typeface="Montserrat"/>
                        </a:rPr>
                        <a:t>es</a:t>
                      </a:r>
                      <a:r>
                        <a:rPr lang="en-GB" sz="3600" u="none" cap="none" strike="noStrike">
                          <a:solidFill>
                            <a:schemeClr val="accent1"/>
                          </a:solidFill>
                          <a:latin typeface="Montserrat"/>
                          <a:ea typeface="Montserrat"/>
                          <a:cs typeface="Montserrat"/>
                          <a:sym typeface="Montserrat"/>
                        </a:rPr>
                        <a:t> Mädchen</a:t>
                      </a:r>
                      <a:endParaRPr sz="36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t/>
                      </a:r>
                      <a:endParaRPr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ein fleiβig</a:t>
                      </a:r>
                      <a:r>
                        <a:rPr b="1" lang="en-GB" sz="3600" u="none" cap="none" strike="noStrike">
                          <a:solidFill>
                            <a:schemeClr val="accent1"/>
                          </a:solidFill>
                          <a:latin typeface="Montserrat"/>
                          <a:ea typeface="Montserrat"/>
                          <a:cs typeface="Montserrat"/>
                          <a:sym typeface="Montserrat"/>
                        </a:rPr>
                        <a:t>es</a:t>
                      </a:r>
                      <a:r>
                        <a:rPr lang="en-GB" sz="3600" u="none" cap="none" strike="noStrike">
                          <a:solidFill>
                            <a:schemeClr val="accent1"/>
                          </a:solidFill>
                          <a:latin typeface="Montserrat"/>
                          <a:ea typeface="Montserrat"/>
                          <a:cs typeface="Montserrat"/>
                          <a:sym typeface="Montserrat"/>
                        </a:rPr>
                        <a:t> Mädchen</a:t>
                      </a:r>
                      <a:endParaRPr sz="3600" u="none" cap="none" strike="noStrike">
                        <a:solidFill>
                          <a:schemeClr val="accent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Plural</a:t>
                      </a:r>
                      <a:endParaRPr sz="1400" u="none" cap="none" strike="noStrike">
                        <a:solidFill>
                          <a:schemeClr val="accent4"/>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meine fleiβig</a:t>
                      </a:r>
                      <a:r>
                        <a:rPr b="1" lang="en-GB" sz="3600" u="none" cap="none" strike="noStrike">
                          <a:solidFill>
                            <a:schemeClr val="accent4"/>
                          </a:solidFill>
                          <a:latin typeface="Montserrat"/>
                          <a:ea typeface="Montserrat"/>
                          <a:cs typeface="Montserrat"/>
                          <a:sym typeface="Montserrat"/>
                        </a:rPr>
                        <a:t>en</a:t>
                      </a:r>
                      <a:r>
                        <a:rPr lang="en-GB" sz="3600" u="none" cap="none" strike="noStrike">
                          <a:solidFill>
                            <a:schemeClr val="accent4"/>
                          </a:solidFill>
                          <a:latin typeface="Montserrat"/>
                          <a:ea typeface="Montserrat"/>
                          <a:cs typeface="Montserrat"/>
                          <a:sym typeface="Montserrat"/>
                        </a:rPr>
                        <a:t> Frauen</a:t>
                      </a:r>
                      <a:endParaRPr sz="3600" u="none" cap="none" strike="noStrike">
                        <a:solidFill>
                          <a:schemeClr val="accent4"/>
                        </a:solidFill>
                      </a:endParaRPr>
                    </a:p>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 </a:t>
                      </a:r>
                      <a:endParaRPr sz="3600" u="none" cap="none" strike="noStrike">
                        <a:solidFill>
                          <a:schemeClr val="accent4"/>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meine fleiβig</a:t>
                      </a:r>
                      <a:r>
                        <a:rPr b="1" lang="en-GB" sz="3600" u="none" cap="none" strike="noStrike">
                          <a:solidFill>
                            <a:schemeClr val="accent4"/>
                          </a:solidFill>
                          <a:latin typeface="Montserrat"/>
                          <a:ea typeface="Montserrat"/>
                          <a:cs typeface="Montserrat"/>
                          <a:sym typeface="Montserrat"/>
                        </a:rPr>
                        <a:t>en</a:t>
                      </a:r>
                      <a:r>
                        <a:rPr lang="en-GB" sz="3600" u="none" cap="none" strike="noStrike">
                          <a:solidFill>
                            <a:schemeClr val="accent4"/>
                          </a:solidFill>
                          <a:latin typeface="Montserrat"/>
                          <a:ea typeface="Montserrat"/>
                          <a:cs typeface="Montserrat"/>
                          <a:sym typeface="Montserrat"/>
                        </a:rPr>
                        <a:t> Frauen</a:t>
                      </a:r>
                      <a:endParaRPr sz="3600" u="none" cap="none" strike="noStrike">
                        <a:solidFill>
                          <a:schemeClr val="accent4"/>
                        </a:solidFill>
                      </a:endParaRPr>
                    </a:p>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 </a:t>
                      </a:r>
                      <a:endParaRPr sz="3600" u="none" cap="none" strike="noStrike">
                        <a:solidFill>
                          <a:schemeClr val="accent4"/>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17" name="Google Shape;117;p15"/>
          <p:cNvSpPr txBox="1"/>
          <p:nvPr>
            <p:ph idx="1" type="body"/>
          </p:nvPr>
        </p:nvSpPr>
        <p:spPr>
          <a:xfrm>
            <a:off x="845400" y="1938900"/>
            <a:ext cx="16452001" cy="7509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200"/>
              <a:buNone/>
            </a:pPr>
            <a:r>
              <a:t/>
            </a:r>
            <a:endParaRPr sz="2000">
              <a:highlight>
                <a:srgbClr val="FFFFFF"/>
              </a:highlight>
            </a:endParaRPr>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rPr lang="en-GB" sz="4000"/>
              <a:t>    		</a:t>
            </a:r>
            <a:endParaRPr sz="4000"/>
          </a:p>
          <a:p>
            <a:pPr indent="457200" lvl="0" marL="182880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2000"/>
              </a:spcAft>
              <a:buSzPts val="3200"/>
              <a:buNone/>
            </a:pPr>
            <a:r>
              <a:t/>
            </a:r>
            <a:endParaRPr sz="3500"/>
          </a:p>
        </p:txBody>
      </p:sp>
      <p:sp>
        <p:nvSpPr>
          <p:cNvPr id="118" name="Google Shape;118;p15"/>
          <p:cNvSpPr txBox="1"/>
          <p:nvPr>
            <p:ph type="title"/>
          </p:nvPr>
        </p:nvSpPr>
        <p:spPr>
          <a:xfrm>
            <a:off x="917950" y="56348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Modal Verbs</a:t>
            </a:r>
            <a:endParaRPr>
              <a:solidFill>
                <a:schemeClr val="dk2"/>
              </a:solidFill>
            </a:endParaRPr>
          </a:p>
        </p:txBody>
      </p:sp>
      <p:sp>
        <p:nvSpPr>
          <p:cNvPr id="119" name="Google Shape;119;p15"/>
          <p:cNvSpPr txBox="1"/>
          <p:nvPr/>
        </p:nvSpPr>
        <p:spPr>
          <a:xfrm>
            <a:off x="1735800" y="8488791"/>
            <a:ext cx="14671200" cy="171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rgbClr val="000000"/>
                </a:solidFill>
                <a:latin typeface="Montserrat"/>
                <a:ea typeface="Montserrat"/>
                <a:cs typeface="Montserrat"/>
                <a:sym typeface="Montserrat"/>
              </a:rPr>
              <a:t>Use ‘darf nicht’ to say ‘not allowed to / shouldn’t’ </a:t>
            </a:r>
            <a:endParaRPr b="0" i="0" sz="3600" u="none" cap="none" strike="noStrike">
              <a:solidFill>
                <a:srgbClr val="000000"/>
              </a:solidFill>
              <a:latin typeface="Montserrat"/>
              <a:ea typeface="Montserrat"/>
              <a:cs typeface="Montserrat"/>
              <a:sym typeface="Montserrat"/>
            </a:endParaRPr>
          </a:p>
        </p:txBody>
      </p:sp>
      <p:sp>
        <p:nvSpPr>
          <p:cNvPr id="120" name="Google Shape;120;p15"/>
          <p:cNvSpPr txBox="1"/>
          <p:nvPr/>
        </p:nvSpPr>
        <p:spPr>
          <a:xfrm>
            <a:off x="875100" y="1284517"/>
            <a:ext cx="17184299" cy="94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Modal verbs are irregular.  They work with another verb in the infinitive form – the infinitive goes at the end of the clause.</a:t>
            </a:r>
            <a:endParaRPr b="0" i="0" sz="4000" u="none" cap="none" strike="noStrike">
              <a:solidFill>
                <a:srgbClr val="000000"/>
              </a:solidFill>
              <a:latin typeface="Montserrat"/>
              <a:ea typeface="Montserrat"/>
              <a:cs typeface="Montserrat"/>
              <a:sym typeface="Montserrat"/>
            </a:endParaRPr>
          </a:p>
        </p:txBody>
      </p:sp>
      <p:sp>
        <p:nvSpPr>
          <p:cNvPr id="121" name="Google Shape;121;p15"/>
          <p:cNvSpPr txBox="1"/>
          <p:nvPr/>
        </p:nvSpPr>
        <p:spPr>
          <a:xfrm>
            <a:off x="838200" y="7467600"/>
            <a:ext cx="8001000" cy="99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00A099"/>
              </a:solidFill>
              <a:latin typeface="Montserrat"/>
              <a:ea typeface="Montserrat"/>
              <a:cs typeface="Montserrat"/>
              <a:sym typeface="Montserrat"/>
            </a:endParaRPr>
          </a:p>
        </p:txBody>
      </p:sp>
      <p:graphicFrame>
        <p:nvGraphicFramePr>
          <p:cNvPr id="122" name="Google Shape;122;p15"/>
          <p:cNvGraphicFramePr/>
          <p:nvPr/>
        </p:nvGraphicFramePr>
        <p:xfrm>
          <a:off x="1273630" y="3016088"/>
          <a:ext cx="3000000" cy="3000000"/>
        </p:xfrm>
        <a:graphic>
          <a:graphicData uri="http://schemas.openxmlformats.org/drawingml/2006/table">
            <a:tbl>
              <a:tblPr bandRow="1" firstRow="1">
                <a:noFill/>
                <a:tableStyleId>{AECD7CEF-08FC-4D6C-A2B8-6DCE3D526716}</a:tableStyleId>
              </a:tblPr>
              <a:tblGrid>
                <a:gridCol w="3048000"/>
                <a:gridCol w="3048000"/>
                <a:gridCol w="3048000"/>
                <a:gridCol w="3048000"/>
              </a:tblGrid>
              <a:tr h="1127400">
                <a:tc>
                  <a:txBody>
                    <a:bodyPr/>
                    <a:lstStyle/>
                    <a:p>
                      <a:pPr indent="0" lvl="0" marL="0" marR="0" rtl="0" algn="l">
                        <a:lnSpc>
                          <a:spcPct val="100000"/>
                        </a:lnSpc>
                        <a:spcBef>
                          <a:spcPts val="0"/>
                        </a:spcBef>
                        <a:spcAft>
                          <a:spcPts val="0"/>
                        </a:spcAft>
                        <a:buClr>
                          <a:srgbClr val="000000"/>
                        </a:buClr>
                        <a:buSzPts val="3600"/>
                        <a:buFont typeface="Arial"/>
                        <a:buNone/>
                      </a:pPr>
                      <a:r>
                        <a:t/>
                      </a:r>
                      <a:endParaRPr i="1" sz="3600" u="none" cap="none" strike="noStrike">
                        <a:solidFill>
                          <a:schemeClr val="dk2"/>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b="1" i="1" lang="en-GB" sz="3600" u="none" cap="none" strike="noStrike">
                          <a:solidFill>
                            <a:schemeClr val="dk2"/>
                          </a:solidFill>
                          <a:latin typeface="Montserrat"/>
                          <a:ea typeface="Montserrat"/>
                          <a:cs typeface="Montserrat"/>
                          <a:sym typeface="Montserrat"/>
                        </a:rPr>
                        <a:t>müssen</a:t>
                      </a:r>
                      <a:r>
                        <a:rPr i="1" lang="en-GB" sz="3600" u="none" cap="none" strike="noStrike">
                          <a:solidFill>
                            <a:schemeClr val="dk2"/>
                          </a:solidFill>
                          <a:latin typeface="Montserrat"/>
                          <a:ea typeface="Montserrat"/>
                          <a:cs typeface="Montserrat"/>
                          <a:sym typeface="Montserrat"/>
                        </a:rPr>
                        <a:t> (to have to / must)</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b="1" i="1" lang="en-GB" sz="3600" u="none" cap="none" strike="noStrike">
                          <a:solidFill>
                            <a:schemeClr val="dk2"/>
                          </a:solidFill>
                          <a:latin typeface="Montserrat"/>
                          <a:ea typeface="Montserrat"/>
                          <a:cs typeface="Montserrat"/>
                          <a:sym typeface="Montserrat"/>
                        </a:rPr>
                        <a:t>können</a:t>
                      </a:r>
                      <a:r>
                        <a:rPr i="1" lang="en-GB" sz="3600" u="none" cap="none" strike="noStrike">
                          <a:solidFill>
                            <a:schemeClr val="dk2"/>
                          </a:solidFill>
                          <a:latin typeface="Montserrat"/>
                          <a:ea typeface="Montserrat"/>
                          <a:cs typeface="Montserrat"/>
                          <a:sym typeface="Montserrat"/>
                        </a:rPr>
                        <a:t> (to be able to / can)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b="1" i="1" lang="en-GB" sz="3600" u="none" cap="none" strike="noStrike">
                          <a:solidFill>
                            <a:schemeClr val="dk2"/>
                          </a:solidFill>
                          <a:latin typeface="Montserrat"/>
                          <a:ea typeface="Montserrat"/>
                          <a:cs typeface="Montserrat"/>
                          <a:sym typeface="Montserrat"/>
                        </a:rPr>
                        <a:t>dürfen</a:t>
                      </a:r>
                      <a:r>
                        <a:rPr i="1" lang="en-GB" sz="3600" u="none" cap="none" strike="noStrike">
                          <a:solidFill>
                            <a:schemeClr val="dk2"/>
                          </a:solidFill>
                          <a:latin typeface="Montserrat"/>
                          <a:ea typeface="Montserrat"/>
                          <a:cs typeface="Montserrat"/>
                          <a:sym typeface="Montserrat"/>
                        </a:rPr>
                        <a:t> (to be allowed to / may)</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27400">
                <a:tc>
                  <a:txBody>
                    <a:bodyPr/>
                    <a:lstStyle/>
                    <a:p>
                      <a:pPr indent="0" lvl="0" marL="0" marR="0" rtl="0" algn="l">
                        <a:lnSpc>
                          <a:spcPct val="100000"/>
                        </a:lnSpc>
                        <a:spcBef>
                          <a:spcPts val="0"/>
                        </a:spcBef>
                        <a:spcAft>
                          <a:spcPts val="0"/>
                        </a:spcAft>
                        <a:buClr>
                          <a:srgbClr val="000000"/>
                        </a:buClr>
                        <a:buSzPts val="3600"/>
                        <a:buFont typeface="Arial"/>
                        <a:buNone/>
                      </a:pPr>
                      <a:r>
                        <a:rPr i="1" lang="en-GB" sz="3600" u="none" cap="none" strike="noStrike">
                          <a:solidFill>
                            <a:schemeClr val="dk2"/>
                          </a:solidFill>
                          <a:latin typeface="Montserrat"/>
                          <a:ea typeface="Montserrat"/>
                          <a:cs typeface="Montserrat"/>
                          <a:sym typeface="Montserrat"/>
                        </a:rPr>
                        <a:t>ich</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i="0" lang="en-GB" sz="3600" u="none" cap="none" strike="noStrike">
                          <a:solidFill>
                            <a:schemeClr val="dk2"/>
                          </a:solidFill>
                          <a:latin typeface="Montserrat"/>
                          <a:ea typeface="Montserrat"/>
                          <a:cs typeface="Montserrat"/>
                          <a:sym typeface="Montserrat"/>
                        </a:rPr>
                        <a:t>muss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i="0" lang="en-GB" sz="3600" u="none" cap="none" strike="noStrike">
                          <a:solidFill>
                            <a:schemeClr val="dk2"/>
                          </a:solidFill>
                          <a:latin typeface="Montserrat"/>
                          <a:ea typeface="Montserrat"/>
                          <a:cs typeface="Montserrat"/>
                          <a:sym typeface="Montserrat"/>
                        </a:rPr>
                        <a:t>kann</a:t>
                      </a:r>
                      <a:endParaRPr i="0" sz="3600" u="none" cap="none" strike="noStrike">
                        <a:solidFill>
                          <a:schemeClr val="dk2"/>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i="0" lang="en-GB" sz="3600" u="none" cap="none" strike="noStrike">
                          <a:solidFill>
                            <a:schemeClr val="dk2"/>
                          </a:solidFill>
                          <a:latin typeface="Montserrat"/>
                          <a:ea typeface="Montserrat"/>
                          <a:cs typeface="Montserrat"/>
                          <a:sym typeface="Montserrat"/>
                        </a:rPr>
                        <a:t>darf</a:t>
                      </a:r>
                      <a:endParaRPr i="0" sz="3600" u="none" cap="none" strike="noStrike">
                        <a:solidFill>
                          <a:schemeClr val="dk2"/>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27400">
                <a:tc>
                  <a:txBody>
                    <a:bodyPr/>
                    <a:lstStyle/>
                    <a:p>
                      <a:pPr indent="0" lvl="0" marL="0" marR="0" rtl="0" algn="l">
                        <a:lnSpc>
                          <a:spcPct val="100000"/>
                        </a:lnSpc>
                        <a:spcBef>
                          <a:spcPts val="0"/>
                        </a:spcBef>
                        <a:spcAft>
                          <a:spcPts val="0"/>
                        </a:spcAft>
                        <a:buClr>
                          <a:srgbClr val="000000"/>
                        </a:buClr>
                        <a:buSzPts val="3600"/>
                        <a:buFont typeface="Arial"/>
                        <a:buNone/>
                      </a:pPr>
                      <a:r>
                        <a:rPr i="1" lang="en-GB" sz="3600" u="none" cap="none" strike="noStrike">
                          <a:solidFill>
                            <a:schemeClr val="dk2"/>
                          </a:solidFill>
                          <a:latin typeface="Montserrat"/>
                          <a:ea typeface="Montserrat"/>
                          <a:cs typeface="Montserrat"/>
                          <a:sym typeface="Montserrat"/>
                        </a:rPr>
                        <a:t>du</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i="0" lang="en-GB" sz="3600" u="none" cap="none" strike="noStrike">
                          <a:solidFill>
                            <a:schemeClr val="dk2"/>
                          </a:solidFill>
                          <a:latin typeface="Montserrat"/>
                          <a:ea typeface="Montserrat"/>
                          <a:cs typeface="Montserrat"/>
                          <a:sym typeface="Montserrat"/>
                        </a:rPr>
                        <a:t>muss</a:t>
                      </a:r>
                      <a:r>
                        <a:rPr b="1" i="0" lang="en-GB" sz="3600" u="none" cap="none" strike="noStrike">
                          <a:solidFill>
                            <a:schemeClr val="accent5"/>
                          </a:solidFill>
                          <a:latin typeface="Montserrat"/>
                          <a:ea typeface="Montserrat"/>
                          <a:cs typeface="Montserrat"/>
                          <a:sym typeface="Montserrat"/>
                        </a:rPr>
                        <a:t>t</a:t>
                      </a:r>
                      <a:endParaRPr b="1" i="0"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i="0" lang="en-GB" sz="3600" u="none" cap="none" strike="noStrike">
                          <a:solidFill>
                            <a:schemeClr val="dk2"/>
                          </a:solidFill>
                          <a:latin typeface="Montserrat"/>
                          <a:ea typeface="Montserrat"/>
                          <a:cs typeface="Montserrat"/>
                          <a:sym typeface="Montserrat"/>
                        </a:rPr>
                        <a:t>kanns</a:t>
                      </a:r>
                      <a:r>
                        <a:rPr b="1" i="0" lang="en-GB" sz="3600" u="none" cap="none" strike="noStrike">
                          <a:solidFill>
                            <a:schemeClr val="accent5"/>
                          </a:solidFill>
                          <a:latin typeface="Montserrat"/>
                          <a:ea typeface="Montserrat"/>
                          <a:cs typeface="Montserrat"/>
                          <a:sym typeface="Montserrat"/>
                        </a:rPr>
                        <a:t>t</a:t>
                      </a:r>
                      <a:endParaRPr b="1" i="0"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i="0" lang="en-GB" sz="3600" u="none" cap="none" strike="noStrike">
                          <a:solidFill>
                            <a:schemeClr val="dk2"/>
                          </a:solidFill>
                          <a:latin typeface="Montserrat"/>
                          <a:ea typeface="Montserrat"/>
                          <a:cs typeface="Montserrat"/>
                          <a:sym typeface="Montserrat"/>
                        </a:rPr>
                        <a:t>darfs</a:t>
                      </a:r>
                      <a:r>
                        <a:rPr b="1" i="0" lang="en-GB" sz="3600" u="none" cap="none" strike="noStrike">
                          <a:solidFill>
                            <a:schemeClr val="accent5"/>
                          </a:solidFill>
                          <a:latin typeface="Montserrat"/>
                          <a:ea typeface="Montserrat"/>
                          <a:cs typeface="Montserrat"/>
                          <a:sym typeface="Montserrat"/>
                        </a:rPr>
                        <a:t>t</a:t>
                      </a:r>
                      <a:endParaRPr b="1" i="0"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27400">
                <a:tc>
                  <a:txBody>
                    <a:bodyPr/>
                    <a:lstStyle/>
                    <a:p>
                      <a:pPr indent="0" lvl="0" marL="0" marR="0" rtl="0" algn="l">
                        <a:lnSpc>
                          <a:spcPct val="100000"/>
                        </a:lnSpc>
                        <a:spcBef>
                          <a:spcPts val="0"/>
                        </a:spcBef>
                        <a:spcAft>
                          <a:spcPts val="0"/>
                        </a:spcAft>
                        <a:buClr>
                          <a:srgbClr val="000000"/>
                        </a:buClr>
                        <a:buSzPts val="3600"/>
                        <a:buFont typeface="Arial"/>
                        <a:buNone/>
                      </a:pPr>
                      <a:r>
                        <a:rPr i="1" lang="en-GB" sz="3600" u="none" cap="none" strike="noStrike">
                          <a:solidFill>
                            <a:schemeClr val="dk2"/>
                          </a:solidFill>
                          <a:latin typeface="Montserrat"/>
                          <a:ea typeface="Montserrat"/>
                          <a:cs typeface="Montserrat"/>
                          <a:sym typeface="Montserrat"/>
                        </a:rPr>
                        <a:t>er / sie / es / man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i="0" lang="en-GB" sz="3600" u="none" cap="none" strike="noStrike">
                          <a:solidFill>
                            <a:schemeClr val="dk2"/>
                          </a:solidFill>
                          <a:latin typeface="Montserrat"/>
                          <a:ea typeface="Montserrat"/>
                          <a:cs typeface="Montserrat"/>
                          <a:sym typeface="Montserrat"/>
                        </a:rPr>
                        <a:t>muss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i="0" lang="en-GB" sz="3600" u="none" cap="none" strike="noStrike">
                          <a:solidFill>
                            <a:schemeClr val="dk2"/>
                          </a:solidFill>
                          <a:latin typeface="Montserrat"/>
                          <a:ea typeface="Montserrat"/>
                          <a:cs typeface="Montserrat"/>
                          <a:sym typeface="Montserrat"/>
                        </a:rPr>
                        <a:t>kann</a:t>
                      </a:r>
                      <a:endParaRPr i="0" sz="3600" u="none" cap="none" strike="noStrike">
                        <a:solidFill>
                          <a:schemeClr val="dk2"/>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i="0" lang="en-GB" sz="3600" u="none" cap="none" strike="noStrike">
                          <a:solidFill>
                            <a:schemeClr val="dk2"/>
                          </a:solidFill>
                          <a:latin typeface="Montserrat"/>
                          <a:ea typeface="Montserrat"/>
                          <a:cs typeface="Montserrat"/>
                          <a:sym typeface="Montserrat"/>
                        </a:rPr>
                        <a:t>darf</a:t>
                      </a:r>
                      <a:endParaRPr i="0" sz="3600" u="none" cap="none" strike="noStrike">
                        <a:solidFill>
                          <a:schemeClr val="dk2"/>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23" name="Google Shape;123;p15"/>
          <p:cNvSpPr/>
          <p:nvPr/>
        </p:nvSpPr>
        <p:spPr>
          <a:xfrm>
            <a:off x="14119150" y="3978332"/>
            <a:ext cx="3940250" cy="3778879"/>
          </a:xfrm>
          <a:prstGeom prst="wedgeRoundRectCallout">
            <a:avLst>
              <a:gd fmla="val -54652" name="adj1"/>
              <a:gd fmla="val -60456"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600"/>
              <a:buFont typeface="Arial"/>
              <a:buNone/>
            </a:pPr>
            <a:r>
              <a:rPr b="0" i="0" lang="en-GB" sz="3600" u="none" cap="none" strike="noStrike">
                <a:solidFill>
                  <a:schemeClr val="dk2"/>
                </a:solidFill>
                <a:latin typeface="Montserrat"/>
                <a:ea typeface="Montserrat"/>
                <a:cs typeface="Montserrat"/>
                <a:sym typeface="Montserrat"/>
              </a:rPr>
              <a:t>Notice the </a:t>
            </a:r>
            <a:r>
              <a:rPr b="1" i="0" lang="en-GB" sz="3600" u="none" cap="none" strike="noStrike">
                <a:solidFill>
                  <a:schemeClr val="accent5"/>
                </a:solidFill>
                <a:latin typeface="Montserrat"/>
                <a:ea typeface="Montserrat"/>
                <a:cs typeface="Montserrat"/>
                <a:sym typeface="Montserrat"/>
              </a:rPr>
              <a:t>1st</a:t>
            </a:r>
            <a:r>
              <a:rPr b="1" i="0" lang="en-GB" sz="3600" u="none" cap="none" strike="noStrike">
                <a:solidFill>
                  <a:schemeClr val="dk2"/>
                </a:solidFill>
                <a:latin typeface="Montserrat"/>
                <a:ea typeface="Montserrat"/>
                <a:cs typeface="Montserrat"/>
                <a:sym typeface="Montserrat"/>
              </a:rPr>
              <a:t> </a:t>
            </a:r>
            <a:r>
              <a:rPr b="0" i="0" lang="en-GB" sz="3600" u="none" cap="none" strike="noStrike">
                <a:solidFill>
                  <a:schemeClr val="dk2"/>
                </a:solidFill>
                <a:latin typeface="Montserrat"/>
                <a:ea typeface="Montserrat"/>
                <a:cs typeface="Montserrat"/>
                <a:sym typeface="Montserrat"/>
              </a:rPr>
              <a:t>and</a:t>
            </a:r>
            <a:r>
              <a:rPr b="1" i="0" lang="en-GB" sz="3600" u="none" cap="none" strike="noStrike">
                <a:solidFill>
                  <a:schemeClr val="dk2"/>
                </a:solidFill>
                <a:latin typeface="Montserrat"/>
                <a:ea typeface="Montserrat"/>
                <a:cs typeface="Montserrat"/>
                <a:sym typeface="Montserrat"/>
              </a:rPr>
              <a:t> </a:t>
            </a:r>
            <a:r>
              <a:rPr b="1" i="0" lang="en-GB" sz="3600" u="none" cap="none" strike="noStrike">
                <a:solidFill>
                  <a:schemeClr val="accent5"/>
                </a:solidFill>
                <a:latin typeface="Montserrat"/>
                <a:ea typeface="Montserrat"/>
                <a:cs typeface="Montserrat"/>
                <a:sym typeface="Montserrat"/>
              </a:rPr>
              <a:t>3rd</a:t>
            </a:r>
            <a:r>
              <a:rPr b="1" i="0" lang="en-GB" sz="3600" u="none" cap="none" strike="noStrike">
                <a:solidFill>
                  <a:schemeClr val="dk2"/>
                </a:solidFill>
                <a:latin typeface="Montserrat"/>
                <a:ea typeface="Montserrat"/>
                <a:cs typeface="Montserrat"/>
                <a:sym typeface="Montserrat"/>
              </a:rPr>
              <a:t> </a:t>
            </a:r>
            <a:r>
              <a:rPr b="0" i="0" lang="en-GB" sz="3600" u="none" cap="none" strike="noStrike">
                <a:solidFill>
                  <a:schemeClr val="dk2"/>
                </a:solidFill>
                <a:latin typeface="Montserrat"/>
                <a:ea typeface="Montserrat"/>
                <a:cs typeface="Montserrat"/>
                <a:sym typeface="Montserrat"/>
              </a:rPr>
              <a:t>person singular is the same.</a:t>
            </a:r>
            <a:endParaRPr b="1" i="0" sz="36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6"/>
          <p:cNvSpPr txBox="1"/>
          <p:nvPr>
            <p:ph type="title"/>
          </p:nvPr>
        </p:nvSpPr>
        <p:spPr>
          <a:xfrm>
            <a:off x="917950" y="309311"/>
            <a:ext cx="16556399" cy="3258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sz="4000">
                <a:solidFill>
                  <a:schemeClr val="dk2"/>
                </a:solidFill>
              </a:rPr>
              <a:t>Summarising Learning</a:t>
            </a:r>
            <a:endParaRPr sz="4000">
              <a:solidFill>
                <a:schemeClr val="dk2"/>
              </a:solidFill>
            </a:endParaRPr>
          </a:p>
          <a:p>
            <a:pPr indent="0" lvl="0" marL="0" rtl="0" algn="l">
              <a:lnSpc>
                <a:spcPct val="115000"/>
              </a:lnSpc>
              <a:spcBef>
                <a:spcPts val="0"/>
              </a:spcBef>
              <a:spcAft>
                <a:spcPts val="0"/>
              </a:spcAft>
              <a:buSzPts val="4400"/>
              <a:buNone/>
            </a:pPr>
            <a:r>
              <a:rPr b="0" lang="en-GB" sz="4800">
                <a:solidFill>
                  <a:schemeClr val="lt1"/>
                </a:solidFill>
                <a:latin typeface="Montserrat SemiBold"/>
                <a:ea typeface="Montserrat SemiBold"/>
                <a:cs typeface="Montserrat SemiBold"/>
                <a:sym typeface="Montserrat SemiBold"/>
              </a:rPr>
              <a:t>your understanding of the near future tense.</a:t>
            </a:r>
            <a:endParaRPr sz="4800"/>
          </a:p>
        </p:txBody>
      </p:sp>
      <p:sp>
        <p:nvSpPr>
          <p:cNvPr id="129" name="Google Shape;129;p16"/>
          <p:cNvSpPr txBox="1"/>
          <p:nvPr>
            <p:ph idx="1" type="body"/>
          </p:nvPr>
        </p:nvSpPr>
        <p:spPr>
          <a:xfrm>
            <a:off x="917950" y="1015623"/>
            <a:ext cx="16452001" cy="7697037"/>
          </a:xfrm>
          <a:prstGeom prst="rect">
            <a:avLst/>
          </a:prstGeom>
          <a:noFill/>
          <a:ln>
            <a:noFill/>
          </a:ln>
        </p:spPr>
        <p:txBody>
          <a:bodyPr anchorCtr="0" anchor="t" bIns="0" lIns="0" spcFirstLastPara="1" rIns="0" wrap="square" tIns="0">
            <a:noAutofit/>
          </a:bodyPr>
          <a:lstStyle/>
          <a:p>
            <a:pPr indent="-571500" lvl="0" marL="571500" rtl="0" algn="l">
              <a:lnSpc>
                <a:spcPct val="115000"/>
              </a:lnSpc>
              <a:spcBef>
                <a:spcPts val="0"/>
              </a:spcBef>
              <a:spcAft>
                <a:spcPts val="0"/>
              </a:spcAft>
              <a:buSzPts val="3200"/>
              <a:buChar char="●"/>
            </a:pPr>
            <a:r>
              <a:rPr b="1" lang="en-GB">
                <a:solidFill>
                  <a:schemeClr val="accent5"/>
                </a:solidFill>
              </a:rPr>
              <a:t>Modal verbs</a:t>
            </a:r>
            <a:r>
              <a:rPr lang="en-GB">
                <a:solidFill>
                  <a:schemeClr val="accent5"/>
                </a:solidFill>
              </a:rPr>
              <a:t> </a:t>
            </a:r>
            <a:r>
              <a:rPr lang="en-GB"/>
              <a:t>are irregular.  They always work with another verb.  The other verb is used in the infinitive form at the end of the clause.</a:t>
            </a:r>
            <a:endParaRPr/>
          </a:p>
          <a:p>
            <a:pPr indent="-571500" lvl="1" marL="1028700" rtl="0" algn="l">
              <a:lnSpc>
                <a:spcPct val="115000"/>
              </a:lnSpc>
              <a:spcBef>
                <a:spcPts val="600"/>
              </a:spcBef>
              <a:spcAft>
                <a:spcPts val="0"/>
              </a:spcAft>
              <a:buSzPts val="3200"/>
              <a:buChar char="–"/>
            </a:pPr>
            <a:r>
              <a:rPr lang="en-GB">
                <a:solidFill>
                  <a:schemeClr val="dk2"/>
                </a:solidFill>
                <a:latin typeface="Montserrat"/>
                <a:ea typeface="Montserrat"/>
                <a:cs typeface="Montserrat"/>
                <a:sym typeface="Montserrat"/>
              </a:rPr>
              <a:t>müssen – to have to / must</a:t>
            </a:r>
            <a:endParaRPr/>
          </a:p>
          <a:p>
            <a:pPr indent="-571500" lvl="1" marL="1028700" rtl="0" algn="l">
              <a:lnSpc>
                <a:spcPct val="115000"/>
              </a:lnSpc>
              <a:spcBef>
                <a:spcPts val="600"/>
              </a:spcBef>
              <a:spcAft>
                <a:spcPts val="0"/>
              </a:spcAft>
              <a:buSzPts val="3200"/>
              <a:buChar char="–"/>
            </a:pPr>
            <a:r>
              <a:rPr lang="en-GB">
                <a:solidFill>
                  <a:schemeClr val="dk2"/>
                </a:solidFill>
                <a:latin typeface="Montserrat"/>
                <a:ea typeface="Montserrat"/>
                <a:cs typeface="Montserrat"/>
                <a:sym typeface="Montserrat"/>
              </a:rPr>
              <a:t>können – to be able to / can</a:t>
            </a:r>
            <a:endParaRPr/>
          </a:p>
          <a:p>
            <a:pPr indent="-571500" lvl="1" marL="1028700" rtl="0" algn="l">
              <a:lnSpc>
                <a:spcPct val="115000"/>
              </a:lnSpc>
              <a:spcBef>
                <a:spcPts val="600"/>
              </a:spcBef>
              <a:spcAft>
                <a:spcPts val="0"/>
              </a:spcAft>
              <a:buSzPts val="3200"/>
              <a:buChar char="–"/>
            </a:pPr>
            <a:r>
              <a:rPr lang="en-GB">
                <a:solidFill>
                  <a:schemeClr val="dk2"/>
                </a:solidFill>
                <a:latin typeface="Montserrat"/>
                <a:ea typeface="Montserrat"/>
                <a:cs typeface="Montserrat"/>
                <a:sym typeface="Montserrat"/>
              </a:rPr>
              <a:t>dürfen – to be allowed to / may</a:t>
            </a:r>
            <a:endParaRPr/>
          </a:p>
          <a:p>
            <a:pPr indent="-571500" lvl="0" marL="571500" rtl="0" algn="l">
              <a:lnSpc>
                <a:spcPct val="115000"/>
              </a:lnSpc>
              <a:spcBef>
                <a:spcPts val="1200"/>
              </a:spcBef>
              <a:spcAft>
                <a:spcPts val="0"/>
              </a:spcAft>
              <a:buClr>
                <a:srgbClr val="000000"/>
              </a:buClr>
              <a:buSzPts val="4000"/>
              <a:buChar char="●"/>
            </a:pPr>
            <a:r>
              <a:rPr b="1" lang="en-GB">
                <a:solidFill>
                  <a:schemeClr val="accent5"/>
                </a:solidFill>
              </a:rPr>
              <a:t>Adjective endings: </a:t>
            </a:r>
            <a:endParaRPr/>
          </a:p>
          <a:p>
            <a:pPr indent="-571500" lvl="1" marL="1028700" rtl="0" algn="l">
              <a:lnSpc>
                <a:spcPct val="115000"/>
              </a:lnSpc>
              <a:spcBef>
                <a:spcPts val="2000"/>
              </a:spcBef>
              <a:spcAft>
                <a:spcPts val="0"/>
              </a:spcAft>
              <a:buClr>
                <a:srgbClr val="000000"/>
              </a:buClr>
              <a:buSzPts val="4000"/>
              <a:buChar char="–"/>
            </a:pPr>
            <a:r>
              <a:rPr lang="en-GB"/>
              <a:t>Do not add endings to adjectives on their own (usually with the verb ‘to be’) </a:t>
            </a:r>
            <a:endParaRPr/>
          </a:p>
          <a:p>
            <a:pPr indent="-571500" lvl="1" marL="1028700" rtl="0" algn="l">
              <a:lnSpc>
                <a:spcPct val="115000"/>
              </a:lnSpc>
              <a:spcBef>
                <a:spcPts val="2000"/>
              </a:spcBef>
              <a:spcAft>
                <a:spcPts val="0"/>
              </a:spcAft>
              <a:buClr>
                <a:srgbClr val="000000"/>
              </a:buClr>
              <a:buSzPts val="4000"/>
              <a:buChar char="–"/>
            </a:pPr>
            <a:r>
              <a:rPr lang="en-GB">
                <a:solidFill>
                  <a:schemeClr val="dk2"/>
                </a:solidFill>
                <a:highlight>
                  <a:schemeClr val="lt1"/>
                </a:highlight>
              </a:rPr>
              <a:t>Adjectives take the </a:t>
            </a:r>
            <a:r>
              <a:rPr lang="en-GB">
                <a:solidFill>
                  <a:schemeClr val="accent1"/>
                </a:solidFill>
                <a:highlight>
                  <a:schemeClr val="lt1"/>
                </a:highlight>
              </a:rPr>
              <a:t>nominative case </a:t>
            </a:r>
            <a:r>
              <a:rPr lang="en-GB">
                <a:solidFill>
                  <a:schemeClr val="dk2"/>
                </a:solidFill>
                <a:highlight>
                  <a:schemeClr val="lt1"/>
                </a:highlight>
              </a:rPr>
              <a:t>if they are describing the subject of the clause and the </a:t>
            </a:r>
            <a:r>
              <a:rPr lang="en-GB">
                <a:solidFill>
                  <a:schemeClr val="accent6"/>
                </a:solidFill>
                <a:highlight>
                  <a:schemeClr val="lt1"/>
                </a:highlight>
              </a:rPr>
              <a:t>accusative case </a:t>
            </a:r>
            <a:r>
              <a:rPr lang="en-GB">
                <a:solidFill>
                  <a:schemeClr val="dk2"/>
                </a:solidFill>
                <a:highlight>
                  <a:schemeClr val="lt1"/>
                </a:highlight>
              </a:rPr>
              <a:t>if they are describing the object of the clause.</a:t>
            </a:r>
            <a:endParaRPr/>
          </a:p>
          <a:p>
            <a:pPr indent="-368300" lvl="0" marL="571500" rtl="0" algn="l">
              <a:lnSpc>
                <a:spcPct val="115000"/>
              </a:lnSpc>
              <a:spcBef>
                <a:spcPts val="0"/>
              </a:spcBef>
              <a:spcAft>
                <a:spcPts val="0"/>
              </a:spcAft>
              <a:buSzPts val="3200"/>
              <a:buNone/>
            </a:pPr>
            <a:r>
              <a:t/>
            </a:r>
            <a:endParaRPr sz="3600">
              <a:solidFill>
                <a:schemeClr val="dk2"/>
              </a:solidFill>
            </a:endParaRPr>
          </a:p>
          <a:p>
            <a:pPr indent="-457200" lvl="0" marL="914400" rtl="0" algn="l">
              <a:lnSpc>
                <a:spcPct val="130000"/>
              </a:lnSpc>
              <a:spcBef>
                <a:spcPts val="1800"/>
              </a:spcBef>
              <a:spcAft>
                <a:spcPts val="600"/>
              </a:spcAft>
              <a:buSzPts val="3600"/>
              <a:buNone/>
            </a:pPr>
            <a:r>
              <a:t/>
            </a:r>
            <a:endParaRPr/>
          </a:p>
        </p:txBody>
      </p:sp>
      <p:sp>
        <p:nvSpPr>
          <p:cNvPr id="130" name="Google Shape;130;p16"/>
          <p:cNvSpPr txBox="1"/>
          <p:nvPr/>
        </p:nvSpPr>
        <p:spPr>
          <a:xfrm>
            <a:off x="10327118" y="2380355"/>
            <a:ext cx="6589283" cy="107717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200" u="none" cap="none" strike="noStrike">
                <a:solidFill>
                  <a:schemeClr val="accent4"/>
                </a:solidFill>
                <a:latin typeface="Montserrat"/>
                <a:ea typeface="Montserrat"/>
                <a:cs typeface="Montserrat"/>
                <a:sym typeface="Montserrat"/>
              </a:rPr>
              <a:t>Ein guter Freund / Eine gute Freundin </a:t>
            </a:r>
            <a:r>
              <a:rPr b="0" i="0" lang="en-GB" sz="3200" u="sng" cap="none" strike="noStrike">
                <a:solidFill>
                  <a:schemeClr val="accent4"/>
                </a:solidFill>
                <a:latin typeface="Montserrat"/>
                <a:ea typeface="Montserrat"/>
                <a:cs typeface="Montserrat"/>
                <a:sym typeface="Montserrat"/>
              </a:rPr>
              <a:t>muss</a:t>
            </a:r>
            <a:r>
              <a:rPr b="0" i="0" lang="en-GB" sz="3200" u="none" cap="none" strike="noStrike">
                <a:solidFill>
                  <a:schemeClr val="accent4"/>
                </a:solidFill>
                <a:latin typeface="Montserrat"/>
                <a:ea typeface="Montserrat"/>
                <a:cs typeface="Montserrat"/>
                <a:sym typeface="Montserrat"/>
              </a:rPr>
              <a:t> Geduld </a:t>
            </a:r>
            <a:r>
              <a:rPr b="0" i="0" lang="en-GB" sz="3200" u="sng" cap="none" strike="noStrike">
                <a:solidFill>
                  <a:schemeClr val="accent4"/>
                </a:solidFill>
                <a:latin typeface="Montserrat"/>
                <a:ea typeface="Montserrat"/>
                <a:cs typeface="Montserrat"/>
                <a:sym typeface="Montserrat"/>
              </a:rPr>
              <a:t>haben</a:t>
            </a:r>
            <a:r>
              <a:rPr b="0" i="0" lang="en-GB" sz="3200" u="none" cap="none" strike="noStrike">
                <a:solidFill>
                  <a:schemeClr val="accent4"/>
                </a:solidFill>
                <a:latin typeface="Montserrat"/>
                <a:ea typeface="Montserrat"/>
                <a:cs typeface="Montserrat"/>
                <a:sym typeface="Montserrat"/>
              </a:rPr>
              <a:t>.</a:t>
            </a:r>
            <a:endParaRPr b="0" i="0" sz="1050" u="none" cap="none" strike="noStrike">
              <a:solidFill>
                <a:schemeClr val="accent4"/>
              </a:solidFill>
              <a:latin typeface="Arial"/>
              <a:ea typeface="Arial"/>
              <a:cs typeface="Arial"/>
              <a:sym typeface="Arial"/>
            </a:endParaRPr>
          </a:p>
        </p:txBody>
      </p:sp>
      <p:sp>
        <p:nvSpPr>
          <p:cNvPr id="131" name="Google Shape;131;p16"/>
          <p:cNvSpPr txBox="1"/>
          <p:nvPr/>
        </p:nvSpPr>
        <p:spPr>
          <a:xfrm>
            <a:off x="3928150" y="5825599"/>
            <a:ext cx="10536000" cy="48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2900" u="none" cap="none" strike="noStrike">
                <a:solidFill>
                  <a:schemeClr val="accent4"/>
                </a:solidFill>
                <a:latin typeface="Montserrat"/>
                <a:ea typeface="Montserrat"/>
                <a:cs typeface="Montserrat"/>
                <a:sym typeface="Montserrat"/>
              </a:rPr>
              <a:t>Peter ist </a:t>
            </a:r>
            <a:r>
              <a:rPr b="0" i="0" lang="en-GB" sz="2900" u="sng" cap="none" strike="noStrike">
                <a:solidFill>
                  <a:schemeClr val="accent4"/>
                </a:solidFill>
                <a:latin typeface="Montserrat"/>
                <a:ea typeface="Montserrat"/>
                <a:cs typeface="Montserrat"/>
                <a:sym typeface="Montserrat"/>
              </a:rPr>
              <a:t>intelligent</a:t>
            </a:r>
            <a:endParaRPr b="0" i="0" sz="750" u="none" cap="none" strike="noStrike">
              <a:solidFill>
                <a:schemeClr val="accent4"/>
              </a:solidFill>
              <a:latin typeface="Arial"/>
              <a:ea typeface="Arial"/>
              <a:cs typeface="Arial"/>
              <a:sym typeface="Arial"/>
            </a:endParaRPr>
          </a:p>
        </p:txBody>
      </p:sp>
      <p:sp>
        <p:nvSpPr>
          <p:cNvPr id="132" name="Google Shape;132;p16"/>
          <p:cNvSpPr txBox="1"/>
          <p:nvPr/>
        </p:nvSpPr>
        <p:spPr>
          <a:xfrm>
            <a:off x="4519998" y="7608370"/>
            <a:ext cx="11101487" cy="58473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200" u="none" cap="none" strike="noStrike">
                <a:solidFill>
                  <a:schemeClr val="accent4"/>
                </a:solidFill>
                <a:latin typeface="Montserrat"/>
                <a:ea typeface="Montserrat"/>
                <a:cs typeface="Montserrat"/>
                <a:sym typeface="Montserrat"/>
              </a:rPr>
              <a:t>Mein best</a:t>
            </a:r>
            <a:r>
              <a:rPr b="1" i="0" lang="en-GB" sz="3200" u="sng" cap="none" strike="noStrike">
                <a:solidFill>
                  <a:schemeClr val="accent4"/>
                </a:solidFill>
                <a:latin typeface="Montserrat"/>
                <a:ea typeface="Montserrat"/>
                <a:cs typeface="Montserrat"/>
                <a:sym typeface="Montserrat"/>
              </a:rPr>
              <a:t>er</a:t>
            </a:r>
            <a:r>
              <a:rPr b="0" i="0" lang="en-GB" sz="3200" u="none" cap="none" strike="noStrike">
                <a:solidFill>
                  <a:schemeClr val="accent4"/>
                </a:solidFill>
                <a:latin typeface="Montserrat"/>
                <a:ea typeface="Montserrat"/>
                <a:cs typeface="Montserrat"/>
                <a:sym typeface="Montserrat"/>
              </a:rPr>
              <a:t> Freund hat zwei Brüder.</a:t>
            </a:r>
            <a:endParaRPr b="0" i="0" sz="1050" u="none" cap="none" strike="noStrike">
              <a:solidFill>
                <a:schemeClr val="accent4"/>
              </a:solidFill>
              <a:latin typeface="Arial"/>
              <a:ea typeface="Arial"/>
              <a:cs typeface="Arial"/>
              <a:sym typeface="Arial"/>
            </a:endParaRPr>
          </a:p>
        </p:txBody>
      </p:sp>
      <p:sp>
        <p:nvSpPr>
          <p:cNvPr id="133" name="Google Shape;133;p16"/>
          <p:cNvSpPr txBox="1"/>
          <p:nvPr/>
        </p:nvSpPr>
        <p:spPr>
          <a:xfrm>
            <a:off x="4519997" y="8387702"/>
            <a:ext cx="11101487" cy="58473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200" u="none" cap="none" strike="noStrike">
                <a:solidFill>
                  <a:schemeClr val="accent4"/>
                </a:solidFill>
                <a:latin typeface="Montserrat"/>
                <a:ea typeface="Montserrat"/>
                <a:cs typeface="Montserrat"/>
                <a:sym typeface="Montserrat"/>
              </a:rPr>
              <a:t>Mein Bruder hat kein</a:t>
            </a:r>
            <a:r>
              <a:rPr b="1" i="0" lang="en-GB" sz="3200" u="sng" cap="none" strike="noStrike">
                <a:solidFill>
                  <a:schemeClr val="accent4"/>
                </a:solidFill>
                <a:latin typeface="Montserrat"/>
                <a:ea typeface="Montserrat"/>
                <a:cs typeface="Montserrat"/>
                <a:sym typeface="Montserrat"/>
              </a:rPr>
              <a:t>en</a:t>
            </a:r>
            <a:r>
              <a:rPr b="0" i="0" lang="en-GB" sz="3200" u="none" cap="none" strike="noStrike">
                <a:solidFill>
                  <a:schemeClr val="accent4"/>
                </a:solidFill>
                <a:latin typeface="Montserrat"/>
                <a:ea typeface="Montserrat"/>
                <a:cs typeface="Montserrat"/>
                <a:sym typeface="Montserrat"/>
              </a:rPr>
              <a:t> best</a:t>
            </a:r>
            <a:r>
              <a:rPr b="1" i="0" lang="en-GB" sz="3200" u="sng" cap="none" strike="noStrike">
                <a:solidFill>
                  <a:schemeClr val="accent4"/>
                </a:solidFill>
                <a:latin typeface="Montserrat"/>
                <a:ea typeface="Montserrat"/>
                <a:cs typeface="Montserrat"/>
                <a:sym typeface="Montserrat"/>
              </a:rPr>
              <a:t>en</a:t>
            </a:r>
            <a:r>
              <a:rPr b="0" i="0" lang="en-GB" sz="3200" u="none" cap="none" strike="noStrike">
                <a:solidFill>
                  <a:schemeClr val="accent4"/>
                </a:solidFill>
                <a:latin typeface="Montserrat"/>
                <a:ea typeface="Montserrat"/>
                <a:cs typeface="Montserrat"/>
                <a:sym typeface="Montserrat"/>
              </a:rPr>
              <a:t> Freund.</a:t>
            </a:r>
            <a:endParaRPr b="0" i="0" sz="1050" u="none" cap="none" strike="noStrike">
              <a:solidFill>
                <a:schemeClr val="accent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