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rPr lang="en-GB">
                <a:solidFill>
                  <a:srgbClr val="473340"/>
                </a:solidFill>
              </a:rPr>
              <a:t>Factorising single brackets </a:t>
            </a:r>
            <a:endParaRPr/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Lund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3" name="Google Shape;33;p6"/>
          <p:cNvSpPr txBox="1"/>
          <p:nvPr/>
        </p:nvSpPr>
        <p:spPr>
          <a:xfrm>
            <a:off x="450178" y="484901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5" y="36826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Factorising single brackets </a:t>
            </a:r>
            <a:endParaRPr/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868366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Complete the missing terms.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    Explain why 2a + 3 does not  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      factorise.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832012" y="843465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 Factorise.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2a + 6                 b)  3a + 12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3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 + 3a                d)  12 – 3a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5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4a – 6                 f)  15 – 3a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g) 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15 – 6a                 h) 13a + 52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i)  4a + 8b + 6           j)  4a – 7b + 5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1" name="Google Shape;41;p7"/>
          <p:cNvGrpSpPr/>
          <p:nvPr/>
        </p:nvGrpSpPr>
        <p:grpSpPr>
          <a:xfrm>
            <a:off x="1374023" y="1246145"/>
            <a:ext cx="1702651" cy="721247"/>
            <a:chOff x="1206969" y="1527499"/>
            <a:chExt cx="1702651" cy="721247"/>
          </a:xfrm>
        </p:grpSpPr>
        <p:sp>
          <p:nvSpPr>
            <p:cNvPr id="42" name="Google Shape;42;p7"/>
            <p:cNvSpPr/>
            <p:nvPr/>
          </p:nvSpPr>
          <p:spPr>
            <a:xfrm>
              <a:off x="1503682" y="1855893"/>
              <a:ext cx="704426" cy="39285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7"/>
            <p:cNvSpPr txBox="1"/>
            <p:nvPr/>
          </p:nvSpPr>
          <p:spPr>
            <a:xfrm>
              <a:off x="1206969" y="1871224"/>
              <a:ext cx="301686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44" name="Google Shape;44;p7"/>
            <p:cNvSpPr txBox="1"/>
            <p:nvPr/>
          </p:nvSpPr>
          <p:spPr>
            <a:xfrm>
              <a:off x="1616012" y="1871224"/>
              <a:ext cx="43152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6a</a:t>
              </a:r>
              <a:endParaRPr/>
            </a:p>
          </p:txBody>
        </p:sp>
        <p:sp>
          <p:nvSpPr>
            <p:cNvPr id="45" name="Google Shape;45;p7"/>
            <p:cNvSpPr/>
            <p:nvPr/>
          </p:nvSpPr>
          <p:spPr>
            <a:xfrm>
              <a:off x="2205194" y="1855893"/>
              <a:ext cx="704426" cy="39285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7"/>
            <p:cNvSpPr txBox="1"/>
            <p:nvPr/>
          </p:nvSpPr>
          <p:spPr>
            <a:xfrm>
              <a:off x="2260657" y="1876212"/>
              <a:ext cx="5677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+ </a:t>
              </a:r>
              <a:r>
                <a:rPr b="0" i="0" lang="en-GB" sz="1600" u="none" cap="none" strike="noStrike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10</a:t>
              </a:r>
              <a:endParaRPr/>
            </a:p>
          </p:txBody>
        </p:sp>
        <p:sp>
          <p:nvSpPr>
            <p:cNvPr id="47" name="Google Shape;47;p7"/>
            <p:cNvSpPr txBox="1"/>
            <p:nvPr/>
          </p:nvSpPr>
          <p:spPr>
            <a:xfrm>
              <a:off x="1583884" y="1532670"/>
              <a:ext cx="5950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……</a:t>
              </a:r>
              <a:endParaRPr/>
            </a:p>
          </p:txBody>
        </p:sp>
        <p:sp>
          <p:nvSpPr>
            <p:cNvPr id="48" name="Google Shape;48;p7"/>
            <p:cNvSpPr txBox="1"/>
            <p:nvPr/>
          </p:nvSpPr>
          <p:spPr>
            <a:xfrm>
              <a:off x="2285396" y="1527499"/>
              <a:ext cx="5950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……</a:t>
              </a:r>
              <a:endParaRPr/>
            </a:p>
          </p:txBody>
        </p:sp>
      </p:grpSp>
      <p:grpSp>
        <p:nvGrpSpPr>
          <p:cNvPr id="49" name="Google Shape;49;p7"/>
          <p:cNvGrpSpPr/>
          <p:nvPr/>
        </p:nvGrpSpPr>
        <p:grpSpPr>
          <a:xfrm>
            <a:off x="1656858" y="2333266"/>
            <a:ext cx="1492633" cy="721247"/>
            <a:chOff x="1503682" y="1527499"/>
            <a:chExt cx="1492633" cy="721247"/>
          </a:xfrm>
        </p:grpSpPr>
        <p:sp>
          <p:nvSpPr>
            <p:cNvPr id="50" name="Google Shape;50;p7"/>
            <p:cNvSpPr/>
            <p:nvPr/>
          </p:nvSpPr>
          <p:spPr>
            <a:xfrm>
              <a:off x="1503682" y="1855893"/>
              <a:ext cx="704426" cy="39285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7"/>
            <p:cNvSpPr txBox="1"/>
            <p:nvPr/>
          </p:nvSpPr>
          <p:spPr>
            <a:xfrm>
              <a:off x="1597028" y="1886408"/>
              <a:ext cx="48442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15y</a:t>
              </a:r>
              <a:endParaRPr/>
            </a:p>
          </p:txBody>
        </p:sp>
        <p:sp>
          <p:nvSpPr>
            <p:cNvPr id="52" name="Google Shape;52;p7"/>
            <p:cNvSpPr/>
            <p:nvPr/>
          </p:nvSpPr>
          <p:spPr>
            <a:xfrm>
              <a:off x="2205194" y="1855893"/>
              <a:ext cx="704426" cy="39285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7"/>
            <p:cNvSpPr txBox="1"/>
            <p:nvPr/>
          </p:nvSpPr>
          <p:spPr>
            <a:xfrm>
              <a:off x="2240980" y="1888122"/>
              <a:ext cx="755335" cy="33855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-23633" l="0" r="-3224" t="-5453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54" name="Google Shape;54;p7"/>
            <p:cNvSpPr txBox="1"/>
            <p:nvPr/>
          </p:nvSpPr>
          <p:spPr>
            <a:xfrm>
              <a:off x="1583884" y="1532670"/>
              <a:ext cx="5950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……</a:t>
              </a:r>
              <a:endParaRPr/>
            </a:p>
          </p:txBody>
        </p:sp>
        <p:sp>
          <p:nvSpPr>
            <p:cNvPr id="55" name="Google Shape;55;p7"/>
            <p:cNvSpPr txBox="1"/>
            <p:nvPr/>
          </p:nvSpPr>
          <p:spPr>
            <a:xfrm>
              <a:off x="2285396" y="1527499"/>
              <a:ext cx="5950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……</a:t>
              </a:r>
              <a:endParaRPr/>
            </a:p>
          </p:txBody>
        </p:sp>
      </p:grpSp>
      <p:sp>
        <p:nvSpPr>
          <p:cNvPr id="56" name="Google Shape;56;p7"/>
          <p:cNvSpPr txBox="1"/>
          <p:nvPr/>
        </p:nvSpPr>
        <p:spPr>
          <a:xfrm>
            <a:off x="1093300" y="2739554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……</a:t>
            </a:r>
            <a:endParaRPr/>
          </a:p>
        </p:txBody>
      </p:sp>
      <p:sp>
        <p:nvSpPr>
          <p:cNvPr id="57" name="Google Shape;57;p7"/>
          <p:cNvSpPr txBox="1"/>
          <p:nvPr/>
        </p:nvSpPr>
        <p:spPr>
          <a:xfrm>
            <a:off x="450178" y="469661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4657852" y="4948057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3" name="Google Shape;63;p8"/>
          <p:cNvSpPr txBox="1"/>
          <p:nvPr/>
        </p:nvSpPr>
        <p:spPr>
          <a:xfrm>
            <a:off x="458975" y="11429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8"/>
          <p:cNvSpPr txBox="1"/>
          <p:nvPr>
            <p:ph type="title"/>
          </p:nvPr>
        </p:nvSpPr>
        <p:spPr>
          <a:xfrm>
            <a:off x="431577" y="204358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Factorising single brackets </a:t>
            </a:r>
            <a:endParaRPr b="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65" name="Google Shape;65;p8"/>
          <p:cNvSpPr txBox="1"/>
          <p:nvPr/>
        </p:nvSpPr>
        <p:spPr>
          <a:xfrm>
            <a:off x="450183" y="632155"/>
            <a:ext cx="37767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 Complete.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a + 55 = 5(a +  11 )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 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55 – 15a = 5(11 –  3  a)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2(2      + 9) =  4a + 18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8a + 4b + 10 = 2( 4   a +  2  b + 5)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  Fred is factorising 12a + 16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    He says it is 2(6a + 8)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Is Fred correct?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8"/>
          <p:cNvSpPr/>
          <p:nvPr/>
        </p:nvSpPr>
        <p:spPr>
          <a:xfrm>
            <a:off x="1141673" y="2420078"/>
            <a:ext cx="224286" cy="25016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2429561" y="3040161"/>
            <a:ext cx="224286" cy="25016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8"/>
          <p:cNvSpPr/>
          <p:nvPr/>
        </p:nvSpPr>
        <p:spPr>
          <a:xfrm>
            <a:off x="810380" y="1158540"/>
            <a:ext cx="224286" cy="25016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8"/>
          <p:cNvSpPr/>
          <p:nvPr/>
        </p:nvSpPr>
        <p:spPr>
          <a:xfrm>
            <a:off x="2380663" y="1165355"/>
            <a:ext cx="224400" cy="250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8"/>
          <p:cNvSpPr/>
          <p:nvPr/>
        </p:nvSpPr>
        <p:spPr>
          <a:xfrm>
            <a:off x="2292870" y="1736363"/>
            <a:ext cx="224400" cy="250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8"/>
          <p:cNvSpPr/>
          <p:nvPr/>
        </p:nvSpPr>
        <p:spPr>
          <a:xfrm>
            <a:off x="3067382" y="3042332"/>
            <a:ext cx="224286" cy="25016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8"/>
          <p:cNvSpPr/>
          <p:nvPr/>
        </p:nvSpPr>
        <p:spPr>
          <a:xfrm>
            <a:off x="1771699" y="3038711"/>
            <a:ext cx="224286" cy="250166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8"/>
          <p:cNvSpPr txBox="1"/>
          <p:nvPr/>
        </p:nvSpPr>
        <p:spPr>
          <a:xfrm>
            <a:off x="4519246" y="632155"/>
            <a:ext cx="3776595" cy="3128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Find an expression for the area and perimeter of these shapes in factorised form.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8"/>
          <p:cNvSpPr/>
          <p:nvPr/>
        </p:nvSpPr>
        <p:spPr>
          <a:xfrm>
            <a:off x="5753631" y="2032320"/>
            <a:ext cx="1429517" cy="704222"/>
          </a:xfrm>
          <a:prstGeom prst="rect">
            <a:avLst/>
          </a:prstGeom>
          <a:solidFill>
            <a:srgbClr val="D9DB7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8"/>
          <p:cNvSpPr/>
          <p:nvPr/>
        </p:nvSpPr>
        <p:spPr>
          <a:xfrm>
            <a:off x="5467975" y="2244231"/>
            <a:ext cx="2856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76" name="Google Shape;76;p8"/>
          <p:cNvSpPr/>
          <p:nvPr/>
        </p:nvSpPr>
        <p:spPr>
          <a:xfrm>
            <a:off x="6131970" y="1724543"/>
            <a:ext cx="5918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+ 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8"/>
          <p:cNvSpPr/>
          <p:nvPr/>
        </p:nvSpPr>
        <p:spPr>
          <a:xfrm>
            <a:off x="2473128" y="2401236"/>
            <a:ext cx="268247" cy="26775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8"/>
          <p:cNvSpPr/>
          <p:nvPr/>
        </p:nvSpPr>
        <p:spPr>
          <a:xfrm>
            <a:off x="5822824" y="3160636"/>
            <a:ext cx="1282977" cy="985981"/>
          </a:xfrm>
          <a:prstGeom prst="triangle">
            <a:avLst>
              <a:gd fmla="val 50000" name="adj"/>
            </a:avLst>
          </a:prstGeom>
          <a:solidFill>
            <a:srgbClr val="C0E4B6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6091823" y="4155409"/>
            <a:ext cx="82727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3a – 10</a:t>
            </a:r>
            <a:endParaRPr/>
          </a:p>
        </p:txBody>
      </p:sp>
      <p:sp>
        <p:nvSpPr>
          <p:cNvPr id="80" name="Google Shape;80;p8"/>
          <p:cNvSpPr/>
          <p:nvPr/>
        </p:nvSpPr>
        <p:spPr>
          <a:xfrm>
            <a:off x="6795124" y="3430149"/>
            <a:ext cx="74382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3a – 1</a:t>
            </a:r>
            <a:endParaRPr/>
          </a:p>
        </p:txBody>
      </p:sp>
      <p:sp>
        <p:nvSpPr>
          <p:cNvPr id="81" name="Google Shape;81;p8"/>
          <p:cNvSpPr/>
          <p:nvPr/>
        </p:nvSpPr>
        <p:spPr>
          <a:xfrm>
            <a:off x="5525642" y="3433764"/>
            <a:ext cx="7350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3a – 1</a:t>
            </a:r>
            <a:endParaRPr/>
          </a:p>
        </p:txBody>
      </p:sp>
      <p:cxnSp>
        <p:nvCxnSpPr>
          <p:cNvPr id="82" name="Google Shape;82;p8"/>
          <p:cNvCxnSpPr/>
          <p:nvPr/>
        </p:nvCxnSpPr>
        <p:spPr>
          <a:xfrm>
            <a:off x="6446754" y="3251899"/>
            <a:ext cx="1" cy="860898"/>
          </a:xfrm>
          <a:prstGeom prst="straightConnector1">
            <a:avLst/>
          </a:prstGeom>
          <a:noFill/>
          <a:ln cap="flat" cmpd="sng" w="9525">
            <a:solidFill>
              <a:srgbClr val="64BB46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83" name="Google Shape;83;p8"/>
          <p:cNvSpPr/>
          <p:nvPr/>
        </p:nvSpPr>
        <p:spPr>
          <a:xfrm>
            <a:off x="6404977" y="3597107"/>
            <a:ext cx="2984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8"/>
          <p:cNvSpPr txBox="1"/>
          <p:nvPr/>
        </p:nvSpPr>
        <p:spPr>
          <a:xfrm>
            <a:off x="450178" y="469661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0" name="Google Shape;90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1" name="Google Shape;91;p9"/>
          <p:cNvSpPr txBox="1"/>
          <p:nvPr/>
        </p:nvSpPr>
        <p:spPr>
          <a:xfrm>
            <a:off x="450178" y="469661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"/>
          <p:cNvSpPr txBox="1"/>
          <p:nvPr>
            <p:ph type="title"/>
          </p:nvPr>
        </p:nvSpPr>
        <p:spPr>
          <a:xfrm>
            <a:off x="353467" y="130868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Factorising single brackets </a:t>
            </a:r>
            <a:endParaRPr b="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97" name="Google Shape;97;p10"/>
          <p:cNvSpPr txBox="1"/>
          <p:nvPr>
            <p:ph idx="1" type="body"/>
          </p:nvPr>
        </p:nvSpPr>
        <p:spPr>
          <a:xfrm>
            <a:off x="406221" y="551843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Complete the missing terms.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    Explain why 2a + 3 does not  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       factorise.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     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There is no common factor of 2   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      and 3 except 1</a:t>
            </a:r>
            <a:endParaRPr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</a:t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98" name="Google Shape;98;p10"/>
          <p:cNvSpPr txBox="1"/>
          <p:nvPr/>
        </p:nvSpPr>
        <p:spPr>
          <a:xfrm>
            <a:off x="4814427" y="553319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  Factorise.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2a + 6                 b)  3a + 12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    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2(a + 3)                  = 3(a + 4)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 + 3a                d)  12 – 3a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      = 3(4 + a)                  = 3(4 – a)</a:t>
            </a:r>
            <a:endParaRPr/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lphaLcParenR" startAt="5"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4a – 6                 f)  15 – 3a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       = 2(2a – 3)                = 3(5 – a)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g)  15 – 6a                 h) 8a + 52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       = 3(5 – 2a)                = 4(2a + 13)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i)  4a + 8b + 6           j)  4a – 7b + 5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    = 2(2a + 4b + 3)     Will not factorise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99" name="Google Shape;99;p10"/>
          <p:cNvGrpSpPr/>
          <p:nvPr/>
        </p:nvGrpSpPr>
        <p:grpSpPr>
          <a:xfrm>
            <a:off x="1154215" y="973584"/>
            <a:ext cx="1702651" cy="721247"/>
            <a:chOff x="1206969" y="1527499"/>
            <a:chExt cx="1702651" cy="721247"/>
          </a:xfrm>
        </p:grpSpPr>
        <p:sp>
          <p:nvSpPr>
            <p:cNvPr id="100" name="Google Shape;100;p10"/>
            <p:cNvSpPr/>
            <p:nvPr/>
          </p:nvSpPr>
          <p:spPr>
            <a:xfrm>
              <a:off x="1503682" y="1855893"/>
              <a:ext cx="704426" cy="39285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0"/>
            <p:cNvSpPr txBox="1"/>
            <p:nvPr/>
          </p:nvSpPr>
          <p:spPr>
            <a:xfrm>
              <a:off x="1206969" y="1871224"/>
              <a:ext cx="301686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102" name="Google Shape;102;p10"/>
            <p:cNvSpPr txBox="1"/>
            <p:nvPr/>
          </p:nvSpPr>
          <p:spPr>
            <a:xfrm>
              <a:off x="1616012" y="1888808"/>
              <a:ext cx="4842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6a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2205194" y="1855893"/>
              <a:ext cx="704426" cy="39285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0"/>
            <p:cNvSpPr txBox="1"/>
            <p:nvPr/>
          </p:nvSpPr>
          <p:spPr>
            <a:xfrm>
              <a:off x="2260657" y="1876212"/>
              <a:ext cx="567784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+ 10</a:t>
              </a:r>
              <a:endParaRPr/>
            </a:p>
          </p:txBody>
        </p:sp>
        <p:sp>
          <p:nvSpPr>
            <p:cNvPr id="105" name="Google Shape;105;p10"/>
            <p:cNvSpPr txBox="1"/>
            <p:nvPr/>
          </p:nvSpPr>
          <p:spPr>
            <a:xfrm>
              <a:off x="1583884" y="1532670"/>
              <a:ext cx="5950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……</a:t>
              </a:r>
              <a:endParaRPr/>
            </a:p>
          </p:txBody>
        </p:sp>
        <p:sp>
          <p:nvSpPr>
            <p:cNvPr id="106" name="Google Shape;106;p10"/>
            <p:cNvSpPr txBox="1"/>
            <p:nvPr/>
          </p:nvSpPr>
          <p:spPr>
            <a:xfrm>
              <a:off x="2285396" y="1527499"/>
              <a:ext cx="5950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……</a:t>
              </a:r>
              <a:endParaRPr/>
            </a:p>
          </p:txBody>
        </p:sp>
      </p:grpSp>
      <p:grpSp>
        <p:nvGrpSpPr>
          <p:cNvPr id="107" name="Google Shape;107;p10"/>
          <p:cNvGrpSpPr/>
          <p:nvPr/>
        </p:nvGrpSpPr>
        <p:grpSpPr>
          <a:xfrm>
            <a:off x="1437050" y="2060705"/>
            <a:ext cx="1492633" cy="721247"/>
            <a:chOff x="1503682" y="1527499"/>
            <a:chExt cx="1492633" cy="721247"/>
          </a:xfrm>
        </p:grpSpPr>
        <p:sp>
          <p:nvSpPr>
            <p:cNvPr id="108" name="Google Shape;108;p10"/>
            <p:cNvSpPr/>
            <p:nvPr/>
          </p:nvSpPr>
          <p:spPr>
            <a:xfrm>
              <a:off x="1503682" y="1855893"/>
              <a:ext cx="704426" cy="39285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0"/>
            <p:cNvSpPr txBox="1"/>
            <p:nvPr/>
          </p:nvSpPr>
          <p:spPr>
            <a:xfrm>
              <a:off x="1597028" y="1886408"/>
              <a:ext cx="484428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15y</a:t>
              </a:r>
              <a:endParaRPr/>
            </a:p>
          </p:txBody>
        </p:sp>
        <p:sp>
          <p:nvSpPr>
            <p:cNvPr id="110" name="Google Shape;110;p10"/>
            <p:cNvSpPr/>
            <p:nvPr/>
          </p:nvSpPr>
          <p:spPr>
            <a:xfrm>
              <a:off x="2205194" y="1855893"/>
              <a:ext cx="704426" cy="39285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0"/>
            <p:cNvSpPr txBox="1"/>
            <p:nvPr/>
          </p:nvSpPr>
          <p:spPr>
            <a:xfrm>
              <a:off x="2240980" y="1888122"/>
              <a:ext cx="755335" cy="33855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-21426" l="0" r="-3224" t="-5356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  <p:sp>
          <p:nvSpPr>
            <p:cNvPr id="112" name="Google Shape;112;p10"/>
            <p:cNvSpPr txBox="1"/>
            <p:nvPr/>
          </p:nvSpPr>
          <p:spPr>
            <a:xfrm>
              <a:off x="1583884" y="1532670"/>
              <a:ext cx="5950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……</a:t>
              </a:r>
              <a:endParaRPr/>
            </a:p>
          </p:txBody>
        </p:sp>
        <p:sp>
          <p:nvSpPr>
            <p:cNvPr id="113" name="Google Shape;113;p10"/>
            <p:cNvSpPr txBox="1"/>
            <p:nvPr/>
          </p:nvSpPr>
          <p:spPr>
            <a:xfrm>
              <a:off x="2285396" y="1527499"/>
              <a:ext cx="595035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……</a:t>
              </a:r>
              <a:endParaRPr/>
            </a:p>
          </p:txBody>
        </p:sp>
      </p:grpSp>
      <p:sp>
        <p:nvSpPr>
          <p:cNvPr id="114" name="Google Shape;114;p10"/>
          <p:cNvSpPr txBox="1"/>
          <p:nvPr/>
        </p:nvSpPr>
        <p:spPr>
          <a:xfrm>
            <a:off x="873492" y="2466993"/>
            <a:ext cx="595035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……</a:t>
            </a:r>
            <a:endParaRPr/>
          </a:p>
        </p:txBody>
      </p:sp>
      <p:sp>
        <p:nvSpPr>
          <p:cNvPr id="115" name="Google Shape;115;p10"/>
          <p:cNvSpPr/>
          <p:nvPr/>
        </p:nvSpPr>
        <p:spPr>
          <a:xfrm>
            <a:off x="1637729" y="924456"/>
            <a:ext cx="50104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3a</a:t>
            </a:r>
            <a:endParaRPr b="0" i="0" sz="1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0"/>
          <p:cNvSpPr/>
          <p:nvPr/>
        </p:nvSpPr>
        <p:spPr>
          <a:xfrm>
            <a:off x="2302481" y="924456"/>
            <a:ext cx="47320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+ 5</a:t>
            </a:r>
            <a:endParaRPr b="0" i="0" sz="1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0"/>
          <p:cNvSpPr/>
          <p:nvPr/>
        </p:nvSpPr>
        <p:spPr>
          <a:xfrm>
            <a:off x="1605738" y="1972041"/>
            <a:ext cx="41069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3y</a:t>
            </a:r>
            <a:endParaRPr b="0" i="0" sz="1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0"/>
          <p:cNvSpPr/>
          <p:nvPr/>
        </p:nvSpPr>
        <p:spPr>
          <a:xfrm>
            <a:off x="2270490" y="1972041"/>
            <a:ext cx="47801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– 4</a:t>
            </a:r>
            <a:endParaRPr b="0" i="0" sz="1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0"/>
          <p:cNvSpPr/>
          <p:nvPr/>
        </p:nvSpPr>
        <p:spPr>
          <a:xfrm>
            <a:off x="997295" y="2389099"/>
            <a:ext cx="30008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 b="0" i="0" sz="16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0"/>
          <p:cNvSpPr txBox="1"/>
          <p:nvPr/>
        </p:nvSpPr>
        <p:spPr>
          <a:xfrm>
            <a:off x="450178" y="469661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 txBox="1"/>
          <p:nvPr/>
        </p:nvSpPr>
        <p:spPr>
          <a:xfrm>
            <a:off x="458975" y="11429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6" name="Google Shape;126;p11"/>
          <p:cNvSpPr txBox="1"/>
          <p:nvPr>
            <p:ph type="title"/>
          </p:nvPr>
        </p:nvSpPr>
        <p:spPr>
          <a:xfrm>
            <a:off x="449162" y="107643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Factorising single brackets </a:t>
            </a:r>
            <a:endParaRPr b="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27" name="Google Shape;127;p11"/>
          <p:cNvSpPr txBox="1"/>
          <p:nvPr/>
        </p:nvSpPr>
        <p:spPr>
          <a:xfrm>
            <a:off x="450183" y="465102"/>
            <a:ext cx="5148194" cy="31983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 Find the missing values: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+ 55 = 5(a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11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  55 – 15a = 5(11 – 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2(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+ 9) = 4a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8a + 4b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10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= 2(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 + 5)</a:t>
            </a:r>
            <a:endParaRPr/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  Fred is factorising 12a + 16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    He says it is 2(6a + 8)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     Is Fred correct?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There is a higher factor 4(3a + 4)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1"/>
          <p:cNvSpPr/>
          <p:nvPr/>
        </p:nvSpPr>
        <p:spPr>
          <a:xfrm>
            <a:off x="7033679" y="1962951"/>
            <a:ext cx="198644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Perimeter = 2(10 + a)</a:t>
            </a:r>
            <a:endParaRPr/>
          </a:p>
        </p:txBody>
      </p:sp>
      <p:sp>
        <p:nvSpPr>
          <p:cNvPr id="129" name="Google Shape;129;p11"/>
          <p:cNvSpPr/>
          <p:nvPr/>
        </p:nvSpPr>
        <p:spPr>
          <a:xfrm>
            <a:off x="7350202" y="2300543"/>
            <a:ext cx="171150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Area = 3(7 + a)</a:t>
            </a:r>
            <a:endParaRPr/>
          </a:p>
        </p:txBody>
      </p:sp>
      <p:sp>
        <p:nvSpPr>
          <p:cNvPr id="130" name="Google Shape;130;p11"/>
          <p:cNvSpPr/>
          <p:nvPr/>
        </p:nvSpPr>
        <p:spPr>
          <a:xfrm>
            <a:off x="6822683" y="3044790"/>
            <a:ext cx="1988045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Perimeter = 3(3a - 4)</a:t>
            </a:r>
            <a:endParaRPr/>
          </a:p>
        </p:txBody>
      </p:sp>
      <p:sp>
        <p:nvSpPr>
          <p:cNvPr id="131" name="Google Shape;131;p11"/>
          <p:cNvSpPr/>
          <p:nvPr/>
        </p:nvSpPr>
        <p:spPr>
          <a:xfrm>
            <a:off x="7304701" y="3329629"/>
            <a:ext cx="160492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Area = 4(3a – 10)</a:t>
            </a:r>
            <a:endParaRPr/>
          </a:p>
        </p:txBody>
      </p:sp>
      <p:sp>
        <p:nvSpPr>
          <p:cNvPr id="132" name="Google Shape;132;p11"/>
          <p:cNvSpPr txBox="1"/>
          <p:nvPr/>
        </p:nvSpPr>
        <p:spPr>
          <a:xfrm>
            <a:off x="4516402" y="469501"/>
            <a:ext cx="37767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Find an expression for the area and perimeter of these shapes in factorised form.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1"/>
          <p:cNvSpPr/>
          <p:nvPr/>
        </p:nvSpPr>
        <p:spPr>
          <a:xfrm>
            <a:off x="5604162" y="1935606"/>
            <a:ext cx="1429517" cy="704222"/>
          </a:xfrm>
          <a:prstGeom prst="rect">
            <a:avLst/>
          </a:prstGeom>
          <a:solidFill>
            <a:srgbClr val="D9DB7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1"/>
          <p:cNvSpPr/>
          <p:nvPr/>
        </p:nvSpPr>
        <p:spPr>
          <a:xfrm>
            <a:off x="5318506" y="2147517"/>
            <a:ext cx="28565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135" name="Google Shape;135;p11"/>
          <p:cNvSpPr/>
          <p:nvPr/>
        </p:nvSpPr>
        <p:spPr>
          <a:xfrm>
            <a:off x="6052839" y="1627829"/>
            <a:ext cx="59182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7 + a</a:t>
            </a:r>
            <a:endParaRPr b="0" i="0" sz="14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1"/>
          <p:cNvSpPr/>
          <p:nvPr/>
        </p:nvSpPr>
        <p:spPr>
          <a:xfrm>
            <a:off x="5673355" y="3063922"/>
            <a:ext cx="1282977" cy="985981"/>
          </a:xfrm>
          <a:prstGeom prst="triangle">
            <a:avLst>
              <a:gd fmla="val 50000" name="adj"/>
            </a:avLst>
          </a:prstGeom>
          <a:solidFill>
            <a:srgbClr val="C0E4B6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1"/>
          <p:cNvSpPr/>
          <p:nvPr/>
        </p:nvSpPr>
        <p:spPr>
          <a:xfrm>
            <a:off x="5942354" y="4058695"/>
            <a:ext cx="818484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3a – 10</a:t>
            </a:r>
            <a:endParaRPr/>
          </a:p>
        </p:txBody>
      </p:sp>
      <p:sp>
        <p:nvSpPr>
          <p:cNvPr id="138" name="Google Shape;138;p11"/>
          <p:cNvSpPr/>
          <p:nvPr/>
        </p:nvSpPr>
        <p:spPr>
          <a:xfrm>
            <a:off x="6654447" y="3333435"/>
            <a:ext cx="69986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3a – 1</a:t>
            </a:r>
            <a:endParaRPr/>
          </a:p>
        </p:txBody>
      </p:sp>
      <p:sp>
        <p:nvSpPr>
          <p:cNvPr id="139" name="Google Shape;139;p11"/>
          <p:cNvSpPr/>
          <p:nvPr/>
        </p:nvSpPr>
        <p:spPr>
          <a:xfrm>
            <a:off x="5376173" y="3354634"/>
            <a:ext cx="726239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3a – 1</a:t>
            </a:r>
            <a:endParaRPr/>
          </a:p>
        </p:txBody>
      </p:sp>
      <p:cxnSp>
        <p:nvCxnSpPr>
          <p:cNvPr id="140" name="Google Shape;140;p11"/>
          <p:cNvCxnSpPr/>
          <p:nvPr/>
        </p:nvCxnSpPr>
        <p:spPr>
          <a:xfrm>
            <a:off x="6297285" y="3155185"/>
            <a:ext cx="1" cy="860898"/>
          </a:xfrm>
          <a:prstGeom prst="straightConnector1">
            <a:avLst/>
          </a:prstGeom>
          <a:noFill/>
          <a:ln cap="flat" cmpd="sng" w="9525">
            <a:solidFill>
              <a:srgbClr val="64BB46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141" name="Google Shape;141;p11"/>
          <p:cNvSpPr/>
          <p:nvPr/>
        </p:nvSpPr>
        <p:spPr>
          <a:xfrm>
            <a:off x="6255508" y="3500393"/>
            <a:ext cx="2984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1"/>
          <p:cNvSpPr txBox="1"/>
          <p:nvPr/>
        </p:nvSpPr>
        <p:spPr>
          <a:xfrm>
            <a:off x="450178" y="4696610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rgbClr val="434343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rgbClr val="43434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