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EB0618-8536-4B74-8EAE-D7874267607D}">
  <a:tblStyle styleId="{1BEB0618-8536-4B74-8EAE-D7874267607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everyone! My name is Miss Hummel and together, we will be answering the question: </a:t>
            </a:r>
            <a:r>
              <a:rPr lang="en-GB"/>
              <a:t>What are solar and lunar eclipses?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learn about the Sun, the Earth and the Moon. We will also learn about satellites, including natural and artificial satellites. We will discuss the lunar phases and finally we will learn about solar and lunar eclipses.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dc25e53d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dc25e53d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from Oak illustrator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would now like you to pause the video to answer these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 simple machine?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the three types of simple machines we need to know?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once you are finished answering the questions.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c7c06489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c7c06489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from Oak illustrator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would now like you to pause the video to answer these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a simple machine?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the three types of simple machines we need to know?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once you are finished answering the questions.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dc25e53d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dc25e53d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now going to pause the video to label the diagram with the parts of the lever.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dc25e53d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dc25e53d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from Oak illustrator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would now like you to pause the video to answer this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three examples of things that use pulleys?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once you are finished answering the question.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7c06489c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c7c06489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from Oak illustrator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would now like you to pause the video to answer this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three examples of things that use pulleys?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once you are finished answering the question.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dc25e53d9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dc25e53d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from Oak illustrator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would now like you to pause the video to answer this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three examples of things that use gears?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once you are finished answering the question.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c7c06489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c7c06489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from Oak illustrator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would now like you to pause the video to answer this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three examples of things that use gears?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Resume once you are finished answering the question.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8" name="Shape 88"/>
        <p:cNvGrpSpPr/>
        <p:nvPr/>
      </p:nvGrpSpPr>
      <p:grpSpPr>
        <a:xfrm>
          <a:off x="0" y="0"/>
          <a:ext cx="0" cy="0"/>
          <a:chOff x="0" y="0"/>
          <a:chExt cx="0" cy="0"/>
        </a:xfrm>
      </p:grpSpPr>
      <p:sp>
        <p:nvSpPr>
          <p:cNvPr id="89" name="Google Shape;89;p15"/>
          <p:cNvSpPr txBox="1"/>
          <p:nvPr>
            <p:ph idx="4294967295" type="ctrTitle"/>
          </p:nvPr>
        </p:nvSpPr>
        <p:spPr>
          <a:xfrm>
            <a:off x="783300" y="23377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500">
                <a:solidFill>
                  <a:srgbClr val="4B3241"/>
                </a:solidFill>
              </a:rPr>
              <a:t>What are solar and lunar eclipses? </a:t>
            </a:r>
            <a:endParaRPr sz="6500">
              <a:solidFill>
                <a:srgbClr val="4B3241"/>
              </a:solidFill>
            </a:endParaRPr>
          </a:p>
          <a:p>
            <a:pPr indent="0" lvl="0" marL="0" marR="0" rtl="0" algn="l">
              <a:lnSpc>
                <a:spcPct val="115000"/>
              </a:lnSpc>
              <a:spcBef>
                <a:spcPts val="0"/>
              </a:spcBef>
              <a:spcAft>
                <a:spcPts val="0"/>
              </a:spcAft>
              <a:buNone/>
            </a:pPr>
            <a:r>
              <a:t/>
            </a:r>
            <a:endParaRPr sz="6500">
              <a:solidFill>
                <a:srgbClr val="4B3241"/>
              </a:solidFill>
            </a:endParaRPr>
          </a:p>
        </p:txBody>
      </p:sp>
      <p:sp>
        <p:nvSpPr>
          <p:cNvPr id="90" name="Google Shape;90;p15"/>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000">
                <a:solidFill>
                  <a:srgbClr val="4B3241"/>
                </a:solidFill>
              </a:rPr>
              <a:t>Science - Space</a:t>
            </a:r>
            <a:endParaRPr sz="4000">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solidFill>
                  <a:srgbClr val="4B3241"/>
                </a:solidFill>
              </a:rPr>
              <a:t>Miss Hummel</a:t>
            </a:r>
            <a:endParaRPr sz="3600">
              <a:solidFill>
                <a:srgbClr val="4B3241"/>
              </a:solidFill>
            </a:endParaRPr>
          </a:p>
        </p:txBody>
      </p:sp>
      <p:sp>
        <p:nvSpPr>
          <p:cNvPr id="92" name="Google Shape;92;p15"/>
          <p:cNvSpPr txBox="1"/>
          <p:nvPr/>
        </p:nvSpPr>
        <p:spPr>
          <a:xfrm>
            <a:off x="7730250" y="7396025"/>
            <a:ext cx="66078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Solar Eclipse by art shop from the Noun Project</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Lunar Eclipse by Claire Jones from the Noun Project</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pic>
        <p:nvPicPr>
          <p:cNvPr id="93" name="Google Shape;93;p15"/>
          <p:cNvPicPr preferRelativeResize="0"/>
          <p:nvPr/>
        </p:nvPicPr>
        <p:blipFill rotWithShape="1">
          <a:blip r:embed="rId3">
            <a:alphaModFix/>
          </a:blip>
          <a:srcRect b="35933" l="8463" r="8313" t="18529"/>
          <a:stretch/>
        </p:blipFill>
        <p:spPr>
          <a:xfrm>
            <a:off x="8820000" y="3891978"/>
            <a:ext cx="5518049" cy="3019326"/>
          </a:xfrm>
          <a:prstGeom prst="rect">
            <a:avLst/>
          </a:prstGeom>
          <a:noFill/>
          <a:ln>
            <a:noFill/>
          </a:ln>
        </p:spPr>
      </p:pic>
      <p:pic>
        <p:nvPicPr>
          <p:cNvPr id="94" name="Google Shape;94;p15"/>
          <p:cNvPicPr preferRelativeResize="0"/>
          <p:nvPr/>
        </p:nvPicPr>
        <p:blipFill rotWithShape="1">
          <a:blip r:embed="rId4">
            <a:alphaModFix/>
          </a:blip>
          <a:srcRect b="17457" l="0" r="0" t="0"/>
          <a:stretch/>
        </p:blipFill>
        <p:spPr>
          <a:xfrm>
            <a:off x="2666375" y="3516000"/>
            <a:ext cx="5253624" cy="4336395"/>
          </a:xfrm>
          <a:prstGeom prst="rect">
            <a:avLst/>
          </a:prstGeom>
          <a:noFill/>
          <a:ln>
            <a:noFill/>
          </a:ln>
        </p:spPr>
      </p:pic>
      <p:sp>
        <p:nvSpPr>
          <p:cNvPr id="95" name="Google Shape;95;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1" name="Google Shape;101;p16"/>
          <p:cNvSpPr txBox="1"/>
          <p:nvPr>
            <p:ph idx="1" type="subTitle"/>
          </p:nvPr>
        </p:nvSpPr>
        <p:spPr>
          <a:xfrm>
            <a:off x="744575" y="239200"/>
            <a:ext cx="15801900" cy="1301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000"/>
              <a:t>Label the Earth, the Sun and the Moon in this picture:</a:t>
            </a:r>
            <a:endParaRPr sz="4000"/>
          </a:p>
        </p:txBody>
      </p:sp>
      <p:pic>
        <p:nvPicPr>
          <p:cNvPr id="102" name="Google Shape;102;p16"/>
          <p:cNvPicPr preferRelativeResize="0"/>
          <p:nvPr/>
        </p:nvPicPr>
        <p:blipFill>
          <a:blip r:embed="rId3">
            <a:alphaModFix/>
          </a:blip>
          <a:stretch>
            <a:fillRect/>
          </a:stretch>
        </p:blipFill>
        <p:spPr>
          <a:xfrm>
            <a:off x="2317925" y="1958188"/>
            <a:ext cx="11204149" cy="7211175"/>
          </a:xfrm>
          <a:prstGeom prst="rect">
            <a:avLst/>
          </a:prstGeom>
          <a:noFill/>
          <a:ln>
            <a:noFill/>
          </a:ln>
        </p:spPr>
      </p:pic>
      <p:sp>
        <p:nvSpPr>
          <p:cNvPr id="103" name="Google Shape;103;p16"/>
          <p:cNvSpPr/>
          <p:nvPr/>
        </p:nvSpPr>
        <p:spPr>
          <a:xfrm>
            <a:off x="1387400" y="5087725"/>
            <a:ext cx="2542800" cy="130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9601800" y="7176175"/>
            <a:ext cx="2542800" cy="130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12557125" y="3786025"/>
            <a:ext cx="2542800" cy="130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nvSpPr>
        <p:spPr>
          <a:xfrm>
            <a:off x="2317925" y="9416550"/>
            <a:ext cx="11466000" cy="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Earth and the Sun - Elements of this Image Furnished By NASA, By Aphelleon, In License with Shutterstock</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0"/>
              </a:spcBef>
              <a:spcAft>
                <a:spcPts val="0"/>
              </a:spcAft>
              <a:buNone/>
            </a:pPr>
            <a:r>
              <a:t/>
            </a:r>
            <a:endParaRPr sz="1600">
              <a:latin typeface="Montserrat"/>
              <a:ea typeface="Montserrat"/>
              <a:cs typeface="Montserrat"/>
              <a:sym typeface="Montserrat"/>
            </a:endParaRPr>
          </a:p>
          <a:p>
            <a:pPr indent="0" lvl="0" marL="0" rtl="0" algn="l">
              <a:lnSpc>
                <a:spcPct val="130000"/>
              </a:lnSpc>
              <a:spcBef>
                <a:spcPts val="0"/>
              </a:spcBef>
              <a:spcAft>
                <a:spcPts val="0"/>
              </a:spcAft>
              <a:buNone/>
            </a:pPr>
            <a:r>
              <a:t/>
            </a:r>
            <a:endParaRPr sz="16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2" name="Google Shape;112;p17"/>
          <p:cNvSpPr txBox="1"/>
          <p:nvPr>
            <p:ph idx="1" type="subTitle"/>
          </p:nvPr>
        </p:nvSpPr>
        <p:spPr>
          <a:xfrm>
            <a:off x="917950" y="867750"/>
            <a:ext cx="15801900" cy="1301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000"/>
              <a:t>Complete this sentence: </a:t>
            </a:r>
            <a:endParaRPr sz="4000"/>
          </a:p>
        </p:txBody>
      </p:sp>
      <p:sp>
        <p:nvSpPr>
          <p:cNvPr id="113" name="Google Shape;113;p17"/>
          <p:cNvSpPr txBox="1"/>
          <p:nvPr>
            <p:ph idx="2" type="body"/>
          </p:nvPr>
        </p:nvSpPr>
        <p:spPr>
          <a:xfrm>
            <a:off x="917950" y="2620696"/>
            <a:ext cx="15801900" cy="26481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sz="4200"/>
              <a:t>The ___________ orbits the Earth and the ___________ orbits the Sun.</a:t>
            </a:r>
            <a:endParaRPr sz="4200"/>
          </a:p>
        </p:txBody>
      </p:sp>
      <p:sp>
        <p:nvSpPr>
          <p:cNvPr id="114" name="Google Shape;114;p17"/>
          <p:cNvSpPr txBox="1"/>
          <p:nvPr/>
        </p:nvSpPr>
        <p:spPr>
          <a:xfrm>
            <a:off x="6248400" y="5559250"/>
            <a:ext cx="4639200" cy="15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0">
                <a:solidFill>
                  <a:srgbClr val="F1C232"/>
                </a:solidFill>
                <a:latin typeface="Montserrat"/>
                <a:ea typeface="Montserrat"/>
                <a:cs typeface="Montserrat"/>
                <a:sym typeface="Montserrat"/>
              </a:rPr>
              <a:t>    </a:t>
            </a:r>
            <a:r>
              <a:rPr lang="en-GB" sz="7000">
                <a:latin typeface="Montserrat"/>
                <a:ea typeface="Montserrat"/>
                <a:cs typeface="Montserrat"/>
                <a:sym typeface="Montserrat"/>
              </a:rPr>
              <a:t>🌎 </a:t>
            </a:r>
            <a:r>
              <a:rPr lang="en-GB" sz="5000">
                <a:latin typeface="Montserrat"/>
                <a:ea typeface="Montserrat"/>
                <a:cs typeface="Montserrat"/>
                <a:sym typeface="Montserrat"/>
              </a:rPr>
              <a:t>🌑</a:t>
            </a:r>
            <a:endParaRPr sz="5000">
              <a:latin typeface="Montserrat"/>
              <a:ea typeface="Montserrat"/>
              <a:cs typeface="Montserrat"/>
              <a:sym typeface="Montserrat"/>
            </a:endParaRPr>
          </a:p>
        </p:txBody>
      </p:sp>
      <p:sp>
        <p:nvSpPr>
          <p:cNvPr id="115" name="Google Shape;115;p17"/>
          <p:cNvSpPr txBox="1"/>
          <p:nvPr/>
        </p:nvSpPr>
        <p:spPr>
          <a:xfrm>
            <a:off x="6480550" y="5556675"/>
            <a:ext cx="1676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0">
                <a:solidFill>
                  <a:srgbClr val="F1C232"/>
                </a:solidFill>
                <a:latin typeface="Montserrat"/>
                <a:ea typeface="Montserrat"/>
                <a:cs typeface="Montserrat"/>
                <a:sym typeface="Montserrat"/>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1" name="Google Shape;121;p18"/>
          <p:cNvSpPr txBox="1"/>
          <p:nvPr>
            <p:ph idx="1" type="subTitle"/>
          </p:nvPr>
        </p:nvSpPr>
        <p:spPr>
          <a:xfrm>
            <a:off x="917950" y="258150"/>
            <a:ext cx="16593600" cy="1301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500"/>
              <a:t>Answer these questions:</a:t>
            </a:r>
            <a:endParaRPr sz="4500"/>
          </a:p>
        </p:txBody>
      </p:sp>
      <p:sp>
        <p:nvSpPr>
          <p:cNvPr id="122" name="Google Shape;122;p18"/>
          <p:cNvSpPr txBox="1"/>
          <p:nvPr>
            <p:ph idx="2" type="body"/>
          </p:nvPr>
        </p:nvSpPr>
        <p:spPr>
          <a:xfrm>
            <a:off x="917950" y="2199450"/>
            <a:ext cx="16593600" cy="6639000"/>
          </a:xfrm>
          <a:prstGeom prst="rect">
            <a:avLst/>
          </a:prstGeom>
        </p:spPr>
        <p:txBody>
          <a:bodyPr anchorCtr="0" anchor="t" bIns="182850" lIns="182850" spcFirstLastPara="1" rIns="182850" wrap="square" tIns="180000">
            <a:noAutofit/>
          </a:bodyPr>
          <a:lstStyle/>
          <a:p>
            <a:pPr indent="0" lvl="0" marL="0" rtl="0" algn="l">
              <a:lnSpc>
                <a:spcPct val="100000"/>
              </a:lnSpc>
              <a:spcBef>
                <a:spcPts val="0"/>
              </a:spcBef>
              <a:spcAft>
                <a:spcPts val="0"/>
              </a:spcAft>
              <a:buNone/>
            </a:pPr>
            <a:r>
              <a:rPr lang="en-GB" sz="10000">
                <a:solidFill>
                  <a:srgbClr val="000000"/>
                </a:solidFill>
              </a:rPr>
              <a:t>                    </a:t>
            </a:r>
            <a:r>
              <a:rPr lang="en-GB" sz="10000">
                <a:solidFill>
                  <a:srgbClr val="000000"/>
                </a:solidFill>
              </a:rPr>
              <a:t>🌑</a:t>
            </a:r>
            <a:r>
              <a:rPr lang="en-GB" sz="15000">
                <a:solidFill>
                  <a:srgbClr val="000000"/>
                </a:solidFill>
              </a:rPr>
              <a:t>🛰</a:t>
            </a:r>
            <a:endParaRPr sz="4200"/>
          </a:p>
          <a:p>
            <a:pPr indent="-495300" lvl="0" marL="914400" rtl="0" algn="l">
              <a:lnSpc>
                <a:spcPct val="100000"/>
              </a:lnSpc>
              <a:spcBef>
                <a:spcPts val="1200"/>
              </a:spcBef>
              <a:spcAft>
                <a:spcPts val="0"/>
              </a:spcAft>
              <a:buSzPts val="4200"/>
              <a:buAutoNum type="arabicPeriod"/>
            </a:pPr>
            <a:r>
              <a:rPr lang="en-GB" sz="4200"/>
              <a:t>What is a satellite? </a:t>
            </a:r>
            <a:endParaRPr sz="15000"/>
          </a:p>
          <a:p>
            <a:pPr indent="-495300" lvl="0" marL="914400" rtl="0" algn="l">
              <a:spcBef>
                <a:spcPts val="0"/>
              </a:spcBef>
              <a:spcAft>
                <a:spcPts val="0"/>
              </a:spcAft>
              <a:buSzPts val="4200"/>
              <a:buAutoNum type="arabicPeriod"/>
            </a:pPr>
            <a:r>
              <a:rPr lang="en-GB" sz="4200"/>
              <a:t>Write your answer with the correct option: </a:t>
            </a:r>
            <a:endParaRPr sz="4200"/>
          </a:p>
          <a:p>
            <a:pPr indent="-495300" lvl="1" marL="1371600" rtl="0" algn="l">
              <a:spcBef>
                <a:spcPts val="0"/>
              </a:spcBef>
              <a:spcAft>
                <a:spcPts val="0"/>
              </a:spcAft>
              <a:buSzPts val="4200"/>
              <a:buAutoNum type="alphaLcPeriod"/>
            </a:pPr>
            <a:r>
              <a:rPr lang="en-GB" sz="4200"/>
              <a:t>The moon is an example of a natural/artificial satellite.</a:t>
            </a:r>
            <a:endParaRPr sz="4200"/>
          </a:p>
          <a:p>
            <a:pPr indent="-495300" lvl="1" marL="1371600" rtl="0" algn="l">
              <a:spcBef>
                <a:spcPts val="0"/>
              </a:spcBef>
              <a:spcAft>
                <a:spcPts val="0"/>
              </a:spcAft>
              <a:buSzPts val="4200"/>
              <a:buAutoNum type="alphaLcPeriod"/>
            </a:pPr>
            <a:r>
              <a:rPr lang="en-GB" sz="4200"/>
              <a:t>The International Space Station is an example of a natural/artificial satellite.</a:t>
            </a:r>
            <a:endParaRPr sz="4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8" name="Google Shape;128;p19"/>
          <p:cNvSpPr txBox="1"/>
          <p:nvPr>
            <p:ph idx="1" type="subTitle"/>
          </p:nvPr>
        </p:nvSpPr>
        <p:spPr>
          <a:xfrm>
            <a:off x="917950" y="277050"/>
            <a:ext cx="15801900" cy="20775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Use the diagram we just saw to write down what the moon looks like from the north part of the Earth at each of the following points in its cycle (colour in the parts you wouldn’t be able to see):</a:t>
            </a:r>
            <a:endParaRPr/>
          </a:p>
        </p:txBody>
      </p:sp>
      <p:graphicFrame>
        <p:nvGraphicFramePr>
          <p:cNvPr id="129" name="Google Shape;129;p19"/>
          <p:cNvGraphicFramePr/>
          <p:nvPr/>
        </p:nvGraphicFramePr>
        <p:xfrm>
          <a:off x="1028400" y="3130875"/>
          <a:ext cx="3000000" cy="3000000"/>
        </p:xfrm>
        <a:graphic>
          <a:graphicData uri="http://schemas.openxmlformats.org/drawingml/2006/table">
            <a:tbl>
              <a:tblPr>
                <a:noFill/>
                <a:tableStyleId>{1BEB0618-8536-4B74-8EAE-D7874267607D}</a:tableStyleId>
              </a:tblPr>
              <a:tblGrid>
                <a:gridCol w="3606900"/>
                <a:gridCol w="3606900"/>
                <a:gridCol w="3606900"/>
                <a:gridCol w="3606900"/>
              </a:tblGrid>
              <a:tr h="1337775">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First Quarter</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Full Moon</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Third Quarter</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New Moon</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3204325">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
        <p:nvSpPr>
          <p:cNvPr id="130" name="Google Shape;130;p19"/>
          <p:cNvSpPr/>
          <p:nvPr/>
        </p:nvSpPr>
        <p:spPr>
          <a:xfrm>
            <a:off x="1402075" y="4763250"/>
            <a:ext cx="2653200" cy="24147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4983475" y="4763250"/>
            <a:ext cx="2653200" cy="24147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8641075" y="4763250"/>
            <a:ext cx="2653200" cy="24147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12298675" y="4763250"/>
            <a:ext cx="2653200" cy="24147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9" name="Google Shape;139;p20"/>
          <p:cNvSpPr txBox="1"/>
          <p:nvPr>
            <p:ph idx="1" type="subTitle"/>
          </p:nvPr>
        </p:nvSpPr>
        <p:spPr>
          <a:xfrm>
            <a:off x="917950" y="277050"/>
            <a:ext cx="15801900" cy="1076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Answers:</a:t>
            </a:r>
            <a:endParaRPr/>
          </a:p>
        </p:txBody>
      </p:sp>
      <p:graphicFrame>
        <p:nvGraphicFramePr>
          <p:cNvPr id="140" name="Google Shape;140;p20"/>
          <p:cNvGraphicFramePr/>
          <p:nvPr/>
        </p:nvGraphicFramePr>
        <p:xfrm>
          <a:off x="1028400" y="3130875"/>
          <a:ext cx="3000000" cy="3000000"/>
        </p:xfrm>
        <a:graphic>
          <a:graphicData uri="http://schemas.openxmlformats.org/drawingml/2006/table">
            <a:tbl>
              <a:tblPr>
                <a:noFill/>
                <a:tableStyleId>{1BEB0618-8536-4B74-8EAE-D7874267607D}</a:tableStyleId>
              </a:tblPr>
              <a:tblGrid>
                <a:gridCol w="3606900"/>
                <a:gridCol w="3606900"/>
                <a:gridCol w="3606900"/>
                <a:gridCol w="3606900"/>
              </a:tblGrid>
              <a:tr h="1337775">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First Quarter</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Full Moon</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Third Quarter</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GB" sz="3500">
                          <a:latin typeface="Montserrat"/>
                          <a:ea typeface="Montserrat"/>
                          <a:cs typeface="Montserrat"/>
                          <a:sym typeface="Montserrat"/>
                        </a:rPr>
                        <a:t>New Moon</a:t>
                      </a:r>
                      <a:endParaRPr b="1" sz="35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3204325">
                <a:tc>
                  <a:txBody>
                    <a:bodyPr/>
                    <a:lstStyle/>
                    <a:p>
                      <a:pPr indent="0" lvl="0" marL="0" rtl="0" algn="l">
                        <a:spcBef>
                          <a:spcPts val="0"/>
                        </a:spcBef>
                        <a:spcAft>
                          <a:spcPts val="0"/>
                        </a:spcAft>
                        <a:buNone/>
                      </a:pPr>
                      <a:r>
                        <a:rPr lang="en-GB" sz="20000">
                          <a:latin typeface="Montserrat"/>
                          <a:ea typeface="Montserrat"/>
                          <a:cs typeface="Montserrat"/>
                          <a:sym typeface="Montserrat"/>
                        </a:rPr>
                        <a:t>🌓</a:t>
                      </a:r>
                      <a:endParaRPr sz="200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0000">
                          <a:latin typeface="Montserrat"/>
                          <a:ea typeface="Montserrat"/>
                          <a:cs typeface="Montserrat"/>
                          <a:sym typeface="Montserrat"/>
                        </a:rPr>
                        <a:t>🌕</a:t>
                      </a:r>
                      <a:endParaRPr sz="200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0000">
                          <a:latin typeface="Montserrat"/>
                          <a:ea typeface="Montserrat"/>
                          <a:cs typeface="Montserrat"/>
                          <a:sym typeface="Montserrat"/>
                        </a:rPr>
                        <a:t>🌗</a:t>
                      </a:r>
                      <a:endParaRPr sz="200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0000">
                          <a:latin typeface="Montserrat"/>
                          <a:ea typeface="Montserrat"/>
                          <a:cs typeface="Montserrat"/>
                          <a:sym typeface="Montserrat"/>
                        </a:rPr>
                        <a:t>🌑</a:t>
                      </a:r>
                      <a:endParaRPr sz="200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6" name="Google Shape;146;p21"/>
          <p:cNvSpPr txBox="1"/>
          <p:nvPr>
            <p:ph idx="1" type="subTitle"/>
          </p:nvPr>
        </p:nvSpPr>
        <p:spPr>
          <a:xfrm>
            <a:off x="917950" y="867750"/>
            <a:ext cx="15801900" cy="1301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500"/>
              <a:t>Fill in the gaps below:</a:t>
            </a:r>
            <a:endParaRPr sz="4500"/>
          </a:p>
        </p:txBody>
      </p:sp>
      <p:sp>
        <p:nvSpPr>
          <p:cNvPr id="147" name="Google Shape;147;p21"/>
          <p:cNvSpPr txBox="1"/>
          <p:nvPr>
            <p:ph idx="2" type="body"/>
          </p:nvPr>
        </p:nvSpPr>
        <p:spPr>
          <a:xfrm>
            <a:off x="917950" y="2620700"/>
            <a:ext cx="15801900" cy="4464300"/>
          </a:xfrm>
          <a:prstGeom prst="rect">
            <a:avLst/>
          </a:prstGeom>
        </p:spPr>
        <p:txBody>
          <a:bodyPr anchorCtr="0" anchor="t" bIns="182850" lIns="182850" spcFirstLastPara="1" rIns="182850" wrap="square" tIns="180000">
            <a:noAutofit/>
          </a:bodyPr>
          <a:lstStyle/>
          <a:p>
            <a:pPr indent="-482600" lvl="0" marL="457200" rtl="0" algn="l">
              <a:spcBef>
                <a:spcPts val="0"/>
              </a:spcBef>
              <a:spcAft>
                <a:spcPts val="0"/>
              </a:spcAft>
              <a:buSzPts val="4000"/>
              <a:buAutoNum type="arabicPeriod"/>
            </a:pPr>
            <a:r>
              <a:rPr lang="en-GB" sz="4000"/>
              <a:t>A Solar Eclipse happens when the __________ comes in between the Sun and the _____________.  This casts a shadow over the __________.</a:t>
            </a:r>
            <a:endParaRPr sz="4000"/>
          </a:p>
          <a:p>
            <a:pPr indent="-482600" lvl="0" marL="457200" rtl="0" algn="l">
              <a:spcBef>
                <a:spcPts val="0"/>
              </a:spcBef>
              <a:spcAft>
                <a:spcPts val="0"/>
              </a:spcAft>
              <a:buSzPts val="4000"/>
              <a:buAutoNum type="arabicPeriod"/>
            </a:pPr>
            <a:r>
              <a:rPr lang="en-GB" sz="4000"/>
              <a:t>A Lunar eclipse happens when the __________ comes in between the Sun and the _____________.  This casts a shadow over the __________.</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22"/>
          <p:cNvSpPr txBox="1"/>
          <p:nvPr>
            <p:ph idx="1" type="subTitle"/>
          </p:nvPr>
        </p:nvSpPr>
        <p:spPr>
          <a:xfrm>
            <a:off x="917950" y="867750"/>
            <a:ext cx="15801900" cy="1301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500"/>
              <a:t>Thinking Task: </a:t>
            </a:r>
            <a:endParaRPr sz="4500"/>
          </a:p>
        </p:txBody>
      </p:sp>
      <p:sp>
        <p:nvSpPr>
          <p:cNvPr id="154" name="Google Shape;154;p22"/>
          <p:cNvSpPr txBox="1"/>
          <p:nvPr>
            <p:ph idx="2" type="body"/>
          </p:nvPr>
        </p:nvSpPr>
        <p:spPr>
          <a:xfrm>
            <a:off x="917950" y="2620700"/>
            <a:ext cx="15801900" cy="44643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sz="5000"/>
              <a:t>Why do we have to be very careful about staring at a Solar Eclipse directly?</a:t>
            </a:r>
            <a:endParaRPr sz="5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