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10287000" cx="18288000"/>
  <p:notesSz cx="6858000" cy="9144000"/>
  <p:embeddedFontLst>
    <p:embeddedFont>
      <p:font typeface="Montserrat SemiBold"/>
      <p:regular r:id="rId15"/>
      <p:bold r:id="rId16"/>
      <p:italic r:id="rId17"/>
      <p:boldItalic r:id="rId18"/>
    </p:embeddedFont>
    <p:embeddedFont>
      <p:font typeface="Montserrat"/>
      <p:regular r:id="rId19"/>
      <p:bold r:id="rId20"/>
      <p:italic r:id="rId21"/>
      <p:boldItalic r:id="rId22"/>
    </p:embeddedFont>
    <p:embeddedFont>
      <p:font typeface="Montserrat Medium"/>
      <p:regular r:id="rId23"/>
      <p:bold r:id="rId24"/>
      <p:italic r:id="rId25"/>
      <p:boldItalic r:id="rId2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C3C69716-6DD7-435C-8114-35837C5D372A}">
  <a:tblStyle styleId="{C3C69716-6DD7-435C-8114-35837C5D372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bold.fntdata"/><Relationship Id="rId22" Type="http://schemas.openxmlformats.org/officeDocument/2006/relationships/font" Target="fonts/Montserrat-boldItalic.fntdata"/><Relationship Id="rId21" Type="http://schemas.openxmlformats.org/officeDocument/2006/relationships/font" Target="fonts/Montserrat-italic.fntdata"/><Relationship Id="rId24" Type="http://schemas.openxmlformats.org/officeDocument/2006/relationships/font" Target="fonts/MontserratMedium-bold.fntdata"/><Relationship Id="rId23" Type="http://schemas.openxmlformats.org/officeDocument/2006/relationships/font" Target="fonts/MontserratMedium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MontserratMedium-boldItalic.fntdata"/><Relationship Id="rId25" Type="http://schemas.openxmlformats.org/officeDocument/2006/relationships/font" Target="fonts/MontserratMedium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font" Target="fonts/MontserratSemiBold-regular.fntdata"/><Relationship Id="rId14" Type="http://schemas.openxmlformats.org/officeDocument/2006/relationships/slide" Target="slides/slide9.xml"/><Relationship Id="rId17" Type="http://schemas.openxmlformats.org/officeDocument/2006/relationships/font" Target="fonts/MontserratSemiBold-italic.fntdata"/><Relationship Id="rId16" Type="http://schemas.openxmlformats.org/officeDocument/2006/relationships/font" Target="fonts/MontserratSemiBold-bold.fntdata"/><Relationship Id="rId19" Type="http://schemas.openxmlformats.org/officeDocument/2006/relationships/font" Target="fonts/Montserrat-regular.fntdata"/><Relationship Id="rId18" Type="http://schemas.openxmlformats.org/officeDocument/2006/relationships/font" Target="fonts/MontserratSemiBold-bold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7349fb42c9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7349fb42c9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8dd1437c86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8dd1437c86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/>
              <a:t>Images referenced on final slide. </a:t>
            </a:r>
            <a:r>
              <a:rPr lang="en-GB"/>
              <a:t>E</a:t>
            </a:r>
            <a:r>
              <a:rPr lang="en-GB"/>
              <a:t>lectrical inventions sort.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8dd1437c86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8dd1437c86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Model under visualiser then fill in as we go.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8dd1437c86_0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8dd1437c86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Show final timeline under the visualiser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8c6cb9673d_0_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8c6cb9673d_0_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 will model how to set this up under the visualiser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8dd1437c86_0_2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8dd1437c86_0_2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 will model how to set this up under the visualiser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8dd1437c86_0_2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8dd1437c86_0_2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 will model how to set this up under the visualiser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8dd1437c86_0_2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8dd1437c86_0_2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 will model how to set this up under the visualiser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8c6cb9673d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8c6cb9673d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60000"/>
              </a:lnSpc>
              <a:spcBef>
                <a:spcPts val="0"/>
              </a:spcBef>
              <a:spcAft>
                <a:spcPts val="23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 1">
  <p:cSld name="TITLE_ONLY_1_2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4"/>
          <p:cNvSpPr txBox="1"/>
          <p:nvPr>
            <p:ph type="title"/>
          </p:nvPr>
        </p:nvSpPr>
        <p:spPr>
          <a:xfrm>
            <a:off x="917950" y="890050"/>
            <a:ext cx="1645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8" name="Google Shape;78;p14"/>
          <p:cNvSpPr txBox="1"/>
          <p:nvPr>
            <p:ph idx="1" type="body"/>
          </p:nvPr>
        </p:nvSpPr>
        <p:spPr>
          <a:xfrm>
            <a:off x="906400" y="2857850"/>
            <a:ext cx="16463400" cy="810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79" name="Google Shape;79;p14"/>
          <p:cNvSpPr txBox="1"/>
          <p:nvPr>
            <p:ph idx="2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0" name="Google Shape;80;p14"/>
          <p:cNvSpPr txBox="1"/>
          <p:nvPr>
            <p:ph idx="3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81" name="Google Shape;81;p14"/>
          <p:cNvSpPr txBox="1"/>
          <p:nvPr>
            <p:ph idx="4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2" name="Google Shape;82;p14"/>
          <p:cNvSpPr txBox="1"/>
          <p:nvPr>
            <p:ph idx="5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83" name="Google Shape;83;p14"/>
          <p:cNvSpPr txBox="1"/>
          <p:nvPr>
            <p:ph idx="6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4" name="Google Shape;84;p14"/>
          <p:cNvSpPr txBox="1"/>
          <p:nvPr>
            <p:ph idx="7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5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How has our understanding and use of electricity developed?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90" name="Google Shape;90;p15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Science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91" name="Google Shape;91;p15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Miss Simkin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92" name="Google Shape;92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6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98" name="Google Shape;98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9" name="Google Shape;99;p16"/>
          <p:cNvSpPr txBox="1"/>
          <p:nvPr>
            <p:ph type="title"/>
          </p:nvPr>
        </p:nvSpPr>
        <p:spPr>
          <a:xfrm>
            <a:off x="361250" y="890050"/>
            <a:ext cx="164520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GB">
                <a:solidFill>
                  <a:schemeClr val="dk2"/>
                </a:solidFill>
              </a:rPr>
              <a:t>What came first?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00" name="Google Shape;100;p16"/>
          <p:cNvSpPr txBox="1"/>
          <p:nvPr/>
        </p:nvSpPr>
        <p:spPr>
          <a:xfrm>
            <a:off x="6123875" y="812800"/>
            <a:ext cx="10987800" cy="8541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0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Put these events in the correct </a:t>
            </a:r>
            <a:r>
              <a:rPr b="1" lang="en-GB" sz="40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order</a:t>
            </a:r>
            <a:r>
              <a:rPr b="1" lang="en-GB" sz="40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:</a:t>
            </a:r>
            <a:endParaRPr b="1" sz="40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101" name="Google Shape;101;p16"/>
          <p:cNvGraphicFramePr/>
          <p:nvPr/>
        </p:nvGraphicFramePr>
        <p:xfrm>
          <a:off x="0" y="16669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{C3C69716-6DD7-435C-8114-35837C5D372A}</a:tableStyleId>
              </a:tblPr>
              <a:tblGrid>
                <a:gridCol w="5874850"/>
                <a:gridCol w="6317150"/>
                <a:gridCol w="6096000"/>
              </a:tblGrid>
              <a:tr h="3214975">
                <a:tc>
                  <a:txBody>
                    <a:bodyPr/>
                    <a:lstStyle/>
                    <a:p>
                      <a:pPr indent="0" lvl="0" marL="45720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700">
                        <a:solidFill>
                          <a:srgbClr val="FFFFFF"/>
                        </a:solidFill>
                        <a:highlight>
                          <a:schemeClr val="dk2"/>
                        </a:highlight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45720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700">
                        <a:solidFill>
                          <a:srgbClr val="FFFFFF"/>
                        </a:solidFill>
                        <a:highlight>
                          <a:schemeClr val="dk2"/>
                        </a:highlight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45720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700">
                        <a:solidFill>
                          <a:srgbClr val="FFFFFF"/>
                        </a:solidFill>
                        <a:highlight>
                          <a:schemeClr val="dk2"/>
                        </a:highlight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45720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700">
                        <a:solidFill>
                          <a:srgbClr val="FFFFFF"/>
                        </a:solidFill>
                        <a:highlight>
                          <a:schemeClr val="dk2"/>
                        </a:highlight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700">
                        <a:solidFill>
                          <a:srgbClr val="FFFFFF"/>
                        </a:solidFill>
                        <a:highlight>
                          <a:schemeClr val="dk2"/>
                        </a:highlight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45720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700">
                        <a:solidFill>
                          <a:srgbClr val="FFFFFF"/>
                        </a:solidFill>
                        <a:highlight>
                          <a:schemeClr val="dk2"/>
                        </a:highlight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45720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700">
                        <a:solidFill>
                          <a:srgbClr val="FFFFFF"/>
                        </a:solidFill>
                        <a:highlight>
                          <a:schemeClr val="dk2"/>
                        </a:highlight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400050" lvl="0" marL="45720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700"/>
                        <a:buFont typeface="Montserrat"/>
                        <a:buAutoNum type="alphaUcParenR"/>
                      </a:pPr>
                      <a:r>
                        <a:rPr b="1" lang="en-GB" sz="2700">
                          <a:solidFill>
                            <a:schemeClr val="dk2"/>
                          </a:solidFill>
                          <a:highlight>
                            <a:schemeClr val="lt1"/>
                          </a:highlight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First mobile phone</a:t>
                      </a:r>
                      <a:endParaRPr b="1" sz="2700">
                        <a:solidFill>
                          <a:schemeClr val="dk2"/>
                        </a:solidFill>
                        <a:highlight>
                          <a:schemeClr val="lt1"/>
                        </a:highlight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 anchor="ctr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700">
                        <a:solidFill>
                          <a:srgbClr val="FFFFFF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700">
                        <a:solidFill>
                          <a:srgbClr val="FFFFFF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700">
                        <a:solidFill>
                          <a:srgbClr val="FFFFFF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700">
                        <a:solidFill>
                          <a:srgbClr val="FFFFFF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700">
                        <a:solidFill>
                          <a:srgbClr val="FFFFFF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700">
                        <a:solidFill>
                          <a:srgbClr val="FFFFFF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700">
                        <a:solidFill>
                          <a:srgbClr val="FFFFFF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7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B) First electric lights in a home</a:t>
                      </a:r>
                      <a:endParaRPr b="1" sz="27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 anchor="ctr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700">
                        <a:solidFill>
                          <a:srgbClr val="FFFFFF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700">
                        <a:solidFill>
                          <a:srgbClr val="FFFFFF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700">
                        <a:solidFill>
                          <a:srgbClr val="FFFFFF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700">
                        <a:solidFill>
                          <a:srgbClr val="FFFFFF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700">
                        <a:solidFill>
                          <a:srgbClr val="FFFFFF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700">
                        <a:solidFill>
                          <a:srgbClr val="FFFFFF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700">
                        <a:solidFill>
                          <a:srgbClr val="FFFFFF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700">
                          <a:solidFill>
                            <a:srgbClr val="FFFFFF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C) First electric iron</a:t>
                      </a:r>
                      <a:endParaRPr b="1" sz="2700">
                        <a:solidFill>
                          <a:srgbClr val="FFFFFF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 anchor="ctr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</a:tr>
              <a:tr h="35781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700">
                        <a:solidFill>
                          <a:srgbClr val="FFFFFF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700">
                        <a:solidFill>
                          <a:srgbClr val="FFFFFF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700">
                        <a:solidFill>
                          <a:srgbClr val="FFFFFF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700">
                        <a:solidFill>
                          <a:srgbClr val="FFFFFF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700">
                        <a:solidFill>
                          <a:srgbClr val="FFFFFF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700">
                        <a:solidFill>
                          <a:srgbClr val="FFFFFF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700">
                          <a:solidFill>
                            <a:srgbClr val="FFFFFF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D) First telephone</a:t>
                      </a:r>
                      <a:endParaRPr b="1" sz="2700">
                        <a:solidFill>
                          <a:srgbClr val="FFFFFF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 anchor="ctr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7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7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7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7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7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7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7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7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E) Fi</a:t>
                      </a:r>
                      <a:r>
                        <a:rPr b="1" lang="en-GB" sz="27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rst ipad</a:t>
                      </a:r>
                      <a:endParaRPr b="1" sz="27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 anchor="ctr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7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7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7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7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7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7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7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7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</a:t>
                      </a:r>
                      <a:r>
                        <a:rPr b="1" lang="en-GB" sz="27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) First electric street lighting</a:t>
                      </a:r>
                      <a:endParaRPr b="1" sz="27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 anchor="ctr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7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07" name="Google Shape;107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08" name="Google Shape;108;p17"/>
          <p:cNvSpPr txBox="1"/>
          <p:nvPr/>
        </p:nvSpPr>
        <p:spPr>
          <a:xfrm>
            <a:off x="334975" y="1695000"/>
            <a:ext cx="4908300" cy="8262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0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Draw a timeline:</a:t>
            </a:r>
            <a:endParaRPr b="1" sz="40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109" name="Google Shape;109;p17"/>
          <p:cNvCxnSpPr/>
          <p:nvPr/>
        </p:nvCxnSpPr>
        <p:spPr>
          <a:xfrm>
            <a:off x="936800" y="3115925"/>
            <a:ext cx="15912000" cy="306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0" name="Google Shape;110;p17"/>
          <p:cNvCxnSpPr/>
          <p:nvPr/>
        </p:nvCxnSpPr>
        <p:spPr>
          <a:xfrm>
            <a:off x="936800" y="3115925"/>
            <a:ext cx="0" cy="6267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1" name="Google Shape;111;p17"/>
          <p:cNvSpPr txBox="1"/>
          <p:nvPr>
            <p:ph type="title"/>
          </p:nvPr>
        </p:nvSpPr>
        <p:spPr>
          <a:xfrm>
            <a:off x="361250" y="890050"/>
            <a:ext cx="164520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GB">
                <a:solidFill>
                  <a:schemeClr val="dk2"/>
                </a:solidFill>
              </a:rPr>
              <a:t>Electricity timeline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8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17" name="Google Shape;117;p1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18" name="Google Shape;118;p18"/>
          <p:cNvSpPr txBox="1"/>
          <p:nvPr>
            <p:ph type="title"/>
          </p:nvPr>
        </p:nvSpPr>
        <p:spPr>
          <a:xfrm>
            <a:off x="361250" y="890050"/>
            <a:ext cx="164520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GB">
                <a:solidFill>
                  <a:schemeClr val="dk2"/>
                </a:solidFill>
              </a:rPr>
              <a:t>Electricity timeline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19" name="Google Shape;119;p18"/>
          <p:cNvSpPr txBox="1"/>
          <p:nvPr/>
        </p:nvSpPr>
        <p:spPr>
          <a:xfrm>
            <a:off x="361250" y="2022200"/>
            <a:ext cx="14831400" cy="8541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0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Add these electrical inventions to your timeline:</a:t>
            </a:r>
            <a:endParaRPr b="1" sz="40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0" name="Google Shape;120;p18"/>
          <p:cNvSpPr txBox="1"/>
          <p:nvPr/>
        </p:nvSpPr>
        <p:spPr>
          <a:xfrm>
            <a:off x="361250" y="3215450"/>
            <a:ext cx="17008800" cy="47454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-495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200"/>
              <a:buFont typeface="Montserrat"/>
              <a:buChar char="●"/>
            </a:pPr>
            <a:r>
              <a:rPr lang="en-GB" sz="42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First telephone - 1876</a:t>
            </a:r>
            <a:endParaRPr sz="42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95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200"/>
              <a:buFont typeface="Montserrat"/>
              <a:buChar char="●"/>
            </a:pPr>
            <a:r>
              <a:rPr lang="en-GB" sz="42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First electric street lighting - 1877</a:t>
            </a:r>
            <a:endParaRPr sz="42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95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200"/>
              <a:buFont typeface="Montserrat"/>
              <a:buChar char="●"/>
            </a:pPr>
            <a:r>
              <a:rPr lang="en-GB" sz="42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First electric lights in a home - 1880</a:t>
            </a:r>
            <a:endParaRPr sz="42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95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200"/>
              <a:buFont typeface="Montserrat"/>
              <a:buChar char="●"/>
            </a:pPr>
            <a:r>
              <a:rPr lang="en-GB" sz="42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First electric iron - 1901</a:t>
            </a:r>
            <a:endParaRPr sz="42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95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200"/>
              <a:buFont typeface="Montserrat"/>
              <a:buChar char="●"/>
            </a:pPr>
            <a:r>
              <a:rPr lang="en-GB" sz="42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First mobile phone - 1973</a:t>
            </a:r>
            <a:endParaRPr sz="42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95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200"/>
              <a:buFont typeface="Montserrat"/>
              <a:buChar char="●"/>
            </a:pPr>
            <a:r>
              <a:rPr lang="en-GB" sz="42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First ipad - 2010</a:t>
            </a:r>
            <a:endParaRPr sz="42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26" name="Google Shape;126;p19"/>
          <p:cNvSpPr txBox="1"/>
          <p:nvPr/>
        </p:nvSpPr>
        <p:spPr>
          <a:xfrm>
            <a:off x="334975" y="1808550"/>
            <a:ext cx="9518100" cy="8541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0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Make notes under these headings</a:t>
            </a:r>
            <a:r>
              <a:rPr b="1" lang="en-GB" sz="40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:</a:t>
            </a:r>
            <a:endParaRPr b="1" sz="40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7" name="Google Shape;127;p19"/>
          <p:cNvSpPr txBox="1"/>
          <p:nvPr>
            <p:ph idx="4294967295" type="title"/>
          </p:nvPr>
        </p:nvSpPr>
        <p:spPr>
          <a:xfrm>
            <a:off x="361250" y="890050"/>
            <a:ext cx="164520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GB">
                <a:solidFill>
                  <a:schemeClr val="dk2"/>
                </a:solidFill>
              </a:rPr>
              <a:t>Important</a:t>
            </a:r>
            <a:r>
              <a:rPr lang="en-GB">
                <a:solidFill>
                  <a:schemeClr val="dk2"/>
                </a:solidFill>
              </a:rPr>
              <a:t> scientists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28" name="Google Shape;128;p19"/>
          <p:cNvSpPr txBox="1"/>
          <p:nvPr/>
        </p:nvSpPr>
        <p:spPr>
          <a:xfrm>
            <a:off x="361250" y="3215450"/>
            <a:ext cx="17008800" cy="47454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-495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200"/>
              <a:buFont typeface="Montserrat"/>
              <a:buChar char="●"/>
            </a:pPr>
            <a:r>
              <a:rPr lang="en-GB" sz="42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Michael Faraday</a:t>
            </a:r>
            <a:endParaRPr sz="42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95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200"/>
              <a:buFont typeface="Montserrat"/>
              <a:buChar char="●"/>
            </a:pPr>
            <a:r>
              <a:rPr lang="en-GB" sz="42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Lewis Howard Latimer</a:t>
            </a:r>
            <a:endParaRPr sz="42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95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200"/>
              <a:buFont typeface="Montserrat"/>
              <a:buChar char="●"/>
            </a:pPr>
            <a:r>
              <a:rPr lang="en-GB" sz="42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Mildred Dresselhaus</a:t>
            </a:r>
            <a:endParaRPr sz="42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34" name="Google Shape;134;p20"/>
          <p:cNvSpPr txBox="1"/>
          <p:nvPr/>
        </p:nvSpPr>
        <p:spPr>
          <a:xfrm>
            <a:off x="334975" y="1808550"/>
            <a:ext cx="9518100" cy="1407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0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Use these questions to help you make your notes:</a:t>
            </a:r>
            <a:endParaRPr b="1" sz="40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5" name="Google Shape;135;p20"/>
          <p:cNvSpPr txBox="1"/>
          <p:nvPr/>
        </p:nvSpPr>
        <p:spPr>
          <a:xfrm>
            <a:off x="315600" y="3681525"/>
            <a:ext cx="17008800" cy="47454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-495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200"/>
              <a:buFont typeface="Montserrat"/>
              <a:buChar char="●"/>
            </a:pPr>
            <a:r>
              <a:rPr lang="en-GB" sz="42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What was Michael Faraday’s background?</a:t>
            </a:r>
            <a:endParaRPr sz="42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95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200"/>
              <a:buFont typeface="Montserrat"/>
              <a:buChar char="●"/>
            </a:pPr>
            <a:r>
              <a:rPr lang="en-GB" sz="42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What did Michael Faraday discover?</a:t>
            </a:r>
            <a:endParaRPr sz="42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95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200"/>
              <a:buFont typeface="Montserrat"/>
              <a:buChar char="●"/>
            </a:pPr>
            <a:r>
              <a:rPr lang="en-GB" sz="42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What did his discoveries lead to? </a:t>
            </a:r>
            <a:endParaRPr sz="42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6" name="Google Shape;136;p20"/>
          <p:cNvSpPr txBox="1"/>
          <p:nvPr>
            <p:ph idx="4294967295" type="title"/>
          </p:nvPr>
        </p:nvSpPr>
        <p:spPr>
          <a:xfrm>
            <a:off x="361250" y="890050"/>
            <a:ext cx="164520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GB">
                <a:solidFill>
                  <a:schemeClr val="dk2"/>
                </a:solidFill>
              </a:rPr>
              <a:t>Important scientists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42" name="Google Shape;142;p21"/>
          <p:cNvSpPr txBox="1"/>
          <p:nvPr/>
        </p:nvSpPr>
        <p:spPr>
          <a:xfrm>
            <a:off x="334975" y="1808550"/>
            <a:ext cx="9518100" cy="1407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0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Use these questions to help you make your notes:</a:t>
            </a:r>
            <a:endParaRPr b="1" sz="40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3" name="Google Shape;143;p21"/>
          <p:cNvSpPr txBox="1"/>
          <p:nvPr>
            <p:ph idx="4294967295" type="title"/>
          </p:nvPr>
        </p:nvSpPr>
        <p:spPr>
          <a:xfrm>
            <a:off x="361250" y="890050"/>
            <a:ext cx="164520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GB">
                <a:solidFill>
                  <a:schemeClr val="dk2"/>
                </a:solidFill>
              </a:rPr>
              <a:t>Important scientists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44" name="Google Shape;144;p21"/>
          <p:cNvSpPr txBox="1"/>
          <p:nvPr/>
        </p:nvSpPr>
        <p:spPr>
          <a:xfrm>
            <a:off x="315600" y="3681525"/>
            <a:ext cx="17008800" cy="47454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-495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200"/>
              <a:buFont typeface="Montserrat"/>
              <a:buChar char="●"/>
            </a:pPr>
            <a:r>
              <a:rPr lang="en-GB" sz="42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What was L</a:t>
            </a:r>
            <a:r>
              <a:rPr lang="en-GB" sz="4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ewis Howard Latimer’s</a:t>
            </a:r>
            <a:r>
              <a:rPr lang="en-GB" sz="42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 background?</a:t>
            </a:r>
            <a:endParaRPr sz="42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95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200"/>
              <a:buFont typeface="Montserrat"/>
              <a:buChar char="●"/>
            </a:pPr>
            <a:r>
              <a:rPr lang="en-GB" sz="42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What was he skilled at?</a:t>
            </a:r>
            <a:endParaRPr sz="42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95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200"/>
              <a:buFont typeface="Montserrat"/>
              <a:buChar char="●"/>
            </a:pPr>
            <a:r>
              <a:rPr lang="en-GB" sz="42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Which other scientists did he work with?</a:t>
            </a:r>
            <a:endParaRPr sz="42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95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200"/>
              <a:buFont typeface="Montserrat"/>
              <a:buChar char="●"/>
            </a:pPr>
            <a:r>
              <a:rPr lang="en-GB" sz="42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What did his discoveries lead to? </a:t>
            </a:r>
            <a:endParaRPr sz="42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2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50" name="Google Shape;150;p22"/>
          <p:cNvSpPr txBox="1"/>
          <p:nvPr/>
        </p:nvSpPr>
        <p:spPr>
          <a:xfrm>
            <a:off x="334975" y="1808550"/>
            <a:ext cx="9518100" cy="1407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0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Use these questions to help you make your notes:</a:t>
            </a:r>
            <a:endParaRPr b="1" sz="40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1" name="Google Shape;151;p22"/>
          <p:cNvSpPr txBox="1"/>
          <p:nvPr>
            <p:ph idx="4294967295" type="title"/>
          </p:nvPr>
        </p:nvSpPr>
        <p:spPr>
          <a:xfrm>
            <a:off x="361250" y="890050"/>
            <a:ext cx="164520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GB">
                <a:solidFill>
                  <a:schemeClr val="dk2"/>
                </a:solidFill>
              </a:rPr>
              <a:t>Important scientists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52" name="Google Shape;152;p22"/>
          <p:cNvSpPr txBox="1"/>
          <p:nvPr/>
        </p:nvSpPr>
        <p:spPr>
          <a:xfrm>
            <a:off x="315600" y="3819550"/>
            <a:ext cx="17008800" cy="47454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-495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200"/>
              <a:buFont typeface="Montserrat"/>
              <a:buChar char="●"/>
            </a:pPr>
            <a:r>
              <a:rPr lang="en-GB" sz="42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What was Mildred </a:t>
            </a:r>
            <a:r>
              <a:rPr lang="en-GB" sz="4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Dresselhaus’</a:t>
            </a:r>
            <a:r>
              <a:rPr lang="en-GB" sz="42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 background?</a:t>
            </a:r>
            <a:endParaRPr sz="42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95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200"/>
              <a:buFont typeface="Montserrat"/>
              <a:buChar char="●"/>
            </a:pPr>
            <a:r>
              <a:rPr lang="en-GB" sz="42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What did she discover?</a:t>
            </a:r>
            <a:endParaRPr sz="42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95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200"/>
              <a:buFont typeface="Montserrat"/>
              <a:buChar char="●"/>
            </a:pPr>
            <a:r>
              <a:rPr lang="en-GB" sz="42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What did her discoveries lead to? </a:t>
            </a:r>
            <a:endParaRPr sz="42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3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58" name="Google Shape;158;p2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59" name="Google Shape;159;p23"/>
          <p:cNvSpPr txBox="1"/>
          <p:nvPr>
            <p:ph type="title"/>
          </p:nvPr>
        </p:nvSpPr>
        <p:spPr>
          <a:xfrm>
            <a:off x="202050" y="890050"/>
            <a:ext cx="164520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GB">
                <a:solidFill>
                  <a:schemeClr val="dk2"/>
                </a:solidFill>
              </a:rPr>
              <a:t>Making a fact file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60" name="Google Shape;160;p23"/>
          <p:cNvSpPr txBox="1"/>
          <p:nvPr/>
        </p:nvSpPr>
        <p:spPr>
          <a:xfrm>
            <a:off x="334975" y="1808550"/>
            <a:ext cx="17263500" cy="1407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0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Use this template and your notes to make a fact file about one of the scientists:</a:t>
            </a:r>
            <a:endParaRPr b="1" sz="40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161" name="Google Shape;161;p23"/>
          <p:cNvGraphicFramePr/>
          <p:nvPr/>
        </p:nvGraphicFramePr>
        <p:xfrm>
          <a:off x="952500" y="35684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{C3C69716-6DD7-435C-8114-35837C5D372A}</a:tableStyleId>
              </a:tblPr>
              <a:tblGrid>
                <a:gridCol w="16383000"/>
              </a:tblGrid>
              <a:tr h="7122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 u="sng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Name of scientist</a:t>
                      </a:r>
                      <a:endParaRPr sz="3200" u="sng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712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 u="sng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Background:</a:t>
                      </a:r>
                      <a:endParaRPr sz="3200" u="sng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11369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712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 u="sng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Major discoveries:</a:t>
                      </a:r>
                      <a:endParaRPr sz="3200" u="sng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12288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712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 u="sng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Implications of work:</a:t>
                      </a:r>
                      <a:endParaRPr sz="3200" u="sng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714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