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A9CC62-610D-41AB-99E3-D649F6D61240}">
  <a:tblStyle styleId="{16A9CC62-610D-41AB-99E3-D649F6D612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4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6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5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3c78e06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3c78e06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d3c78e06d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d3c78e06d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d3c78e06d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d3c78e06d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d3c78e06d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d3c78e06d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d3c78e06d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d3c78e06d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u="sn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3c78e06d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3c78e06d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3c78e06d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3c78e06d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d3c78e06d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d3c78e06d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3c78e06d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d3c78e06d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3c78e06d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3c78e06d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3c78e06d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d3c78e06d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3c78e06d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d3c78e06d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3c78e06d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d3c78e06d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19094" y="1438150"/>
            <a:ext cx="75966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hopes and wishes </a:t>
            </a:r>
            <a:r>
              <a:rPr lang="en-GB" sz="1500">
                <a:solidFill>
                  <a:srgbClr val="4B3241"/>
                </a:solidFill>
              </a:rPr>
              <a:t>[1 / 1]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Using the subjunctive </a:t>
            </a:r>
            <a:endParaRPr>
              <a:solidFill>
                <a:srgbClr val="4B3241"/>
              </a:solidFill>
            </a:endParaRPr>
          </a:p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Sheikh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4" name="Google Shape;234;p35"/>
          <p:cNvSpPr txBox="1"/>
          <p:nvPr>
            <p:ph type="title"/>
          </p:nvPr>
        </p:nvSpPr>
        <p:spPr>
          <a:xfrm>
            <a:off x="458975" y="445025"/>
            <a:ext cx="8440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Conjunctions followed by the subjunctive 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428238" y="1543588"/>
            <a:ext cx="2684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J’aimerais réussir mes examens </a:t>
            </a:r>
            <a:r>
              <a:rPr b="1" lang="en-GB" sz="1800">
                <a:solidFill>
                  <a:schemeClr val="accent4"/>
                </a:solidFill>
              </a:rPr>
              <a:t>afin que </a:t>
            </a:r>
            <a:r>
              <a:rPr b="1" lang="en-GB" sz="1800">
                <a:solidFill>
                  <a:schemeClr val="accent3"/>
                </a:solidFill>
              </a:rPr>
              <a:t>je puisse </a:t>
            </a:r>
            <a:r>
              <a:rPr lang="en-GB" sz="1800">
                <a:solidFill>
                  <a:srgbClr val="000000"/>
                </a:solidFill>
              </a:rPr>
              <a:t>continuer mes études à la faculté.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655351" y="3634900"/>
            <a:ext cx="78333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‘Afin que’</a:t>
            </a: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‘pour que’</a:t>
            </a:r>
            <a:r>
              <a:rPr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can be used interchangeably to mean ‘so that’.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731" y="1597963"/>
            <a:ext cx="1900483" cy="1266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5952738" y="1581688"/>
            <a:ext cx="2684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J’aimerais réussir mes examens </a:t>
            </a:r>
            <a:r>
              <a:rPr b="1" lang="en-GB" sz="1800">
                <a:solidFill>
                  <a:schemeClr val="accent4"/>
                </a:solidFill>
              </a:rPr>
              <a:t>pour que </a:t>
            </a:r>
            <a:r>
              <a:rPr b="1" lang="en-GB" sz="1800">
                <a:solidFill>
                  <a:schemeClr val="accent3"/>
                </a:solidFill>
              </a:rPr>
              <a:t>je puisse </a:t>
            </a:r>
            <a:r>
              <a:rPr lang="en-GB" sz="1800">
                <a:solidFill>
                  <a:srgbClr val="000000"/>
                </a:solidFill>
              </a:rPr>
              <a:t>continuer mes études à la faculté.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458975" y="2852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Forming the subjunctive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5" name="Google Shape;245;p36"/>
          <p:cNvSpPr txBox="1"/>
          <p:nvPr>
            <p:ph idx="2" type="subTitle"/>
          </p:nvPr>
        </p:nvSpPr>
        <p:spPr>
          <a:xfrm>
            <a:off x="530725" y="984850"/>
            <a:ext cx="26748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Subject of the Sentence</a:t>
            </a:r>
            <a:endParaRPr sz="1400"/>
          </a:p>
        </p:txBody>
      </p:sp>
      <p:sp>
        <p:nvSpPr>
          <p:cNvPr id="246" name="Google Shape;246;p36"/>
          <p:cNvSpPr txBox="1"/>
          <p:nvPr>
            <p:ph idx="6" type="subTitle"/>
          </p:nvPr>
        </p:nvSpPr>
        <p:spPr>
          <a:xfrm>
            <a:off x="6099575" y="984850"/>
            <a:ext cx="2585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Endings </a:t>
            </a:r>
            <a:endParaRPr sz="1400"/>
          </a:p>
        </p:txBody>
      </p:sp>
      <p:sp>
        <p:nvSpPr>
          <p:cNvPr id="247" name="Google Shape;247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48" name="Google Shape;248;p36"/>
          <p:cNvGraphicFramePr/>
          <p:nvPr/>
        </p:nvGraphicFramePr>
        <p:xfrm>
          <a:off x="330075" y="149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{16A9CC62-610D-41AB-99E3-D649F6D61240}</a:tableStyleId>
              </a:tblPr>
              <a:tblGrid>
                <a:gridCol w="2935200"/>
                <a:gridCol w="2798250"/>
                <a:gridCol w="2750400"/>
              </a:tblGrid>
              <a:tr h="49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Je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 the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third person plural form</a:t>
                      </a: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 verb in the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 tense</a:t>
                      </a: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Remove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-ent 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before adding the endings</a:t>
                      </a:r>
                      <a:endParaRPr sz="1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/ Elle / On</a:t>
                      </a:r>
                      <a:b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iez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Ils / Elles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9" name="Google Shape;249;p36"/>
          <p:cNvSpPr txBox="1"/>
          <p:nvPr>
            <p:ph idx="4" type="subTitle"/>
          </p:nvPr>
        </p:nvSpPr>
        <p:spPr>
          <a:xfrm>
            <a:off x="3265275" y="984850"/>
            <a:ext cx="2774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 stem</a:t>
            </a:r>
            <a:endParaRPr sz="1400"/>
          </a:p>
        </p:txBody>
      </p:sp>
      <p:sp>
        <p:nvSpPr>
          <p:cNvPr id="250" name="Google Shape;250;p36"/>
          <p:cNvSpPr txBox="1"/>
          <p:nvPr/>
        </p:nvSpPr>
        <p:spPr>
          <a:xfrm>
            <a:off x="1114888" y="2753963"/>
            <a:ext cx="1357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He / She / You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369988" y="1629263"/>
            <a:ext cx="3963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369988" y="2086463"/>
            <a:ext cx="4401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You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342088" y="3153263"/>
            <a:ext cx="3963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We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342088" y="3610463"/>
            <a:ext cx="4401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You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342088" y="4029563"/>
            <a:ext cx="5724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They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1504931" y="368813"/>
            <a:ext cx="74874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réussir          ils réussissent </a:t>
            </a:r>
            <a:r>
              <a:rPr lang="en-GB">
                <a:solidFill>
                  <a:schemeClr val="dk2"/>
                </a:solidFill>
              </a:rPr>
              <a:t>     </a:t>
            </a:r>
            <a:r>
              <a:rPr lang="en-GB">
                <a:solidFill>
                  <a:schemeClr val="accent3"/>
                </a:solidFill>
              </a:rPr>
              <a:t> réussiss-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1210813" y="1245225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Je réussiss</a:t>
            </a:r>
            <a:r>
              <a:rPr b="1" lang="en-GB" sz="1500">
                <a:solidFill>
                  <a:schemeClr val="accent3"/>
                </a:solidFill>
              </a:rPr>
              <a:t>e</a:t>
            </a:r>
            <a:r>
              <a:rPr lang="en-GB" sz="1500"/>
              <a:t> </a:t>
            </a:r>
            <a:endParaRPr sz="1500"/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1210813" y="1968538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Tu réussiss</a:t>
            </a:r>
            <a:r>
              <a:rPr b="1" lang="en-GB" sz="1500">
                <a:solidFill>
                  <a:schemeClr val="accent3"/>
                </a:solidFill>
              </a:rPr>
              <a:t>es</a:t>
            </a:r>
            <a:r>
              <a:rPr lang="en-GB" sz="1500"/>
              <a:t> </a:t>
            </a:r>
            <a:endParaRPr sz="2000"/>
          </a:p>
        </p:txBody>
      </p:sp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81" y="1045254"/>
            <a:ext cx="363150" cy="7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50" y="2469990"/>
            <a:ext cx="816794" cy="59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63" y="3278213"/>
            <a:ext cx="868586" cy="69603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 txBox="1"/>
          <p:nvPr>
            <p:ph idx="1" type="body"/>
          </p:nvPr>
        </p:nvSpPr>
        <p:spPr>
          <a:xfrm>
            <a:off x="1210425" y="26459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Il réussiss</a:t>
            </a:r>
            <a:r>
              <a:rPr b="1" lang="en-GB" sz="1500">
                <a:solidFill>
                  <a:schemeClr val="accent3"/>
                </a:solidFill>
              </a:rPr>
              <a:t>e</a:t>
            </a:r>
            <a:r>
              <a:rPr lang="en-GB" sz="1500"/>
              <a:t> </a:t>
            </a:r>
            <a:endParaRPr sz="2000"/>
          </a:p>
        </p:txBody>
      </p:sp>
      <p:sp>
        <p:nvSpPr>
          <p:cNvPr id="267" name="Google Shape;267;p37"/>
          <p:cNvSpPr txBox="1"/>
          <p:nvPr>
            <p:ph idx="1" type="body"/>
          </p:nvPr>
        </p:nvSpPr>
        <p:spPr>
          <a:xfrm>
            <a:off x="1368650" y="3307088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Elle réussiss</a:t>
            </a:r>
            <a:r>
              <a:rPr b="1" lang="en-GB" sz="1500">
                <a:solidFill>
                  <a:schemeClr val="accent3"/>
                </a:solidFill>
              </a:rPr>
              <a:t>e</a:t>
            </a:r>
            <a:r>
              <a:rPr lang="en-GB" sz="1500"/>
              <a:t> </a:t>
            </a:r>
            <a:endParaRPr sz="2000"/>
          </a:p>
        </p:txBody>
      </p:sp>
      <p:cxnSp>
        <p:nvCxnSpPr>
          <p:cNvPr id="268" name="Google Shape;268;p37"/>
          <p:cNvCxnSpPr/>
          <p:nvPr/>
        </p:nvCxnSpPr>
        <p:spPr>
          <a:xfrm>
            <a:off x="4231350" y="1211394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3953625" y="39892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On réussiss</a:t>
            </a:r>
            <a:r>
              <a:rPr b="1" lang="en-GB" sz="1500">
                <a:solidFill>
                  <a:schemeClr val="accent3"/>
                </a:solidFill>
              </a:rPr>
              <a:t>e</a:t>
            </a:r>
            <a:endParaRPr sz="2000"/>
          </a:p>
        </p:txBody>
      </p:sp>
      <p:pic>
        <p:nvPicPr>
          <p:cNvPr id="270" name="Google Shape;27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7271" y="4003487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7875" y="3898612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3404" y="3881487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" id="273" name="Google Shape;273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65837" y="3107825"/>
            <a:ext cx="736224" cy="5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84513" y="1962650"/>
            <a:ext cx="947242" cy="76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65813" y="1148430"/>
            <a:ext cx="736225" cy="56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>
            <p:ph idx="1" type="body"/>
          </p:nvPr>
        </p:nvSpPr>
        <p:spPr>
          <a:xfrm>
            <a:off x="5402038" y="1377338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Nous réussiss</a:t>
            </a:r>
            <a:r>
              <a:rPr b="1" lang="en-GB" sz="1500">
                <a:solidFill>
                  <a:schemeClr val="accent3"/>
                </a:solidFill>
              </a:rPr>
              <a:t>ions</a:t>
            </a:r>
            <a:r>
              <a:rPr lang="en-GB" sz="1500"/>
              <a:t> </a:t>
            </a:r>
            <a:endParaRPr sz="2000"/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5660650" y="2190125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Vous réussiss</a:t>
            </a:r>
            <a:r>
              <a:rPr b="1" lang="en-GB" sz="1500">
                <a:solidFill>
                  <a:schemeClr val="accent3"/>
                </a:solidFill>
              </a:rPr>
              <a:t>ions</a:t>
            </a:r>
            <a:r>
              <a:rPr lang="en-GB" sz="1500">
                <a:solidFill>
                  <a:schemeClr val="accent3"/>
                </a:solidFill>
              </a:rPr>
              <a:t> </a:t>
            </a:r>
            <a:endParaRPr sz="2000"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5736438" y="3103163"/>
            <a:ext cx="2871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Ils réussiss</a:t>
            </a:r>
            <a:r>
              <a:rPr b="1" lang="en-GB" sz="1500">
                <a:solidFill>
                  <a:schemeClr val="accent3"/>
                </a:solidFill>
              </a:rPr>
              <a:t>ent</a:t>
            </a:r>
            <a:r>
              <a:rPr lang="en-GB" sz="1500"/>
              <a:t> </a:t>
            </a:r>
            <a:endParaRPr sz="2100"/>
          </a:p>
        </p:txBody>
      </p:sp>
      <p:sp>
        <p:nvSpPr>
          <p:cNvPr id="279" name="Google Shape;279;p37"/>
          <p:cNvSpPr txBox="1"/>
          <p:nvPr>
            <p:ph idx="1" type="body"/>
          </p:nvPr>
        </p:nvSpPr>
        <p:spPr>
          <a:xfrm>
            <a:off x="5668763" y="3405238"/>
            <a:ext cx="2210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500"/>
              <a:t>Elles réussiss</a:t>
            </a:r>
            <a:r>
              <a:rPr b="1" lang="en-GB" sz="1500">
                <a:solidFill>
                  <a:schemeClr val="accent3"/>
                </a:solidFill>
              </a:rPr>
              <a:t>ent</a:t>
            </a:r>
            <a:r>
              <a:rPr lang="en-GB" sz="1500"/>
              <a:t> </a:t>
            </a:r>
            <a:endParaRPr sz="1500"/>
          </a:p>
        </p:txBody>
      </p:sp>
      <p:sp>
        <p:nvSpPr>
          <p:cNvPr id="280" name="Google Shape;280;p37"/>
          <p:cNvSpPr/>
          <p:nvPr/>
        </p:nvSpPr>
        <p:spPr>
          <a:xfrm>
            <a:off x="2732925" y="476513"/>
            <a:ext cx="363300" cy="21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5371856" y="469613"/>
            <a:ext cx="363300" cy="21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4820713" y="337888"/>
            <a:ext cx="480600" cy="411900"/>
          </a:xfrm>
          <a:prstGeom prst="mathMultiply">
            <a:avLst>
              <a:gd fmla="val 23520" name="adj1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8975" y="1819625"/>
            <a:ext cx="634932" cy="56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>
            <p:ph type="title"/>
          </p:nvPr>
        </p:nvSpPr>
        <p:spPr>
          <a:xfrm>
            <a:off x="297000" y="166175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Talking about hopes and wishes 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Il faut que je  = </a:t>
            </a:r>
            <a:endParaRPr sz="2000" u="sng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It is followed by the verb in the  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Mes parents veulent que =             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Although  = 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Afin que/Pour que =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AutoNum type="arabicPeriod"/>
            </a:pPr>
            <a:r>
              <a:rPr lang="en-GB" sz="2000">
                <a:solidFill>
                  <a:schemeClr val="dk2"/>
                </a:solidFill>
              </a:rPr>
              <a:t>I have to do an apprenticeship =</a:t>
            </a:r>
            <a:r>
              <a:rPr lang="en-GB" sz="2000">
                <a:highlight>
                  <a:schemeClr val="dk2"/>
                </a:highlight>
              </a:rPr>
              <a:t>  </a:t>
            </a:r>
            <a:endParaRPr sz="2000"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chemeClr val="dk2"/>
                </a:highlight>
              </a:rPr>
              <a:t> </a:t>
            </a:r>
            <a:endParaRPr sz="2000">
              <a:highlight>
                <a:schemeClr val="dk2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highlight>
                  <a:schemeClr val="dk2"/>
                </a:highlight>
              </a:rPr>
              <a:t>          </a:t>
            </a:r>
            <a:endParaRPr sz="2300"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/>
          </a:p>
        </p:txBody>
      </p:sp>
      <p:cxnSp>
        <p:nvCxnSpPr>
          <p:cNvPr id="289" name="Google Shape;289;p38"/>
          <p:cNvCxnSpPr/>
          <p:nvPr/>
        </p:nvCxnSpPr>
        <p:spPr>
          <a:xfrm flipH="1" rot="10800000">
            <a:off x="4410000" y="1952025"/>
            <a:ext cx="3415500" cy="5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8"/>
          <p:cNvCxnSpPr/>
          <p:nvPr/>
        </p:nvCxnSpPr>
        <p:spPr>
          <a:xfrm>
            <a:off x="5067813" y="1579863"/>
            <a:ext cx="2016000" cy="15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38"/>
          <p:cNvSpPr txBox="1"/>
          <p:nvPr/>
        </p:nvSpPr>
        <p:spPr>
          <a:xfrm>
            <a:off x="8556160" y="8246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8556160" y="12118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8582970" y="15798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8556160" y="329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8529349" y="4105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6" name="Google Shape;296;p38"/>
          <p:cNvPicPr preferRelativeResize="0"/>
          <p:nvPr/>
        </p:nvPicPr>
        <p:blipFill rotWithShape="1">
          <a:blip r:embed="rId3">
            <a:alphaModFix/>
          </a:blip>
          <a:srcRect b="8447" l="11771" r="13912" t="10561"/>
          <a:stretch/>
        </p:blipFill>
        <p:spPr>
          <a:xfrm>
            <a:off x="7609900" y="166175"/>
            <a:ext cx="644700" cy="5577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97" name="Google Shape;297;p38"/>
          <p:cNvCxnSpPr/>
          <p:nvPr/>
        </p:nvCxnSpPr>
        <p:spPr>
          <a:xfrm flipH="1" rot="10800000">
            <a:off x="3013488" y="1212013"/>
            <a:ext cx="866400" cy="4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38"/>
          <p:cNvCxnSpPr/>
          <p:nvPr/>
        </p:nvCxnSpPr>
        <p:spPr>
          <a:xfrm flipH="1" rot="10800000">
            <a:off x="538850" y="3680525"/>
            <a:ext cx="7915500" cy="23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8"/>
          <p:cNvCxnSpPr/>
          <p:nvPr/>
        </p:nvCxnSpPr>
        <p:spPr>
          <a:xfrm>
            <a:off x="2438763" y="2318100"/>
            <a:ext cx="2016000" cy="15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8"/>
          <p:cNvCxnSpPr/>
          <p:nvPr/>
        </p:nvCxnSpPr>
        <p:spPr>
          <a:xfrm>
            <a:off x="3726075" y="2694825"/>
            <a:ext cx="2016000" cy="15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38"/>
          <p:cNvSpPr txBox="1"/>
          <p:nvPr/>
        </p:nvSpPr>
        <p:spPr>
          <a:xfrm>
            <a:off x="3009375" y="876525"/>
            <a:ext cx="31251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 have to/It is necessary that I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878288" y="1299225"/>
            <a:ext cx="29472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subjunctive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4410000" y="1725175"/>
            <a:ext cx="34155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My parents want me to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438763" y="2037025"/>
            <a:ext cx="2016000" cy="3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bien que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3726075" y="2320975"/>
            <a:ext cx="20160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 that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948900" y="2767375"/>
            <a:ext cx="84420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Il faut que je fasse un apprentissage 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1" name="Google Shape;131;p27"/>
          <p:cNvSpPr/>
          <p:nvPr/>
        </p:nvSpPr>
        <p:spPr>
          <a:xfrm>
            <a:off x="2679913" y="1875813"/>
            <a:ext cx="3146700" cy="2344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2927425" y="3250625"/>
            <a:ext cx="3182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timid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holding a sign that says 'shy'" id="135" name="Google Shape;13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2777" y="1927694"/>
            <a:ext cx="1017005" cy="13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/>
          <p:nvPr/>
        </p:nvSpPr>
        <p:spPr>
          <a:xfrm>
            <a:off x="3548919" y="2333208"/>
            <a:ext cx="72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 sz="700"/>
          </a:p>
        </p:txBody>
      </p:sp>
      <p:pic>
        <p:nvPicPr>
          <p:cNvPr descr="Quiet Sign Clip Art" id="137" name="Google Shape;13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3392" y="2627163"/>
            <a:ext cx="33337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orange x" id="138" name="Google Shape;138;p27"/>
          <p:cNvSpPr/>
          <p:nvPr/>
        </p:nvSpPr>
        <p:spPr>
          <a:xfrm>
            <a:off x="4844599" y="3188038"/>
            <a:ext cx="861600" cy="1183800"/>
          </a:xfrm>
          <a:prstGeom prst="mathMultiply">
            <a:avLst>
              <a:gd fmla="val 23520" name="adj1"/>
            </a:avLst>
          </a:prstGeom>
          <a:solidFill>
            <a:srgbClr val="E65D00"/>
          </a:solidFill>
          <a:ln cap="flat" cmpd="sng" w="12700">
            <a:solidFill>
              <a:srgbClr val="E65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543049" y="1438150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mond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 flipH="1">
            <a:off x="6917525" y="1428175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modern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4">
            <a:alphaModFix/>
          </a:blip>
          <a:srcRect b="39242" l="12221" r="72639" t="34832"/>
          <a:stretch/>
        </p:blipFill>
        <p:spPr>
          <a:xfrm>
            <a:off x="640652" y="1905001"/>
            <a:ext cx="1384301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4">
            <a:alphaModFix/>
          </a:blip>
          <a:srcRect b="39242" l="64937" r="5201" t="34832"/>
          <a:stretch/>
        </p:blipFill>
        <p:spPr>
          <a:xfrm>
            <a:off x="6413516" y="1905000"/>
            <a:ext cx="273049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4022213" y="34881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[life]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/>
        </p:nvSpPr>
        <p:spPr>
          <a:xfrm flipH="1">
            <a:off x="2579575" y="2525438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modern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8" name="Google Shape;158;p29"/>
          <p:cNvGraphicFramePr/>
          <p:nvPr/>
        </p:nvGraphicFramePr>
        <p:xfrm>
          <a:off x="1941763" y="2020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{16A9CC62-610D-41AB-99E3-D649F6D61240}</a:tableStyleId>
              </a:tblPr>
              <a:tblGrid>
                <a:gridCol w="637825"/>
                <a:gridCol w="2721725"/>
                <a:gridCol w="1900925"/>
              </a:tblGrid>
              <a:tr h="50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final sound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50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50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50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159" name="Google Shape;159;p29"/>
          <p:cNvSpPr txBox="1"/>
          <p:nvPr/>
        </p:nvSpPr>
        <p:spPr>
          <a:xfrm flipH="1">
            <a:off x="5301300" y="2525438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 flipH="1">
            <a:off x="2579575" y="3030313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mond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 flipH="1">
            <a:off x="5301300" y="3030313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 flipH="1">
            <a:off x="2579575" y="3535188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 flipH="1">
            <a:off x="5301300" y="3535188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0"/>
          <p:cNvGraphicFramePr/>
          <p:nvPr/>
        </p:nvGraphicFramePr>
        <p:xfrm>
          <a:off x="229663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{16A9CC62-610D-41AB-99E3-D649F6D61240}</a:tableStyleId>
              </a:tblPr>
              <a:tblGrid>
                <a:gridCol w="3700475"/>
                <a:gridCol w="3739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passer mes examens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sit my exams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réussir mes examens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pass my exams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 une année sabbatique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a gap year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voyager/visiter d’autres pays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travel/visit other countries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un apprentissage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an apprenticeship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continuer mes études à la faculté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continue my studies at university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du bénévolat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voluntary work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 marier/me pacser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get married/register a civil partnership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des enfants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children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m’installer avec mon copain/ma copine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move in with my boy/girlfriend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7762525" y="1647750"/>
            <a:ext cx="13092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Remember, the infinitive can also be translated by the gerund.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faire = to do/do</a:t>
            </a:r>
            <a:r>
              <a:rPr lang="en-GB" sz="1400" u="sng">
                <a:latin typeface="Montserrat"/>
                <a:ea typeface="Montserrat"/>
                <a:cs typeface="Montserrat"/>
                <a:sym typeface="Montserrat"/>
              </a:rPr>
              <a:t>ing</a:t>
            </a:r>
            <a:endParaRPr sz="14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31"/>
          <p:cNvSpPr txBox="1"/>
          <p:nvPr>
            <p:ph type="title"/>
          </p:nvPr>
        </p:nvSpPr>
        <p:spPr>
          <a:xfrm>
            <a:off x="458975" y="445025"/>
            <a:ext cx="534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the subjunctive 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620325" y="10997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</a:rPr>
              <a:t>Je fais</a:t>
            </a:r>
            <a:r>
              <a:rPr lang="en-GB" sz="1800">
                <a:solidFill>
                  <a:srgbClr val="000000"/>
                </a:solidFill>
              </a:rPr>
              <a:t> un apprentissage.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179" name="Google Shape;179;p31"/>
          <p:cNvCxnSpPr/>
          <p:nvPr/>
        </p:nvCxnSpPr>
        <p:spPr>
          <a:xfrm>
            <a:off x="4294806" y="1099719"/>
            <a:ext cx="21900" cy="24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4823638" y="10997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Il faut que</a:t>
            </a:r>
            <a:r>
              <a:rPr b="1" lang="en-GB" sz="1800">
                <a:solidFill>
                  <a:schemeClr val="accent3"/>
                </a:solidFill>
              </a:rPr>
              <a:t> je fasse </a:t>
            </a:r>
            <a:r>
              <a:rPr lang="en-GB" sz="1800">
                <a:solidFill>
                  <a:srgbClr val="000000"/>
                </a:solidFill>
              </a:rPr>
              <a:t>un apprentissage.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363" y="1855025"/>
            <a:ext cx="2297914" cy="14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286" y="1855025"/>
            <a:ext cx="2297914" cy="14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4410000" y="3634900"/>
            <a:ext cx="41646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Il faut que je + subjunctive</a:t>
            </a:r>
            <a:b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= It is necessary that I...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p32"/>
          <p:cNvSpPr txBox="1"/>
          <p:nvPr>
            <p:ph type="title"/>
          </p:nvPr>
        </p:nvSpPr>
        <p:spPr>
          <a:xfrm>
            <a:off x="458975" y="445025"/>
            <a:ext cx="534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the subjunctive 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36238" y="34667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3"/>
                </a:solidFill>
              </a:rPr>
              <a:t>Je suis</a:t>
            </a:r>
            <a:r>
              <a:rPr lang="en-GB" sz="1800">
                <a:solidFill>
                  <a:srgbClr val="000000"/>
                </a:solidFill>
              </a:rPr>
              <a:t> compréhensif(-ve).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4823638" y="973588"/>
            <a:ext cx="400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574338" y="25653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3"/>
                </a:solidFill>
              </a:rPr>
              <a:t>Je vais</a:t>
            </a:r>
            <a:r>
              <a:rPr lang="en-GB" sz="1800">
                <a:solidFill>
                  <a:srgbClr val="000000"/>
                </a:solidFill>
              </a:rPr>
              <a:t> à l’université.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3660388" y="1750200"/>
            <a:ext cx="1163100" cy="15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612438" y="16418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</a:rPr>
              <a:t>Je fais</a:t>
            </a:r>
            <a:r>
              <a:rPr lang="en-GB" sz="1800">
                <a:solidFill>
                  <a:srgbClr val="000000"/>
                </a:solidFill>
              </a:rPr>
              <a:t> un apprentissage.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4973563" y="16418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Il faut que</a:t>
            </a:r>
            <a:r>
              <a:rPr b="1" lang="en-GB" sz="1800">
                <a:solidFill>
                  <a:schemeClr val="accent3"/>
                </a:solidFill>
              </a:rPr>
              <a:t> je fasse </a:t>
            </a:r>
            <a:r>
              <a:rPr lang="en-GB" sz="1800">
                <a:solidFill>
                  <a:srgbClr val="000000"/>
                </a:solidFill>
              </a:rPr>
              <a:t>un apprentissage.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7" name="Google Shape;197;p32"/>
          <p:cNvSpPr/>
          <p:nvPr/>
        </p:nvSpPr>
        <p:spPr>
          <a:xfrm>
            <a:off x="3643263" y="2692550"/>
            <a:ext cx="1163100" cy="15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4966388" y="258416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Il faut que</a:t>
            </a:r>
            <a:r>
              <a:rPr b="1" lang="en-GB" sz="1800">
                <a:solidFill>
                  <a:schemeClr val="accent3"/>
                </a:solidFill>
              </a:rPr>
              <a:t> j’aille </a:t>
            </a:r>
            <a:r>
              <a:rPr lang="en-GB" sz="1800">
                <a:solidFill>
                  <a:srgbClr val="000000"/>
                </a:solidFill>
              </a:rPr>
              <a:t>à l’université.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3608850" y="3526525"/>
            <a:ext cx="1163100" cy="15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4976038" y="3418150"/>
            <a:ext cx="400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Il faut que</a:t>
            </a:r>
            <a:r>
              <a:rPr b="1" lang="en-GB" sz="1800">
                <a:solidFill>
                  <a:schemeClr val="accent3"/>
                </a:solidFill>
              </a:rPr>
              <a:t> je sois</a:t>
            </a:r>
            <a:r>
              <a:rPr lang="en-GB" sz="1800">
                <a:solidFill>
                  <a:schemeClr val="accent3"/>
                </a:solidFill>
              </a:rPr>
              <a:t> </a:t>
            </a:r>
            <a:r>
              <a:rPr lang="en-GB" sz="1800" u="sng">
                <a:solidFill>
                  <a:srgbClr val="000000"/>
                </a:solidFill>
              </a:rPr>
              <a:t>plus</a:t>
            </a:r>
            <a:r>
              <a:rPr lang="en-GB" sz="1800">
                <a:solidFill>
                  <a:srgbClr val="000000"/>
                </a:solidFill>
              </a:rPr>
              <a:t> compréhensif (-ve).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" name="Google Shape;206;p33"/>
          <p:cNvSpPr txBox="1"/>
          <p:nvPr>
            <p:ph type="title"/>
          </p:nvPr>
        </p:nvSpPr>
        <p:spPr>
          <a:xfrm>
            <a:off x="458975" y="445025"/>
            <a:ext cx="5342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the subjunctive 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428238" y="36349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8" name="Google Shape;208;p33"/>
          <p:cNvSpPr txBox="1"/>
          <p:nvPr/>
        </p:nvSpPr>
        <p:spPr>
          <a:xfrm>
            <a:off x="443625" y="1099725"/>
            <a:ext cx="82569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The subjunctive can be used to express </a:t>
            </a: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necessity and wishes.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It can be used after a</a:t>
            </a: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verb followed by ‘que’.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468400" y="1900338"/>
            <a:ext cx="82569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Il faut que je...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 = I have to/it is necessary that I....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Mes parents veulent que je...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 = My parents want me to….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468400" y="2768950"/>
            <a:ext cx="8256900" cy="16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Useful irregular verbs in the subjunctive: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fasse (faire)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sois (être)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j’aille (aller)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puisse (pouvoir)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1" name="Google Shape;211;p33"/>
          <p:cNvGrpSpPr/>
          <p:nvPr/>
        </p:nvGrpSpPr>
        <p:grpSpPr>
          <a:xfrm>
            <a:off x="8266867" y="196876"/>
            <a:ext cx="417980" cy="790804"/>
            <a:chOff x="1177672" y="4392800"/>
            <a:chExt cx="1324399" cy="2193024"/>
          </a:xfrm>
        </p:grpSpPr>
        <p:pic>
          <p:nvPicPr>
            <p:cNvPr id="212" name="Google Shape;21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13" name="Google Shape;213;p33"/>
            <p:cNvPicPr preferRelativeResize="0"/>
            <p:nvPr/>
          </p:nvPicPr>
          <p:blipFill rotWithShape="1">
            <a:blip r:embed="rId4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34"/>
          <p:cNvSpPr txBox="1"/>
          <p:nvPr>
            <p:ph type="title"/>
          </p:nvPr>
        </p:nvSpPr>
        <p:spPr>
          <a:xfrm>
            <a:off x="458975" y="445025"/>
            <a:ext cx="8440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Conjunctions followed by the subjunctive  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2811375" y="3790300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620325" y="1099719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Bien que </a:t>
            </a:r>
            <a:r>
              <a:rPr b="1" lang="en-GB" sz="1800">
                <a:solidFill>
                  <a:schemeClr val="accent3"/>
                </a:solidFill>
              </a:rPr>
              <a:t>je sois </a:t>
            </a:r>
            <a:r>
              <a:rPr b="1" lang="en-GB" sz="1800">
                <a:solidFill>
                  <a:schemeClr val="accent4"/>
                </a:solidFill>
              </a:rPr>
              <a:t>timide,</a:t>
            </a:r>
            <a:r>
              <a:rPr b="1" lang="en-GB" sz="1800">
                <a:solidFill>
                  <a:schemeClr val="accent3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j’aime le contact avec les gens.</a:t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222" name="Google Shape;222;p34"/>
          <p:cNvCxnSpPr/>
          <p:nvPr/>
        </p:nvCxnSpPr>
        <p:spPr>
          <a:xfrm>
            <a:off x="4480656" y="777369"/>
            <a:ext cx="36600" cy="27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4823650" y="1114581"/>
            <a:ext cx="3553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Although </a:t>
            </a:r>
            <a:r>
              <a:rPr b="1" lang="en-GB" sz="1800">
                <a:solidFill>
                  <a:schemeClr val="accent3"/>
                </a:solidFill>
              </a:rPr>
              <a:t>I am</a:t>
            </a:r>
            <a:r>
              <a:rPr b="1" lang="en-GB" sz="1800">
                <a:solidFill>
                  <a:schemeClr val="accent4"/>
                </a:solidFill>
              </a:rPr>
              <a:t> shy, </a:t>
            </a:r>
            <a:r>
              <a:rPr lang="en-GB" sz="1800">
                <a:solidFill>
                  <a:srgbClr val="000000"/>
                </a:solidFill>
              </a:rPr>
              <a:t>I like contact with people.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3361597" y="4106738"/>
            <a:ext cx="33054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Bien que = although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holding a sign that says 'shy'" id="225" name="Google Shape;22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8795" y="1948644"/>
            <a:ext cx="1017005" cy="13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>
            <a:off x="2034938" y="2354158"/>
            <a:ext cx="72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 sz="700"/>
          </a:p>
        </p:txBody>
      </p:sp>
      <p:pic>
        <p:nvPicPr>
          <p:cNvPr descr="boy holding a sign that says 'shy'"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608" y="1948644"/>
            <a:ext cx="1017005" cy="13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/>
          <p:nvPr/>
        </p:nvSpPr>
        <p:spPr>
          <a:xfrm>
            <a:off x="5488750" y="2468458"/>
            <a:ext cx="72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 sz="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