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2" r:id="rId4"/>
    <p:sldMasterId id="2147483673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y="10287000" cx="1828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076A4BA7-5F8A-4101-BA57-73023FEFCC05}">
  <a:tblStyle styleId="{076A4BA7-5F8A-4101-BA57-73023FEFCC0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e115e1c4e2_0_1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e115e1c4e2_0_1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e115e1c4e2_0_2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e115e1c4e2_0_2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e115e1c4e2_0_5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e115e1c4e2_0_5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e115e1c4e2_0_3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e115e1c4e2_0_3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e115e1c4e2_0_3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e115e1c4e2_0_3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e115e208f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e115e208f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e115e1c4e2_0_3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Google Shape;218;ge115e1c4e2_0_3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e115e1c4e2_0_6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Google Shape;226;ge115e1c4e2_0_6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e115e1c4e2_0_3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ge115e1c4e2_0_3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"/>
              <a:buNone/>
              <a:defRPr b="0" sz="60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17113568" y="9499702"/>
            <a:ext cx="1097400" cy="787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5" name="Google Shape;75;p11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1">
  <p:cSld name="TITLE_ONLY_1_2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2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9" name="Google Shape;79;p12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4" name="Google Shape;84;p12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85" name="Google Shape;85;p12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2">
  <p:cSld name="TITLE_ONLY_1_3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3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88" name="Google Shape;88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9" name="Google Shape;89;p13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0" name="Google Shape;90;p13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91" name="Google Shape;91;p13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2" name="Google Shape;92;p13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93" name="Google Shape;93;p13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4" name="Google Shape;94;p13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95" name="Google Shape;95;p13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"/>
              <a:buNone/>
              <a:defRPr b="0" sz="60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03" name="Google Shape;103;p15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04" name="Google Shape;104;p15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 rtl="0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05" name="Google Shape;105;p15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5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6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"/>
              <a:buNone/>
              <a:defRPr b="0" sz="60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09" name="Google Shape;109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10" name="Google Shape;110;p16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113" name="Google Shape;113;p17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14" name="Google Shape;114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117" name="Google Shape;117;p18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18" name="Google Shape;118;p18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19" name="Google Shape;119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0" name="Google Shape;120;p18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123" name="Google Shape;123;p1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0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126" name="Google Shape;126;p2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7" name="Google Shape;127;p20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28" name="Google Shape;128;p20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29" name="Google Shape;129;p20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30" name="Google Shape;130;p20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31" name="Google Shape;131;p20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32" name="Google Shape;132;p20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135" name="Google Shape;135;p21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36" name="Google Shape;136;p21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137" name="Google Shape;137;p21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38" name="Google Shape;138;p21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39" name="Google Shape;139;p21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40" name="Google Shape;140;p21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141" name="Google Shape;141;p21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142" name="Google Shape;142;p2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"/>
              <a:buNone/>
              <a:defRPr b="0" sz="60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0" name="Google Shape;20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3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2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145" name="Google Shape;145;p22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46" name="Google Shape;146;p22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47" name="Google Shape;147;p22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48" name="Google Shape;148;p22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49" name="Google Shape;149;p22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50" name="Google Shape;150;p22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51" name="Google Shape;151;p22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52" name="Google Shape;152;p22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53" name="Google Shape;153;p2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3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6" name="Google Shape;156;p23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57" name="Google Shape;157;p2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4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b="0" i="1"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160" name="Google Shape;160;p24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 rtl="0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161" name="Google Shape;161;p2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5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6" name="Google Shape;26;p4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917950" y="890050"/>
            <a:ext cx="63999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2" type="body"/>
          </p:nvPr>
        </p:nvSpPr>
        <p:spPr>
          <a:xfrm>
            <a:off x="78677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2" name="Google Shape;32;p5"/>
          <p:cNvSpPr txBox="1"/>
          <p:nvPr>
            <p:ph idx="3" type="title"/>
          </p:nvPr>
        </p:nvSpPr>
        <p:spPr>
          <a:xfrm>
            <a:off x="7842641" y="890050"/>
            <a:ext cx="63999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3" name="Google Shape;33;p5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7" name="Google Shape;37;p6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2" name="Google Shape;42;p7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7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7" name="Google Shape;47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8" name="Google Shape;48;p7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8" name="Google Shape;58;p8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9" name="Google Shape;59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60" name="Google Shape;60;p8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3" name="Google Shape;63;p9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65" name="Google Shape;65;p9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rgbClr val="00468C"/>
        </a:soli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type="title"/>
          </p:nvPr>
        </p:nvSpPr>
        <p:spPr>
          <a:xfrm>
            <a:off x="980500" y="3647250"/>
            <a:ext cx="16389600" cy="465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Font typeface="Montserrat"/>
              <a:buNone/>
              <a:defRPr b="0" i="1" sz="72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" type="subTitle"/>
          </p:nvPr>
        </p:nvSpPr>
        <p:spPr>
          <a:xfrm>
            <a:off x="949050" y="69484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69" name="Google Shape;69;p10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0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17113568" y="9499702"/>
            <a:ext cx="1097400" cy="787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2" name="Google Shape;72;p10"/>
          <p:cNvSpPr txBox="1"/>
          <p:nvPr>
            <p:ph idx="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98" name="Google Shape;98;p1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 rtl="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 rtl="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 rtl="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 rtl="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 rtl="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 rtl="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 rtl="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99" name="Google Shape;99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00" name="Google Shape;100;p14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7"/>
          <p:cNvSpPr txBox="1"/>
          <p:nvPr>
            <p:ph idx="4294967295"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Indirect Statements 1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Downloadable Resource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71" name="Google Shape;171;p27"/>
          <p:cNvSpPr txBox="1"/>
          <p:nvPr>
            <p:ph idx="4294967295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Latin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72" name="Google Shape;172;p27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Mr Furber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73" name="Google Shape;173;p2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8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9" name="Google Shape;179;p28"/>
          <p:cNvSpPr txBox="1"/>
          <p:nvPr>
            <p:ph idx="1" type="body"/>
          </p:nvPr>
        </p:nvSpPr>
        <p:spPr>
          <a:xfrm>
            <a:off x="918000" y="2809200"/>
            <a:ext cx="16452000" cy="5263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482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000"/>
              <a:buChar char="●"/>
            </a:pPr>
            <a:r>
              <a:rPr b="1" lang="en-GB" sz="4000"/>
              <a:t>Direct statement:</a:t>
            </a:r>
            <a:r>
              <a:rPr lang="en-GB" sz="4000"/>
              <a:t> 'The Romans are winning.'</a:t>
            </a:r>
            <a:endParaRPr sz="4000"/>
          </a:p>
          <a:p>
            <a:pPr indent="-482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000"/>
              <a:buChar char="●"/>
            </a:pPr>
            <a:r>
              <a:rPr b="1" lang="en-GB" sz="4000"/>
              <a:t>Indirect statement: </a:t>
            </a:r>
            <a:endParaRPr b="1" sz="4000"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/>
              <a:t>                      The messenger says that the Romans are winning.</a:t>
            </a:r>
            <a:endParaRPr sz="4000"/>
          </a:p>
          <a:p>
            <a:pPr indent="-482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000"/>
              <a:buChar char="●"/>
            </a:pPr>
            <a:r>
              <a:rPr b="1" lang="en-GB" sz="4000"/>
              <a:t>In Latin: head verb + accusative + infinitive</a:t>
            </a:r>
            <a:endParaRPr b="1" sz="4000"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GB" sz="4000"/>
              <a:t>	       </a:t>
            </a:r>
            <a:r>
              <a:rPr i="1" lang="en-GB" sz="4000"/>
              <a:t> </a:t>
            </a:r>
            <a:r>
              <a:rPr lang="en-GB" sz="4000"/>
              <a:t>e.g.</a:t>
            </a:r>
            <a:r>
              <a:rPr b="1" lang="en-GB" sz="4000"/>
              <a:t> </a:t>
            </a:r>
            <a:r>
              <a:rPr i="1" lang="en-GB" sz="4000"/>
              <a:t>nuntius </a:t>
            </a:r>
            <a:r>
              <a:rPr b="1" i="1" lang="en-GB" sz="4000"/>
              <a:t>dicit Romanos vincere.</a:t>
            </a:r>
            <a:endParaRPr b="1" i="1" sz="4000"/>
          </a:p>
          <a:p>
            <a:pPr indent="-482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000"/>
              <a:buChar char="●"/>
            </a:pPr>
            <a:r>
              <a:rPr b="1" lang="en-GB" sz="4000"/>
              <a:t>LITERAL: </a:t>
            </a:r>
            <a:r>
              <a:rPr lang="en-GB" sz="4000"/>
              <a:t>The messenger says the Romans to win.</a:t>
            </a:r>
            <a:endParaRPr sz="4000"/>
          </a:p>
          <a:p>
            <a:pPr indent="-482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000"/>
              <a:buChar char="●"/>
            </a:pPr>
            <a:r>
              <a:rPr b="1" lang="en-GB" sz="4000"/>
              <a:t>OR: </a:t>
            </a:r>
            <a:r>
              <a:rPr lang="en-GB" sz="4000"/>
              <a:t>The messenger says </a:t>
            </a:r>
            <a:r>
              <a:rPr b="1" lang="en-GB" sz="4000" u="sng"/>
              <a:t>THAT</a:t>
            </a:r>
            <a:r>
              <a:rPr lang="en-GB" sz="4000"/>
              <a:t> the Romans are winning.</a:t>
            </a:r>
            <a:endParaRPr sz="4000"/>
          </a:p>
        </p:txBody>
      </p:sp>
      <p:sp>
        <p:nvSpPr>
          <p:cNvPr id="180" name="Google Shape;180;p2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81" name="Google Shape;181;p28"/>
          <p:cNvSpPr txBox="1"/>
          <p:nvPr/>
        </p:nvSpPr>
        <p:spPr>
          <a:xfrm>
            <a:off x="917950" y="890050"/>
            <a:ext cx="16675800" cy="90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4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The Indirect Statement 1</a:t>
            </a:r>
            <a:endParaRPr b="1" sz="54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9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7" name="Google Shape;187;p2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88" name="Google Shape;188;p29"/>
          <p:cNvGraphicFramePr/>
          <p:nvPr/>
        </p:nvGraphicFramePr>
        <p:xfrm>
          <a:off x="1436163" y="1951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{076A4BA7-5F8A-4101-BA57-73023FEFCC05}</a:tableStyleId>
              </a:tblPr>
              <a:tblGrid>
                <a:gridCol w="2998350"/>
                <a:gridCol w="5653775"/>
                <a:gridCol w="3126825"/>
                <a:gridCol w="4154750"/>
              </a:tblGrid>
              <a:tr h="7524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200">
                          <a:solidFill>
                            <a:srgbClr val="FFFFFF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Latin</a:t>
                      </a:r>
                      <a:endParaRPr b="1" sz="4200">
                        <a:solidFill>
                          <a:srgbClr val="FFFFFF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2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English</a:t>
                      </a:r>
                      <a:endParaRPr sz="4200"/>
                    </a:p>
                  </a:txBody>
                  <a:tcPr marT="3600" marB="36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2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Latin</a:t>
                      </a:r>
                      <a:endParaRPr b="1" sz="42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2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English</a:t>
                      </a:r>
                      <a:endParaRPr b="1" sz="42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</a:tr>
              <a:tr h="6804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audio</a:t>
                      </a:r>
                      <a:endParaRPr i="1"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hear</a:t>
                      </a:r>
                      <a:endParaRPr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nuntio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announce</a:t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6804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cognosco</a:t>
                      </a:r>
                      <a:endParaRPr i="1"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get to know, find out</a:t>
                      </a:r>
                      <a:endParaRPr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puto</a:t>
                      </a:r>
                      <a:endParaRPr i="1"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think</a:t>
                      </a:r>
                      <a:endParaRPr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6804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clamo</a:t>
                      </a:r>
                      <a:endParaRPr i="1"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shout</a:t>
                      </a:r>
                      <a:endParaRPr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respondeo</a:t>
                      </a:r>
                      <a:endParaRPr i="1"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reply</a:t>
                      </a:r>
                      <a:endParaRPr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6804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conspicio</a:t>
                      </a:r>
                      <a:endParaRPr i="1"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notice</a:t>
                      </a:r>
                      <a:endParaRPr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(ne)scio</a:t>
                      </a:r>
                      <a:endParaRPr i="1"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(do not) know</a:t>
                      </a:r>
                      <a:endParaRPr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6804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credo</a:t>
                      </a:r>
                      <a:endParaRPr i="1"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believe</a:t>
                      </a:r>
                      <a:endParaRPr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sentio</a:t>
                      </a:r>
                      <a:endParaRPr i="1"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feel, notice</a:t>
                      </a:r>
                      <a:endParaRPr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6804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dico</a:t>
                      </a:r>
                      <a:endParaRPr i="1"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say</a:t>
                      </a:r>
                      <a:endParaRPr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video</a:t>
                      </a:r>
                      <a:endParaRPr i="1"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see</a:t>
                      </a:r>
                      <a:endParaRPr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6804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intellego</a:t>
                      </a:r>
                      <a:endParaRPr i="1"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understand, realise</a:t>
                      </a:r>
                      <a:endParaRPr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dicitur</a:t>
                      </a:r>
                      <a:endParaRPr i="1"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(it) is said</a:t>
                      </a:r>
                      <a:endParaRPr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</a:tbl>
          </a:graphicData>
        </a:graphic>
      </p:graphicFrame>
      <p:sp>
        <p:nvSpPr>
          <p:cNvPr id="189" name="Google Shape;189;p29"/>
          <p:cNvSpPr txBox="1"/>
          <p:nvPr/>
        </p:nvSpPr>
        <p:spPr>
          <a:xfrm>
            <a:off x="917950" y="890050"/>
            <a:ext cx="16675800" cy="90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4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Head Verbs</a:t>
            </a:r>
            <a:endParaRPr b="1" sz="54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0" name="Google Shape;190;p29"/>
          <p:cNvSpPr txBox="1"/>
          <p:nvPr/>
        </p:nvSpPr>
        <p:spPr>
          <a:xfrm>
            <a:off x="1436175" y="7540475"/>
            <a:ext cx="15933600" cy="1406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107999" rtl="0" algn="l">
              <a:lnSpc>
                <a:spcPct val="150000"/>
              </a:lnSpc>
              <a:spcBef>
                <a:spcPts val="0"/>
              </a:spcBef>
              <a:spcAft>
                <a:spcPts val="2000"/>
              </a:spcAft>
              <a:buNone/>
            </a:pPr>
            <a:r>
              <a:rPr b="1" lang="en-GB" sz="31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Irregular infinitives:</a:t>
            </a:r>
            <a:r>
              <a:rPr lang="en-GB" sz="31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i="1" lang="en-GB" sz="31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esse </a:t>
            </a:r>
            <a:r>
              <a:rPr lang="en-GB" sz="31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('to be'); </a:t>
            </a:r>
            <a:r>
              <a:rPr i="1" lang="en-GB" sz="31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abesse </a:t>
            </a:r>
            <a:r>
              <a:rPr lang="en-GB" sz="31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('to be away'); </a:t>
            </a:r>
            <a:r>
              <a:rPr i="1" lang="en-GB" sz="31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adesse </a:t>
            </a:r>
            <a:r>
              <a:rPr lang="en-GB" sz="31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('to be present'); </a:t>
            </a:r>
            <a:r>
              <a:rPr i="1" lang="en-GB" sz="31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posse </a:t>
            </a:r>
            <a:r>
              <a:rPr lang="en-GB" sz="31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('to be able'); </a:t>
            </a:r>
            <a:r>
              <a:rPr i="1" lang="en-GB" sz="31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velle </a:t>
            </a:r>
            <a:r>
              <a:rPr lang="en-GB" sz="31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('to want'); </a:t>
            </a:r>
            <a:r>
              <a:rPr i="1" lang="en-GB" sz="31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nolle </a:t>
            </a:r>
            <a:r>
              <a:rPr lang="en-GB" sz="31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('not to want')</a:t>
            </a:r>
            <a:endParaRPr sz="31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0"/>
          <p:cNvSpPr txBox="1"/>
          <p:nvPr>
            <p:ph type="title"/>
          </p:nvPr>
        </p:nvSpPr>
        <p:spPr>
          <a:xfrm>
            <a:off x="917950" y="427450"/>
            <a:ext cx="115764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2"/>
                </a:solidFill>
              </a:rPr>
              <a:t>Main Task </a:t>
            </a:r>
            <a:endParaRPr sz="7200">
              <a:solidFill>
                <a:schemeClr val="dk2"/>
              </a:solidFill>
            </a:endParaRPr>
          </a:p>
        </p:txBody>
      </p:sp>
      <p:sp>
        <p:nvSpPr>
          <p:cNvPr id="196" name="Google Shape;196;p30"/>
          <p:cNvSpPr txBox="1"/>
          <p:nvPr>
            <p:ph idx="1" type="subTitle"/>
          </p:nvPr>
        </p:nvSpPr>
        <p:spPr>
          <a:xfrm>
            <a:off x="917950" y="1635300"/>
            <a:ext cx="15367800" cy="975000"/>
          </a:xfrm>
          <a:prstGeom prst="rect">
            <a:avLst/>
          </a:prstGeom>
          <a:solidFill>
            <a:schemeClr val="dk2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/>
              <a:t>Translate into English.</a:t>
            </a:r>
            <a:endParaRPr sz="4800"/>
          </a:p>
        </p:txBody>
      </p:sp>
      <p:graphicFrame>
        <p:nvGraphicFramePr>
          <p:cNvPr id="197" name="Google Shape;197;p30"/>
          <p:cNvGraphicFramePr/>
          <p:nvPr/>
        </p:nvGraphicFramePr>
        <p:xfrm>
          <a:off x="917925" y="2610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{076A4BA7-5F8A-4101-BA57-73023FEFCC05}</a:tableStyleId>
              </a:tblPr>
              <a:tblGrid>
                <a:gridCol w="15367800"/>
              </a:tblGrid>
              <a:tr h="672500">
                <a:tc>
                  <a:txBody>
                    <a:bodyPr/>
                    <a:lstStyle/>
                    <a:p>
                      <a:pPr indent="-723900" lvl="0" marL="1143000" rtl="0" algn="l">
                        <a:lnSpc>
                          <a:spcPct val="13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200"/>
                        <a:buFont typeface="Montserrat"/>
                        <a:buAutoNum type="arabicPeriod"/>
                      </a:pPr>
                      <a:r>
                        <a:rPr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deus conspicit filiam lacrimare.</a:t>
                      </a:r>
                      <a:endParaRPr i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239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200"/>
                        <a:buFont typeface="Montserrat"/>
                        <a:buAutoNum type="arabicPeriod"/>
                      </a:pPr>
                      <a:r>
                        <a:rPr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senex clamat pueros in via ambulare.</a:t>
                      </a:r>
                      <a:endParaRPr i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239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200"/>
                        <a:buFont typeface="Montserrat"/>
                        <a:buAutoNum type="arabicPeriod"/>
                      </a:pPr>
                      <a:r>
                        <a:rPr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rex videt omnes cenam consumere velle.</a:t>
                      </a:r>
                      <a:endParaRPr i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239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200"/>
                        <a:buFont typeface="Montserrat"/>
                        <a:buAutoNum type="arabicPeriod"/>
                      </a:pPr>
                      <a:r>
                        <a:rPr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cives credunt hoc esse signum optimum.</a:t>
                      </a:r>
                      <a:endParaRPr i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239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200"/>
                        <a:buFont typeface="Montserrat"/>
                        <a:buAutoNum type="arabicPeriod"/>
                      </a:pPr>
                      <a:r>
                        <a:rPr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nuntius dicit reginam adesse et dona habere. </a:t>
                      </a:r>
                      <a:endParaRPr i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239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200"/>
                        <a:buFont typeface="Montserrat"/>
                        <a:buAutoNum type="arabicPeriod"/>
                      </a:pPr>
                      <a:r>
                        <a:rPr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filiam pulchriorem esse quam deas putat.</a:t>
                      </a:r>
                      <a:endParaRPr i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98" name="Google Shape;198;p3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99" name="Google Shape;199;p30"/>
          <p:cNvSpPr txBox="1"/>
          <p:nvPr/>
        </p:nvSpPr>
        <p:spPr>
          <a:xfrm>
            <a:off x="7252150" y="7959150"/>
            <a:ext cx="9033600" cy="8211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2000"/>
              </a:spcAft>
              <a:buNone/>
            </a:pPr>
            <a:r>
              <a:rPr b="1" lang="en-GB" sz="48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 Don't forget the Challenge!</a:t>
            </a:r>
            <a:endParaRPr b="1" sz="48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1"/>
          <p:cNvSpPr txBox="1"/>
          <p:nvPr>
            <p:ph type="title"/>
          </p:nvPr>
        </p:nvSpPr>
        <p:spPr>
          <a:xfrm>
            <a:off x="917950" y="427450"/>
            <a:ext cx="115764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2"/>
                </a:solidFill>
              </a:rPr>
              <a:t>Challenge</a:t>
            </a:r>
            <a:endParaRPr sz="7200">
              <a:solidFill>
                <a:schemeClr val="dk2"/>
              </a:solidFill>
            </a:endParaRPr>
          </a:p>
        </p:txBody>
      </p:sp>
      <p:sp>
        <p:nvSpPr>
          <p:cNvPr id="205" name="Google Shape;205;p31"/>
          <p:cNvSpPr txBox="1"/>
          <p:nvPr>
            <p:ph idx="1" type="subTitle"/>
          </p:nvPr>
        </p:nvSpPr>
        <p:spPr>
          <a:xfrm>
            <a:off x="917950" y="1635300"/>
            <a:ext cx="15367800" cy="1716900"/>
          </a:xfrm>
          <a:prstGeom prst="rect">
            <a:avLst/>
          </a:prstGeom>
          <a:solidFill>
            <a:schemeClr val="dk2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200"/>
              <a:t>i) Turn these direct statements into indirect statements. ii) Translate the new sentence.</a:t>
            </a:r>
            <a:endParaRPr sz="4200"/>
          </a:p>
        </p:txBody>
      </p:sp>
      <p:graphicFrame>
        <p:nvGraphicFramePr>
          <p:cNvPr id="206" name="Google Shape;206;p31"/>
          <p:cNvGraphicFramePr/>
          <p:nvPr/>
        </p:nvGraphicFramePr>
        <p:xfrm>
          <a:off x="917950" y="33522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{076A4BA7-5F8A-4101-BA57-73023FEFCC05}</a:tableStyleId>
              </a:tblPr>
              <a:tblGrid>
                <a:gridCol w="15367800"/>
              </a:tblGrid>
              <a:tr h="672500">
                <a:tc>
                  <a:txBody>
                    <a:bodyPr/>
                    <a:lstStyle/>
                    <a:p>
                      <a:pPr indent="-711200" lvl="0" marL="1143000" rtl="0" algn="l">
                        <a:lnSpc>
                          <a:spcPct val="13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000"/>
                        <a:buFont typeface="Montserrat"/>
                        <a:buAutoNum type="arabicPeriod"/>
                      </a:pPr>
                      <a:r>
                        <a:rPr i="1" lang="en-GB" sz="4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clamamus: ‘hostes oppugnant!’</a:t>
                      </a:r>
                      <a:endParaRPr i="1" sz="4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112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000"/>
                        <a:buFont typeface="Montserrat"/>
                        <a:buAutoNum type="arabicPeriod"/>
                      </a:pPr>
                      <a:r>
                        <a:rPr i="1" lang="en-GB" sz="4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puella respondet, ‘frater semper laborat.’</a:t>
                      </a:r>
                      <a:endParaRPr i="1" sz="4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112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000"/>
                        <a:buFont typeface="Montserrat"/>
                        <a:buAutoNum type="arabicPeriod"/>
                      </a:pPr>
                      <a:r>
                        <a:rPr i="1" lang="en-GB" sz="4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hostes celeriter appropinquant, sed Romani nesciunt.</a:t>
                      </a:r>
                      <a:endParaRPr i="1" sz="4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112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000"/>
                        <a:buFont typeface="Montserrat"/>
                        <a:buAutoNum type="arabicPeriod"/>
                      </a:pPr>
                      <a:r>
                        <a:rPr i="1" lang="en-GB" sz="4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dux putat: ‘nostri milites sunt peiores quam hostes.’</a:t>
                      </a:r>
                      <a:endParaRPr i="1" sz="4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07" name="Google Shape;207;p3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32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13" name="Google Shape;213;p32"/>
          <p:cNvSpPr txBox="1"/>
          <p:nvPr/>
        </p:nvSpPr>
        <p:spPr>
          <a:xfrm>
            <a:off x="914400" y="2863400"/>
            <a:ext cx="16051200" cy="38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Review</a:t>
            </a:r>
            <a:endParaRPr sz="84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14" name="Google Shape;214;p3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15" name="Google Shape;215;p32"/>
          <p:cNvSpPr txBox="1"/>
          <p:nvPr/>
        </p:nvSpPr>
        <p:spPr>
          <a:xfrm>
            <a:off x="698950" y="4767700"/>
            <a:ext cx="12963600" cy="1770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Only turn to this section once you have completed the main task(s).</a:t>
            </a:r>
            <a:endParaRPr b="1" sz="4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33"/>
          <p:cNvSpPr txBox="1"/>
          <p:nvPr>
            <p:ph type="title"/>
          </p:nvPr>
        </p:nvSpPr>
        <p:spPr>
          <a:xfrm>
            <a:off x="917950" y="427450"/>
            <a:ext cx="11576400" cy="1629000"/>
          </a:xfrm>
          <a:prstGeom prst="rect">
            <a:avLst/>
          </a:prstGeom>
        </p:spPr>
        <p:txBody>
          <a:bodyPr anchorCtr="0" anchor="t" bIns="91425" lIns="91425" spcFirstLastPara="1" rIns="13527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2"/>
                </a:solidFill>
              </a:rPr>
              <a:t>Main Task: Review </a:t>
            </a:r>
            <a:endParaRPr sz="7200">
              <a:solidFill>
                <a:schemeClr val="dk2"/>
              </a:solidFill>
            </a:endParaRPr>
          </a:p>
        </p:txBody>
      </p:sp>
      <p:sp>
        <p:nvSpPr>
          <p:cNvPr id="221" name="Google Shape;221;p33"/>
          <p:cNvSpPr txBox="1"/>
          <p:nvPr>
            <p:ph idx="1" type="subTitle"/>
          </p:nvPr>
        </p:nvSpPr>
        <p:spPr>
          <a:xfrm>
            <a:off x="917950" y="1635300"/>
            <a:ext cx="15367800" cy="975000"/>
          </a:xfrm>
          <a:prstGeom prst="rect">
            <a:avLst/>
          </a:prstGeom>
          <a:solidFill>
            <a:schemeClr val="dk2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/>
              <a:t>Correct your answers.</a:t>
            </a:r>
            <a:endParaRPr sz="4800"/>
          </a:p>
        </p:txBody>
      </p:sp>
      <p:sp>
        <p:nvSpPr>
          <p:cNvPr id="222" name="Google Shape;222;p3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223" name="Google Shape;223;p33"/>
          <p:cNvGraphicFramePr/>
          <p:nvPr/>
        </p:nvGraphicFramePr>
        <p:xfrm>
          <a:off x="917925" y="2610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{076A4BA7-5F8A-4101-BA57-73023FEFCC05}</a:tableStyleId>
              </a:tblPr>
              <a:tblGrid>
                <a:gridCol w="15367800"/>
              </a:tblGrid>
              <a:tr h="4837700">
                <a:tc>
                  <a:txBody>
                    <a:bodyPr/>
                    <a:lstStyle/>
                    <a:p>
                      <a:pPr indent="-685800" lvl="0" marL="1143000" rtl="0" algn="l">
                        <a:lnSpc>
                          <a:spcPct val="13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600"/>
                        <a:buFont typeface="Montserrat"/>
                        <a:buAutoNum type="arabicPeriod"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deus conspicit filiam lacrimare. </a:t>
                      </a: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 god notices that his daughter is crying.</a:t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858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600"/>
                        <a:buFont typeface="Montserrat"/>
                        <a:buAutoNum type="arabicPeriod"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senex clamat pueros in via ambulare. </a:t>
                      </a: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 old man shouts that the boys are walking in the street.</a:t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858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600"/>
                        <a:buFont typeface="Montserrat"/>
                        <a:buAutoNum type="arabicPeriod"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rex videt omnes cenam consumere velle. </a:t>
                      </a: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 king sees that everyone wants to eat dinner.</a:t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4"/>
          <p:cNvSpPr txBox="1"/>
          <p:nvPr>
            <p:ph type="title"/>
          </p:nvPr>
        </p:nvSpPr>
        <p:spPr>
          <a:xfrm>
            <a:off x="917950" y="427450"/>
            <a:ext cx="11576400" cy="1629000"/>
          </a:xfrm>
          <a:prstGeom prst="rect">
            <a:avLst/>
          </a:prstGeom>
        </p:spPr>
        <p:txBody>
          <a:bodyPr anchorCtr="0" anchor="t" bIns="91425" lIns="91425" spcFirstLastPara="1" rIns="13527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2"/>
                </a:solidFill>
              </a:rPr>
              <a:t>Main Task: Review </a:t>
            </a:r>
            <a:endParaRPr sz="7200">
              <a:solidFill>
                <a:schemeClr val="dk2"/>
              </a:solidFill>
            </a:endParaRPr>
          </a:p>
        </p:txBody>
      </p:sp>
      <p:sp>
        <p:nvSpPr>
          <p:cNvPr id="229" name="Google Shape;229;p34"/>
          <p:cNvSpPr txBox="1"/>
          <p:nvPr>
            <p:ph idx="1" type="subTitle"/>
          </p:nvPr>
        </p:nvSpPr>
        <p:spPr>
          <a:xfrm>
            <a:off x="917950" y="1635300"/>
            <a:ext cx="15367800" cy="975000"/>
          </a:xfrm>
          <a:prstGeom prst="rect">
            <a:avLst/>
          </a:prstGeom>
          <a:solidFill>
            <a:schemeClr val="dk2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/>
              <a:t>Correct your answers.</a:t>
            </a:r>
            <a:endParaRPr sz="4800"/>
          </a:p>
        </p:txBody>
      </p:sp>
      <p:sp>
        <p:nvSpPr>
          <p:cNvPr id="230" name="Google Shape;230;p3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231" name="Google Shape;231;p34"/>
          <p:cNvGraphicFramePr/>
          <p:nvPr/>
        </p:nvGraphicFramePr>
        <p:xfrm>
          <a:off x="917925" y="2610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{076A4BA7-5F8A-4101-BA57-73023FEFCC05}</a:tableStyleId>
              </a:tblPr>
              <a:tblGrid>
                <a:gridCol w="15367800"/>
              </a:tblGrid>
              <a:tr h="672500">
                <a:tc>
                  <a:txBody>
                    <a:bodyPr/>
                    <a:lstStyle/>
                    <a:p>
                      <a:pPr indent="-685800" lvl="0" marL="1143000" rtl="0" algn="l">
                        <a:lnSpc>
                          <a:spcPct val="13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600"/>
                        <a:buFont typeface="Montserrat"/>
                        <a:buAutoNum type="arabicPeriod" startAt="4"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cives credunt hoc esse signum optimum. </a:t>
                      </a: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 citizens believe that this is the best sign.</a:t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858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600"/>
                        <a:buFont typeface="Montserrat"/>
                        <a:buAutoNum type="arabicPeriod" startAt="4"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nuntius dicit reginam adesse et dona habere. </a:t>
                      </a: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 messenger says that the queen is here and has gifts. </a:t>
                      </a: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858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600"/>
                        <a:buFont typeface="Montserrat"/>
                        <a:buAutoNum type="arabicPeriod" startAt="4"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filiam pulchriorem esse quam deas putat. </a:t>
                      </a: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She thinks that her daughter is more beautiful than the goddesses. </a:t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35"/>
          <p:cNvSpPr txBox="1"/>
          <p:nvPr>
            <p:ph type="title"/>
          </p:nvPr>
        </p:nvSpPr>
        <p:spPr>
          <a:xfrm>
            <a:off x="917950" y="427450"/>
            <a:ext cx="115764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2"/>
                </a:solidFill>
              </a:rPr>
              <a:t>Challenge: Review</a:t>
            </a:r>
            <a:endParaRPr sz="7200">
              <a:solidFill>
                <a:schemeClr val="dk2"/>
              </a:solidFill>
            </a:endParaRPr>
          </a:p>
        </p:txBody>
      </p:sp>
      <p:sp>
        <p:nvSpPr>
          <p:cNvPr id="237" name="Google Shape;237;p3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38" name="Google Shape;238;p35"/>
          <p:cNvSpPr txBox="1"/>
          <p:nvPr>
            <p:ph idx="1" type="subTitle"/>
          </p:nvPr>
        </p:nvSpPr>
        <p:spPr>
          <a:xfrm>
            <a:off x="917950" y="1635300"/>
            <a:ext cx="15367800" cy="975000"/>
          </a:xfrm>
          <a:prstGeom prst="rect">
            <a:avLst/>
          </a:prstGeom>
          <a:solidFill>
            <a:schemeClr val="dk2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/>
              <a:t>Correct your answers.</a:t>
            </a:r>
            <a:endParaRPr sz="4800"/>
          </a:p>
        </p:txBody>
      </p:sp>
      <p:graphicFrame>
        <p:nvGraphicFramePr>
          <p:cNvPr id="239" name="Google Shape;239;p35"/>
          <p:cNvGraphicFramePr/>
          <p:nvPr/>
        </p:nvGraphicFramePr>
        <p:xfrm>
          <a:off x="917950" y="2610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{076A4BA7-5F8A-4101-BA57-73023FEFCC05}</a:tableStyleId>
              </a:tblPr>
              <a:tblGrid>
                <a:gridCol w="15367800"/>
              </a:tblGrid>
              <a:tr h="672500">
                <a:tc>
                  <a:txBody>
                    <a:bodyPr/>
                    <a:lstStyle/>
                    <a:p>
                      <a:pPr indent="-692150" lvl="0" marL="1143000" rtl="0" algn="l">
                        <a:lnSpc>
                          <a:spcPct val="13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700"/>
                        <a:buFont typeface="Montserrat"/>
                        <a:buAutoNum type="arabicPeriod"/>
                      </a:pPr>
                      <a:r>
                        <a:rPr i="1" lang="en-GB" sz="37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clamamus hostes oppugnare. </a:t>
                      </a:r>
                      <a:r>
                        <a:rPr lang="en-GB" sz="37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We shout that the enemy are attacking. </a:t>
                      </a:r>
                      <a:endParaRPr sz="37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9215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700"/>
                        <a:buFont typeface="Montserrat"/>
                        <a:buAutoNum type="arabicPeriod"/>
                      </a:pPr>
                      <a:r>
                        <a:rPr i="1" lang="en-GB" sz="37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puella respondet fratrem semper laborare. </a:t>
                      </a:r>
                      <a:r>
                        <a:rPr lang="en-GB" sz="37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 girl replies that her brother always works. </a:t>
                      </a:r>
                      <a:endParaRPr sz="37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9215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700"/>
                        <a:buFont typeface="Montserrat"/>
                        <a:buAutoNum type="arabicPeriod"/>
                      </a:pPr>
                      <a:r>
                        <a:rPr i="1" lang="en-GB" sz="37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Romani nesciunt </a:t>
                      </a:r>
                      <a:r>
                        <a:rPr i="1" lang="en-GB" sz="37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hostes celeriter appropinquare. </a:t>
                      </a:r>
                      <a:r>
                        <a:rPr lang="en-GB" sz="37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 Romans do not know that the enemy approach quickly. </a:t>
                      </a:r>
                      <a:endParaRPr sz="37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9215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700"/>
                        <a:buFont typeface="Montserrat"/>
                        <a:buAutoNum type="arabicPeriod"/>
                      </a:pPr>
                      <a:r>
                        <a:rPr i="1" lang="en-GB" sz="37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dux putat nostros milites esse peiores quam hostes. </a:t>
                      </a:r>
                      <a:r>
                        <a:rPr lang="en-GB" sz="37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 leader thinks that our soldiers are worse than the enemy.</a:t>
                      </a:r>
                      <a:endParaRPr sz="37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