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3"/>
  </p:sldMasterIdLst>
  <p:notesMasterIdLst>
    <p:notesMasterId r:id="rId4"/>
  </p:notesMasterIdLst>
  <p:sldIdLst>
    <p:sldId id="256" r:id="rId5"/>
    <p:sldId id="257" r:id="rId6"/>
  </p:sldIdLst>
  <p:sldSz cy="10287000" cx="18288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Montserrat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Medium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MontserratMedium-italic.fntdata"/><Relationship Id="rId16" Type="http://schemas.openxmlformats.org/officeDocument/2006/relationships/font" Target="fonts/MontserratMedium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ontserratMedium-bold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7349fb42c9_0_1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7349fb42c9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Lesson Agenda: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1">
  <p:cSld name="Main point">
    <p:bg>
      <p:bgPr>
        <a:solidFill>
          <a:schemeClr val="accent2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800"/>
              <a:buFont typeface="Montserrat SemiBold"/>
              <a:buNone/>
              <a:defRPr b="0" i="1" sz="72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7" name="Google Shape;77;p14"/>
          <p:cNvSpPr txBox="1"/>
          <p:nvPr>
            <p:ph idx="1" type="subTitle"/>
          </p:nvPr>
        </p:nvSpPr>
        <p:spPr>
          <a:xfrm>
            <a:off x="949050" y="7939001"/>
            <a:ext cx="7871100" cy="19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SzPts val="48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200"/>
              <a:buNone/>
              <a:defRPr/>
            </a:lvl3pPr>
            <a:lvl4pPr lvl="3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200"/>
              <a:buNone/>
              <a:defRPr/>
            </a:lvl4pPr>
            <a:lvl5pPr lvl="4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600"/>
              <a:buNone/>
              <a:defRPr/>
            </a:lvl5pPr>
            <a:lvl6pPr lvl="5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600"/>
              <a:buNone/>
              <a:defRPr/>
            </a:lvl6pPr>
            <a:lvl7pPr lvl="6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000"/>
              <a:buNone/>
              <a:defRPr/>
            </a:lvl7pPr>
            <a:lvl8pPr lvl="7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000"/>
              <a:buNone/>
              <a:defRPr/>
            </a:lvl8pPr>
            <a:lvl9pPr lvl="8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2400"/>
              <a:buNone/>
              <a:defRPr/>
            </a:lvl9pPr>
          </a:lstStyle>
          <a:p/>
        </p:txBody>
      </p:sp>
      <p:pic>
        <p:nvPicPr>
          <p:cNvPr id="78" name="Google Shape;78;p1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6"/>
            <a:ext cx="448851" cy="83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idx="4294967295" type="ctrTitle"/>
          </p:nvPr>
        </p:nvSpPr>
        <p:spPr>
          <a:xfrm>
            <a:off x="917950" y="2742400"/>
            <a:ext cx="17370000" cy="207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Investigate the relationship between area and perimeter and use this knowledge to solve problems.</a:t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4" name="Google Shape;84;p15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Mathematics 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/>
              <a:t>Lesson 10 of 10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5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/>
              <a:t>Miss Brinkworth</a:t>
            </a:r>
            <a:endParaRPr/>
          </a:p>
        </p:txBody>
      </p:sp>
      <p:sp>
        <p:nvSpPr>
          <p:cNvPr id="86" name="Google Shape;86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2" name="Google Shape;92;p16"/>
          <p:cNvSpPr txBox="1"/>
          <p:nvPr/>
        </p:nvSpPr>
        <p:spPr>
          <a:xfrm>
            <a:off x="429150" y="636750"/>
            <a:ext cx="16781700" cy="534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25450" lvl="0" marL="45720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SzPts val="3100"/>
              <a:buFont typeface="Montserrat"/>
              <a:buChar char="●"/>
            </a:pPr>
            <a:r>
              <a:rPr lang="en-GB" sz="3100">
                <a:latin typeface="Montserrat"/>
                <a:ea typeface="Montserrat"/>
                <a:cs typeface="Montserrat"/>
                <a:sym typeface="Montserrat"/>
              </a:rPr>
              <a:t>Draw a shape which has a greater perimeter than area. </a:t>
            </a:r>
            <a:endParaRPr sz="3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3100">
              <a:latin typeface="Montserrat"/>
              <a:ea typeface="Montserrat"/>
              <a:cs typeface="Montserrat"/>
              <a:sym typeface="Montserrat"/>
            </a:endParaRPr>
          </a:p>
          <a:p>
            <a:pPr indent="-425450" lvl="0" marL="45720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SzPts val="3100"/>
              <a:buFont typeface="Montserrat"/>
              <a:buChar char="●"/>
            </a:pPr>
            <a:r>
              <a:rPr lang="en-GB" sz="3100">
                <a:latin typeface="Montserrat"/>
                <a:ea typeface="Montserrat"/>
                <a:cs typeface="Montserrat"/>
                <a:sym typeface="Montserrat"/>
              </a:rPr>
              <a:t>Draw a shape that has the same area and perimeter. </a:t>
            </a:r>
            <a:endParaRPr sz="3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3100">
              <a:latin typeface="Montserrat"/>
              <a:ea typeface="Montserrat"/>
              <a:cs typeface="Montserrat"/>
              <a:sym typeface="Montserrat"/>
            </a:endParaRPr>
          </a:p>
          <a:p>
            <a:pPr indent="-425450" lvl="0" marL="45720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SzPts val="3100"/>
              <a:buFont typeface="Montserrat"/>
              <a:buChar char="●"/>
            </a:pPr>
            <a:r>
              <a:rPr lang="en-GB" sz="3100">
                <a:latin typeface="Montserrat"/>
                <a:ea typeface="Montserrat"/>
                <a:cs typeface="Montserrat"/>
                <a:sym typeface="Montserrat"/>
              </a:rPr>
              <a:t>Draw a shape that has a greater area than perimeter.</a:t>
            </a:r>
            <a:endParaRPr sz="3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3100">
              <a:latin typeface="Montserrat"/>
              <a:ea typeface="Montserrat"/>
              <a:cs typeface="Montserrat"/>
              <a:sym typeface="Montserrat"/>
            </a:endParaRPr>
          </a:p>
          <a:p>
            <a:pPr indent="-425450" lvl="0" marL="45720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SzPts val="3100"/>
              <a:buFont typeface="Montserrat"/>
              <a:buChar char="●"/>
            </a:pPr>
            <a:r>
              <a:rPr lang="en-GB" sz="3100">
                <a:latin typeface="Montserrat"/>
                <a:ea typeface="Montserrat"/>
                <a:cs typeface="Montserrat"/>
                <a:sym typeface="Montserrat"/>
              </a:rPr>
              <a:t>How many ways can you draw a rectangle whose perimeter is 24 cm?</a:t>
            </a:r>
            <a:endParaRPr sz="3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3100">
              <a:latin typeface="Montserrat"/>
              <a:ea typeface="Montserrat"/>
              <a:cs typeface="Montserrat"/>
              <a:sym typeface="Montserrat"/>
            </a:endParaRPr>
          </a:p>
          <a:p>
            <a:pPr indent="-425450" lvl="0" marL="45720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SzPts val="3100"/>
              <a:buFont typeface="Montserrat"/>
              <a:buChar char="●"/>
            </a:pPr>
            <a:r>
              <a:rPr lang="en-GB" sz="3100">
                <a:latin typeface="Montserrat"/>
                <a:ea typeface="Montserrat"/>
                <a:cs typeface="Montserrat"/>
                <a:sym typeface="Montserrat"/>
              </a:rPr>
              <a:t>Draw different rectangles with an area of 12 square cm.</a:t>
            </a:r>
            <a:endParaRPr sz="3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3100">
              <a:latin typeface="Montserrat"/>
              <a:ea typeface="Montserrat"/>
              <a:cs typeface="Montserrat"/>
              <a:sym typeface="Montserrat"/>
            </a:endParaRPr>
          </a:p>
          <a:p>
            <a:pPr indent="-425450" lvl="0" marL="45720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SzPts val="3100"/>
              <a:buFont typeface="Montserrat"/>
              <a:buChar char="●"/>
            </a:pPr>
            <a:r>
              <a:rPr lang="en-GB" sz="3100">
                <a:latin typeface="Montserrat"/>
                <a:ea typeface="Montserrat"/>
                <a:cs typeface="Montserrat"/>
                <a:sym typeface="Montserrat"/>
              </a:rPr>
              <a:t>The perimeter of a rectangle is 24 cm. What could its area be?</a:t>
            </a:r>
            <a:endParaRPr sz="3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