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45C8CDC-EE56-436F-91A0-3E59E85B1529}">
  <a:tblStyle styleId="{F45C8CDC-EE56-436F-91A0-3E59E85B152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Pictograms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Miss Davies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 Here is a pictogram that displays how students travel to school.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Key: 	= 4 students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How many traveled by car?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How many students in total?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What is the mode?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39" name="Google Shape;39;p7"/>
          <p:cNvSpPr txBox="1"/>
          <p:nvPr/>
        </p:nvSpPr>
        <p:spPr>
          <a:xfrm>
            <a:off x="4788438" y="886930"/>
            <a:ext cx="3993957" cy="34355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Here is a frequency table displaying the results of Lauren’s survey to find out favourite pets in her class.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Draw a pictogram to represent this data. Use this key :        = 4 students</a:t>
            </a:r>
            <a:endParaRPr/>
          </a:p>
        </p:txBody>
      </p:sp>
      <p:sp>
        <p:nvSpPr>
          <p:cNvPr id="40" name="Google Shape;40;p7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Pictograms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aphicFrame>
        <p:nvGraphicFramePr>
          <p:cNvPr id="43" name="Google Shape;43;p7"/>
          <p:cNvGraphicFramePr/>
          <p:nvPr/>
        </p:nvGraphicFramePr>
        <p:xfrm>
          <a:off x="458787" y="15751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{F45C8CDC-EE56-436F-91A0-3E59E85B1529}</a:tableStyleId>
              </a:tblPr>
              <a:tblGrid>
                <a:gridCol w="722425"/>
                <a:gridCol w="3090750"/>
              </a:tblGrid>
              <a:tr h="332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32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Cycle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32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Bus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32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Walk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44" name="Google Shape;44;p7"/>
          <p:cNvSpPr/>
          <p:nvPr/>
        </p:nvSpPr>
        <p:spPr>
          <a:xfrm>
            <a:off x="1064419" y="3023224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7"/>
          <p:cNvSpPr/>
          <p:nvPr/>
        </p:nvSpPr>
        <p:spPr>
          <a:xfrm>
            <a:off x="1285875" y="1632705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7"/>
          <p:cNvSpPr/>
          <p:nvPr/>
        </p:nvSpPr>
        <p:spPr>
          <a:xfrm>
            <a:off x="1621382" y="1632705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7"/>
          <p:cNvSpPr/>
          <p:nvPr/>
        </p:nvSpPr>
        <p:spPr>
          <a:xfrm>
            <a:off x="1285874" y="2290573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1621382" y="2290573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7"/>
          <p:cNvSpPr/>
          <p:nvPr/>
        </p:nvSpPr>
        <p:spPr>
          <a:xfrm>
            <a:off x="1992512" y="2282873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7"/>
          <p:cNvSpPr/>
          <p:nvPr/>
        </p:nvSpPr>
        <p:spPr>
          <a:xfrm>
            <a:off x="1285873" y="1977830"/>
            <a:ext cx="257175" cy="221600"/>
          </a:xfrm>
          <a:prstGeom prst="pie">
            <a:avLst>
              <a:gd fmla="val 21474324" name="adj1"/>
              <a:gd fmla="val 16200000" name="adj2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7"/>
          <p:cNvSpPr/>
          <p:nvPr/>
        </p:nvSpPr>
        <p:spPr>
          <a:xfrm>
            <a:off x="1299911" y="2593442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7"/>
          <p:cNvSpPr/>
          <p:nvPr/>
        </p:nvSpPr>
        <p:spPr>
          <a:xfrm>
            <a:off x="1635419" y="2593442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2353989" y="2285664"/>
            <a:ext cx="257175" cy="221600"/>
          </a:xfrm>
          <a:prstGeom prst="pie">
            <a:avLst>
              <a:gd fmla="val 10861948" name="adj1"/>
              <a:gd fmla="val 16200000" name="adj2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2000548" y="2604384"/>
            <a:ext cx="257175" cy="221600"/>
          </a:xfrm>
          <a:prstGeom prst="pie">
            <a:avLst>
              <a:gd fmla="val 10861948" name="adj1"/>
              <a:gd fmla="val 16200000" name="adj2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5" name="Google Shape;55;p7"/>
          <p:cNvGraphicFramePr/>
          <p:nvPr/>
        </p:nvGraphicFramePr>
        <p:xfrm>
          <a:off x="5537007" y="185988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{F45C8CDC-EE56-436F-91A0-3E59E85B1529}</a:tableStyleId>
              </a:tblPr>
              <a:tblGrid>
                <a:gridCol w="1153550"/>
                <a:gridCol w="1153550"/>
              </a:tblGrid>
              <a:tr h="253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Type of pet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Frequency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53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53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Dog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53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Rabbit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253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Other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56" name="Google Shape;56;p7"/>
          <p:cNvSpPr/>
          <p:nvPr/>
        </p:nvSpPr>
        <p:spPr>
          <a:xfrm>
            <a:off x="6785416" y="3854281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2" name="Google Shape;62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3" name="Google Shape;63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 Here is a pictogram that displays how students travel to school.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Key: 	= 4 students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How many traveled by car?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How many students in total?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What is the mode?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69" name="Google Shape;69;p9"/>
          <p:cNvSpPr txBox="1"/>
          <p:nvPr/>
        </p:nvSpPr>
        <p:spPr>
          <a:xfrm>
            <a:off x="4788438" y="429730"/>
            <a:ext cx="3993900" cy="34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Here is a frequency table displaying showing the results of Lauren’s survey to find out favourite pets in her class.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Montserrat"/>
              <a:buNone/>
            </a:pPr>
            <a:r>
              <a:t/>
            </a:r>
            <a:endParaRPr b="0" i="0" sz="11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"/>
              <a:buFont typeface="Montserrat"/>
              <a:buNone/>
            </a:pPr>
            <a:r>
              <a:t/>
            </a:r>
            <a:endParaRPr b="0" i="0" sz="1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"/>
              <a:buFont typeface="Montserrat"/>
              <a:buNone/>
            </a:pPr>
            <a:r>
              <a:t/>
            </a:r>
            <a:endParaRPr b="0" i="0" sz="1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Draw a pictogram to represent this data. Use this key :        = 4 students</a:t>
            </a:r>
            <a:endParaRPr/>
          </a:p>
        </p:txBody>
      </p:sp>
      <p:sp>
        <p:nvSpPr>
          <p:cNvPr id="70" name="Google Shape;70;p9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Pictograms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1" name="Google Shape;71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2" name="Google Shape;72;p9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aphicFrame>
        <p:nvGraphicFramePr>
          <p:cNvPr id="73" name="Google Shape;73;p9"/>
          <p:cNvGraphicFramePr/>
          <p:nvPr/>
        </p:nvGraphicFramePr>
        <p:xfrm>
          <a:off x="458788" y="15751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{F45C8CDC-EE56-436F-91A0-3E59E85B1529}</a:tableStyleId>
              </a:tblPr>
              <a:tblGrid>
                <a:gridCol w="744300"/>
                <a:gridCol w="3184375"/>
              </a:tblGrid>
              <a:tr h="332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32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Cycle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32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Bus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32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Walk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74" name="Google Shape;74;p9"/>
          <p:cNvSpPr/>
          <p:nvPr/>
        </p:nvSpPr>
        <p:spPr>
          <a:xfrm>
            <a:off x="1064419" y="3023224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9"/>
          <p:cNvSpPr/>
          <p:nvPr/>
        </p:nvSpPr>
        <p:spPr>
          <a:xfrm>
            <a:off x="1285875" y="1632705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9"/>
          <p:cNvSpPr/>
          <p:nvPr/>
        </p:nvSpPr>
        <p:spPr>
          <a:xfrm>
            <a:off x="1621382" y="1632705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9"/>
          <p:cNvSpPr/>
          <p:nvPr/>
        </p:nvSpPr>
        <p:spPr>
          <a:xfrm>
            <a:off x="1285874" y="2290573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9"/>
          <p:cNvSpPr/>
          <p:nvPr/>
        </p:nvSpPr>
        <p:spPr>
          <a:xfrm>
            <a:off x="1621382" y="2290573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9"/>
          <p:cNvSpPr/>
          <p:nvPr/>
        </p:nvSpPr>
        <p:spPr>
          <a:xfrm>
            <a:off x="1992512" y="2282873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9"/>
          <p:cNvSpPr/>
          <p:nvPr/>
        </p:nvSpPr>
        <p:spPr>
          <a:xfrm>
            <a:off x="1285873" y="1977830"/>
            <a:ext cx="257175" cy="221600"/>
          </a:xfrm>
          <a:prstGeom prst="pie">
            <a:avLst>
              <a:gd fmla="val 21474324" name="adj1"/>
              <a:gd fmla="val 16200000" name="adj2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9"/>
          <p:cNvSpPr/>
          <p:nvPr/>
        </p:nvSpPr>
        <p:spPr>
          <a:xfrm>
            <a:off x="1299911" y="2593442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9"/>
          <p:cNvSpPr/>
          <p:nvPr/>
        </p:nvSpPr>
        <p:spPr>
          <a:xfrm>
            <a:off x="1635419" y="2593442"/>
            <a:ext cx="257175" cy="22718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9"/>
          <p:cNvSpPr/>
          <p:nvPr/>
        </p:nvSpPr>
        <p:spPr>
          <a:xfrm>
            <a:off x="2328020" y="2293364"/>
            <a:ext cx="257175" cy="221600"/>
          </a:xfrm>
          <a:prstGeom prst="pie">
            <a:avLst>
              <a:gd fmla="val 10861948" name="adj1"/>
              <a:gd fmla="val 16200000" name="adj2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9"/>
          <p:cNvSpPr/>
          <p:nvPr/>
        </p:nvSpPr>
        <p:spPr>
          <a:xfrm>
            <a:off x="2000548" y="2604384"/>
            <a:ext cx="257175" cy="221600"/>
          </a:xfrm>
          <a:prstGeom prst="pie">
            <a:avLst>
              <a:gd fmla="val 10861948" name="adj1"/>
              <a:gd fmla="val 16200000" name="adj2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5" name="Google Shape;85;p9"/>
          <p:cNvGraphicFramePr/>
          <p:nvPr/>
        </p:nvGraphicFramePr>
        <p:xfrm>
          <a:off x="5086319" y="12698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{F45C8CDC-EE56-436F-91A0-3E59E85B1529}</a:tableStyleId>
              </a:tblPr>
              <a:tblGrid>
                <a:gridCol w="1475000"/>
                <a:gridCol w="1475000"/>
              </a:tblGrid>
              <a:tr h="192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Type of pet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Frequency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192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192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Dog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192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Rabbit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192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Other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86" name="Google Shape;86;p9"/>
          <p:cNvSpPr/>
          <p:nvPr/>
        </p:nvSpPr>
        <p:spPr>
          <a:xfrm>
            <a:off x="6784268" y="3076360"/>
            <a:ext cx="208315" cy="230402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9"/>
          <p:cNvSpPr txBox="1"/>
          <p:nvPr/>
        </p:nvSpPr>
        <p:spPr>
          <a:xfrm>
            <a:off x="3628785" y="3577282"/>
            <a:ext cx="467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/>
          </a:p>
        </p:txBody>
      </p:sp>
      <p:sp>
        <p:nvSpPr>
          <p:cNvPr id="88" name="Google Shape;88;p9"/>
          <p:cNvSpPr txBox="1"/>
          <p:nvPr/>
        </p:nvSpPr>
        <p:spPr>
          <a:xfrm>
            <a:off x="3704985" y="3854925"/>
            <a:ext cx="46696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33</a:t>
            </a:r>
            <a:endParaRPr/>
          </a:p>
        </p:txBody>
      </p:sp>
      <p:sp>
        <p:nvSpPr>
          <p:cNvPr id="89" name="Google Shape;89;p9"/>
          <p:cNvSpPr txBox="1"/>
          <p:nvPr/>
        </p:nvSpPr>
        <p:spPr>
          <a:xfrm>
            <a:off x="2835828" y="4167254"/>
            <a:ext cx="65032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Bus</a:t>
            </a:r>
            <a:endParaRPr/>
          </a:p>
        </p:txBody>
      </p:sp>
      <p:graphicFrame>
        <p:nvGraphicFramePr>
          <p:cNvPr id="90" name="Google Shape;90;p9"/>
          <p:cNvGraphicFramePr/>
          <p:nvPr/>
        </p:nvGraphicFramePr>
        <p:xfrm>
          <a:off x="5373318" y="341232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{F45C8CDC-EE56-436F-91A0-3E59E85B1529}</a:tableStyleId>
              </a:tblPr>
              <a:tblGrid>
                <a:gridCol w="791800"/>
                <a:gridCol w="1925875"/>
              </a:tblGrid>
              <a:tr h="252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Cat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u="none" cap="none" strike="noStrike"/>
                    </a:p>
                  </a:txBody>
                  <a:tcPr marT="45725" marB="45725" marR="91450" marL="91450"/>
                </a:tc>
              </a:tr>
              <a:tr h="252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Dog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u="none" cap="none" strike="noStrike"/>
                    </a:p>
                  </a:txBody>
                  <a:tcPr marT="45725" marB="45725" marR="91450" marL="91450"/>
                </a:tc>
              </a:tr>
              <a:tr h="252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Rabbit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u="none" cap="none" strike="noStrike"/>
                    </a:p>
                  </a:txBody>
                  <a:tcPr marT="45725" marB="45725" marR="91450" marL="91450"/>
                </a:tc>
              </a:tr>
              <a:tr h="252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Other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91" name="Google Shape;91;p9"/>
          <p:cNvSpPr/>
          <p:nvPr/>
        </p:nvSpPr>
        <p:spPr>
          <a:xfrm>
            <a:off x="6228213" y="3432916"/>
            <a:ext cx="208200" cy="2304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9"/>
          <p:cNvSpPr/>
          <p:nvPr/>
        </p:nvSpPr>
        <p:spPr>
          <a:xfrm>
            <a:off x="6511885" y="3432916"/>
            <a:ext cx="208200" cy="2304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9"/>
          <p:cNvSpPr/>
          <p:nvPr/>
        </p:nvSpPr>
        <p:spPr>
          <a:xfrm>
            <a:off x="6795558" y="3432916"/>
            <a:ext cx="208200" cy="2304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9"/>
          <p:cNvSpPr/>
          <p:nvPr/>
        </p:nvSpPr>
        <p:spPr>
          <a:xfrm>
            <a:off x="7079231" y="3432916"/>
            <a:ext cx="208200" cy="230400"/>
          </a:xfrm>
          <a:prstGeom prst="pie">
            <a:avLst>
              <a:gd fmla="val 5480150" name="adj1"/>
              <a:gd fmla="val 16200000" name="adj2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6228213" y="3762817"/>
            <a:ext cx="208200" cy="2304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6511885" y="3762817"/>
            <a:ext cx="208200" cy="2304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9"/>
          <p:cNvSpPr/>
          <p:nvPr/>
        </p:nvSpPr>
        <p:spPr>
          <a:xfrm>
            <a:off x="6809456" y="3762817"/>
            <a:ext cx="208200" cy="230400"/>
          </a:xfrm>
          <a:prstGeom prst="pie">
            <a:avLst>
              <a:gd fmla="val 10664281" name="adj1"/>
              <a:gd fmla="val 16200000" name="adj2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9"/>
          <p:cNvSpPr/>
          <p:nvPr/>
        </p:nvSpPr>
        <p:spPr>
          <a:xfrm>
            <a:off x="6228212" y="4040460"/>
            <a:ext cx="208200" cy="230400"/>
          </a:xfrm>
          <a:prstGeom prst="pie">
            <a:avLst>
              <a:gd fmla="val 20136" name="adj1"/>
              <a:gd fmla="val 16200000" name="adj2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9"/>
          <p:cNvSpPr/>
          <p:nvPr/>
        </p:nvSpPr>
        <p:spPr>
          <a:xfrm>
            <a:off x="6228212" y="4371157"/>
            <a:ext cx="208200" cy="230400"/>
          </a:xfrm>
          <a:prstGeom prst="pie">
            <a:avLst>
              <a:gd fmla="val 5480150" name="adj1"/>
              <a:gd fmla="val 16200000" name="adj2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