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Lst>
  <p:sldSz cy="10287000" cx="18288000"/>
  <p:notesSz cx="6858000" cy="9144000"/>
  <p:embeddedFontLst>
    <p:embeddedFont>
      <p:font typeface="Montserrat SemiBold"/>
      <p:regular r:id="rId9"/>
      <p:bold r:id="rId10"/>
      <p:italic r:id="rId11"/>
      <p:boldItalic r:id="rId12"/>
    </p:embeddedFont>
    <p:embeddedFont>
      <p:font typeface="Montserrat"/>
      <p:regular r:id="rId13"/>
      <p:bold r:id="rId14"/>
      <p:italic r:id="rId15"/>
      <p:boldItalic r:id="rId16"/>
    </p:embeddedFont>
    <p:embeddedFont>
      <p:font typeface="Montserrat Medium"/>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boldItalic.fntdata"/><Relationship Id="rId11" Type="http://schemas.openxmlformats.org/officeDocument/2006/relationships/font" Target="fonts/MontserratSemiBold-italic.fntdata"/><Relationship Id="rId10" Type="http://schemas.openxmlformats.org/officeDocument/2006/relationships/font" Target="fonts/MontserratSemiBold-bold.fntdata"/><Relationship Id="rId13" Type="http://schemas.openxmlformats.org/officeDocument/2006/relationships/font" Target="fonts/Montserrat-regular.fntdata"/><Relationship Id="rId12" Type="http://schemas.openxmlformats.org/officeDocument/2006/relationships/font" Target="fonts/MontserratSemiBold-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MontserratSemiBold-regular.fntdata"/><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MontserratMedium-regular.fntdata"/><Relationship Id="rId16" Type="http://schemas.openxmlformats.org/officeDocument/2006/relationships/font" Target="fonts/Montserrat-boldItalic.fntdata"/><Relationship Id="rId5" Type="http://schemas.openxmlformats.org/officeDocument/2006/relationships/slide" Target="slides/slide1.xml"/><Relationship Id="rId19" Type="http://schemas.openxmlformats.org/officeDocument/2006/relationships/font" Target="fonts/MontserratMedium-italic.fntdata"/><Relationship Id="rId6" Type="http://schemas.openxmlformats.org/officeDocument/2006/relationships/slide" Target="slides/slide2.xml"/><Relationship Id="rId18" Type="http://schemas.openxmlformats.org/officeDocument/2006/relationships/font" Target="fonts/MontserratMedium-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7874d8c5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7874d8c5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c7874d8b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c7874d8b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200"/>
              <a:t>The digestive system is an organ system which allows us to absorb nutrients from food into the blood. Food passes through the digestive system and then reaches the small intestine. This is where nutrients are absorbed. </a:t>
            </a:r>
            <a:endParaRPr sz="1200"/>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c7874d8b7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c7874d8b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200"/>
              <a:t>The digestive system is an organ system which allows us to absorb nutrients from food into the blood. Food passes through the digestive system and then reaches the small intestine. This is where nutrients are absorbed. </a:t>
            </a:r>
            <a:endParaRPr sz="1200"/>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8c7874d8b7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8c7874d8b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200"/>
              <a:t>The digestive system is an organ system which allows us to absorb nutrients from food into the blood. Food passes through the digestive system and then reaches the small intestine. This is where nutrients are absorbed. </a:t>
            </a:r>
            <a:endParaRPr sz="12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8" name="Shape 78"/>
        <p:cNvGrpSpPr/>
        <p:nvPr/>
      </p:nvGrpSpPr>
      <p:grpSpPr>
        <a:xfrm>
          <a:off x="0" y="0"/>
          <a:ext cx="0" cy="0"/>
          <a:chOff x="0" y="0"/>
          <a:chExt cx="0" cy="0"/>
        </a:xfrm>
      </p:grpSpPr>
      <p:sp>
        <p:nvSpPr>
          <p:cNvPr id="79" name="Google Shape;79;p14"/>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Plant Roots</a:t>
            </a:r>
            <a:endParaRPr>
              <a:solidFill>
                <a:srgbClr val="4B3241"/>
              </a:solidFill>
            </a:endParaRPr>
          </a:p>
          <a:p>
            <a:pPr indent="0" lvl="0" marL="0" marR="0" rtl="0" algn="l">
              <a:lnSpc>
                <a:spcPct val="115000"/>
              </a:lnSpc>
              <a:spcBef>
                <a:spcPts val="0"/>
              </a:spcBef>
              <a:spcAft>
                <a:spcPts val="0"/>
              </a:spcAft>
              <a:buNone/>
            </a:pPr>
            <a:r>
              <a:rPr lang="en-GB" sz="4000">
                <a:solidFill>
                  <a:srgbClr val="4B3241"/>
                </a:solidFill>
              </a:rPr>
              <a:t>(Downloadable student document)</a:t>
            </a:r>
            <a:endParaRPr sz="4000">
              <a:solidFill>
                <a:srgbClr val="4B3241"/>
              </a:solidFill>
            </a:endParaRPr>
          </a:p>
        </p:txBody>
      </p:sp>
      <p:sp>
        <p:nvSpPr>
          <p:cNvPr id="80" name="Google Shape;80;p14"/>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Combined Science - Biology - KS4</a:t>
            </a:r>
            <a:endParaRPr>
              <a:solidFill>
                <a:srgbClr val="4B3241"/>
              </a:solidFill>
            </a:endParaRPr>
          </a:p>
          <a:p>
            <a:pPr indent="0" lvl="0" marL="0" rtl="0" algn="l">
              <a:spcBef>
                <a:spcPts val="0"/>
              </a:spcBef>
              <a:spcAft>
                <a:spcPts val="0"/>
              </a:spcAft>
              <a:buNone/>
            </a:pPr>
            <a:r>
              <a:rPr lang="en-GB">
                <a:solidFill>
                  <a:srgbClr val="4B3241"/>
                </a:solidFill>
              </a:rPr>
              <a:t>Organisation</a:t>
            </a:r>
            <a:endParaRPr>
              <a:solidFill>
                <a:srgbClr val="4B3241"/>
              </a:solidFill>
            </a:endParaRPr>
          </a:p>
        </p:txBody>
      </p:sp>
      <p:sp>
        <p:nvSpPr>
          <p:cNvPr id="81" name="Google Shape;81;p14"/>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GB">
                <a:solidFill>
                  <a:srgbClr val="4B3241"/>
                </a:solidFill>
              </a:rPr>
              <a:t>Mr Humphries</a:t>
            </a:r>
            <a:endParaRPr>
              <a:solidFill>
                <a:srgbClr val="4B3241"/>
              </a:solidFill>
            </a:endParaRPr>
          </a:p>
        </p:txBody>
      </p:sp>
      <p:sp>
        <p:nvSpPr>
          <p:cNvPr id="82" name="Google Shape;82;p14"/>
          <p:cNvSpPr/>
          <p:nvPr/>
        </p:nvSpPr>
        <p:spPr>
          <a:xfrm>
            <a:off x="17198575" y="8738100"/>
            <a:ext cx="1089300" cy="1585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8" name="Google Shape;88;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1"/>
                </a:solidFill>
              </a:rPr>
              <a:t>Independent Task</a:t>
            </a:r>
            <a:endParaRPr>
              <a:solidFill>
                <a:schemeClr val="dk1"/>
              </a:solidFill>
            </a:endParaRPr>
          </a:p>
        </p:txBody>
      </p:sp>
      <p:sp>
        <p:nvSpPr>
          <p:cNvPr id="89" name="Google Shape;89;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0" name="Google Shape;90;p15"/>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500"/>
              <a:t>Explain how water enters a plant. (4)</a:t>
            </a:r>
            <a:endParaRPr b="1" sz="3500"/>
          </a:p>
          <a:p>
            <a:pPr indent="0" lvl="0" marL="0" rtl="0" algn="l">
              <a:spcBef>
                <a:spcPts val="2000"/>
              </a:spcBef>
              <a:spcAft>
                <a:spcPts val="0"/>
              </a:spcAft>
              <a:buNone/>
            </a:pPr>
            <a:r>
              <a:t/>
            </a:r>
            <a:endParaRPr sz="3500"/>
          </a:p>
          <a:p>
            <a:pPr indent="0" lvl="0" marL="0" rtl="0" algn="l">
              <a:spcBef>
                <a:spcPts val="2000"/>
              </a:spcBef>
              <a:spcAft>
                <a:spcPts val="0"/>
              </a:spcAft>
              <a:buNone/>
            </a:pPr>
            <a:r>
              <a:rPr lang="en-GB" sz="3500" u="sng"/>
              <a:t>Help </a:t>
            </a:r>
            <a:endParaRPr sz="3500" u="sng"/>
          </a:p>
          <a:p>
            <a:pPr indent="-450850" lvl="0" marL="457200" rtl="0" algn="l">
              <a:lnSpc>
                <a:spcPct val="100000"/>
              </a:lnSpc>
              <a:spcBef>
                <a:spcPts val="2000"/>
              </a:spcBef>
              <a:spcAft>
                <a:spcPts val="0"/>
              </a:spcAft>
              <a:buSzPts val="3500"/>
              <a:buChar char="●"/>
            </a:pPr>
            <a:r>
              <a:rPr lang="en-GB" sz="3500"/>
              <a:t>Where does water enter the plant?</a:t>
            </a:r>
            <a:endParaRPr sz="3500"/>
          </a:p>
          <a:p>
            <a:pPr indent="-450850" lvl="0" marL="457200" rtl="0" algn="l">
              <a:lnSpc>
                <a:spcPct val="100000"/>
              </a:lnSpc>
              <a:spcBef>
                <a:spcPts val="0"/>
              </a:spcBef>
              <a:spcAft>
                <a:spcPts val="0"/>
              </a:spcAft>
              <a:buSzPts val="3500"/>
              <a:buChar char="●"/>
            </a:pPr>
            <a:r>
              <a:rPr lang="en-GB" sz="3500"/>
              <a:t>What process does water move by?</a:t>
            </a:r>
            <a:endParaRPr sz="3500"/>
          </a:p>
          <a:p>
            <a:pPr indent="-450850" lvl="0" marL="457200" rtl="0" algn="l">
              <a:lnSpc>
                <a:spcPct val="100000"/>
              </a:lnSpc>
              <a:spcBef>
                <a:spcPts val="0"/>
              </a:spcBef>
              <a:spcAft>
                <a:spcPts val="0"/>
              </a:spcAft>
              <a:buSzPts val="3500"/>
              <a:buChar char="●"/>
            </a:pPr>
            <a:r>
              <a:rPr lang="en-GB" sz="3500"/>
              <a:t>What are the concentrations of solution?</a:t>
            </a:r>
            <a:endParaRPr sz="3500"/>
          </a:p>
          <a:p>
            <a:pPr indent="-450850" lvl="0" marL="457200" rtl="0" algn="l">
              <a:lnSpc>
                <a:spcPct val="100000"/>
              </a:lnSpc>
              <a:spcBef>
                <a:spcPts val="0"/>
              </a:spcBef>
              <a:spcAft>
                <a:spcPts val="0"/>
              </a:spcAft>
              <a:buSzPts val="3500"/>
              <a:buChar char="●"/>
            </a:pPr>
            <a:r>
              <a:rPr lang="en-GB" sz="3500"/>
              <a:t>Does is move up or down a concentration gradient?</a:t>
            </a:r>
            <a:endParaRPr sz="3500"/>
          </a:p>
          <a:p>
            <a:pPr indent="0" lvl="0" marL="914400" rtl="0" algn="l">
              <a:spcBef>
                <a:spcPts val="2000"/>
              </a:spcBef>
              <a:spcAft>
                <a:spcPts val="0"/>
              </a:spcAft>
              <a:buNone/>
            </a:pPr>
            <a:r>
              <a:t/>
            </a:r>
            <a:endParaRPr b="1" sz="3500"/>
          </a:p>
          <a:p>
            <a:pPr indent="0" lvl="0" marL="1828800" rtl="0" algn="l">
              <a:spcBef>
                <a:spcPts val="2000"/>
              </a:spcBef>
              <a:spcAft>
                <a:spcPts val="0"/>
              </a:spcAft>
              <a:buNone/>
            </a:pPr>
            <a:r>
              <a:t/>
            </a:r>
            <a:endParaRPr/>
          </a:p>
          <a:p>
            <a:pPr indent="0" lvl="0" marL="0" rtl="0" algn="l">
              <a:spcBef>
                <a:spcPts val="2000"/>
              </a:spcBef>
              <a:spcAft>
                <a:spcPts val="2000"/>
              </a:spcAft>
              <a:buNone/>
            </a:pPr>
            <a:r>
              <a:t/>
            </a:r>
            <a:endParaRPr sz="2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6" name="Google Shape;96;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1"/>
                </a:solidFill>
              </a:rPr>
              <a:t>Independent Task</a:t>
            </a:r>
            <a:endParaRPr>
              <a:solidFill>
                <a:schemeClr val="dk1"/>
              </a:solidFill>
            </a:endParaRPr>
          </a:p>
        </p:txBody>
      </p:sp>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8" name="Google Shape;98;p16"/>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500"/>
              <a:t>Explain how substances enter the plant at the roots (6)</a:t>
            </a:r>
            <a:endParaRPr b="1" sz="3500"/>
          </a:p>
          <a:p>
            <a:pPr indent="0" lvl="0" marL="0" rtl="0" algn="l">
              <a:spcBef>
                <a:spcPts val="2000"/>
              </a:spcBef>
              <a:spcAft>
                <a:spcPts val="0"/>
              </a:spcAft>
              <a:buNone/>
            </a:pPr>
            <a:r>
              <a:t/>
            </a:r>
            <a:endParaRPr b="1" sz="3500"/>
          </a:p>
          <a:p>
            <a:pPr indent="0" lvl="0" marL="0" rtl="0" algn="l">
              <a:lnSpc>
                <a:spcPct val="100000"/>
              </a:lnSpc>
              <a:spcBef>
                <a:spcPts val="2000"/>
              </a:spcBef>
              <a:spcAft>
                <a:spcPts val="0"/>
              </a:spcAft>
              <a:buNone/>
            </a:pPr>
            <a:r>
              <a:rPr lang="en-GB" sz="3500" u="sng"/>
              <a:t>Help</a:t>
            </a:r>
            <a:endParaRPr sz="3500" u="sng"/>
          </a:p>
          <a:p>
            <a:pPr indent="-450850" lvl="0" marL="457200" rtl="0" algn="l">
              <a:lnSpc>
                <a:spcPct val="100000"/>
              </a:lnSpc>
              <a:spcBef>
                <a:spcPts val="2000"/>
              </a:spcBef>
              <a:spcAft>
                <a:spcPts val="0"/>
              </a:spcAft>
              <a:buSzPts val="3500"/>
              <a:buChar char="●"/>
            </a:pPr>
            <a:r>
              <a:rPr lang="en-GB" sz="3500"/>
              <a:t>What process does water enter the roots by?</a:t>
            </a:r>
            <a:endParaRPr sz="3500"/>
          </a:p>
          <a:p>
            <a:pPr indent="-450850" lvl="0" marL="457200" rtl="0" algn="l">
              <a:lnSpc>
                <a:spcPct val="100000"/>
              </a:lnSpc>
              <a:spcBef>
                <a:spcPts val="0"/>
              </a:spcBef>
              <a:spcAft>
                <a:spcPts val="0"/>
              </a:spcAft>
              <a:buSzPts val="3500"/>
              <a:buChar char="●"/>
            </a:pPr>
            <a:r>
              <a:rPr lang="en-GB" sz="3500"/>
              <a:t>How concentrated are the solutions in the soil and root hair cell?</a:t>
            </a:r>
            <a:endParaRPr sz="3500"/>
          </a:p>
          <a:p>
            <a:pPr indent="-450850" lvl="0" marL="457200" rtl="0" algn="l">
              <a:lnSpc>
                <a:spcPct val="100000"/>
              </a:lnSpc>
              <a:spcBef>
                <a:spcPts val="0"/>
              </a:spcBef>
              <a:spcAft>
                <a:spcPts val="0"/>
              </a:spcAft>
              <a:buSzPts val="3500"/>
              <a:buChar char="●"/>
            </a:pPr>
            <a:r>
              <a:rPr lang="en-GB" sz="3500"/>
              <a:t>Does it move down or against a concentration gradient?</a:t>
            </a:r>
            <a:endParaRPr sz="3500"/>
          </a:p>
          <a:p>
            <a:pPr indent="-450850" lvl="0" marL="457200" rtl="0" algn="l">
              <a:lnSpc>
                <a:spcPct val="100000"/>
              </a:lnSpc>
              <a:spcBef>
                <a:spcPts val="0"/>
              </a:spcBef>
              <a:spcAft>
                <a:spcPts val="0"/>
              </a:spcAft>
              <a:buSzPts val="3500"/>
              <a:buChar char="●"/>
            </a:pPr>
            <a:r>
              <a:rPr lang="en-GB" sz="3500"/>
              <a:t>What process do mineral ions enter the roots by?</a:t>
            </a:r>
            <a:endParaRPr sz="3500"/>
          </a:p>
          <a:p>
            <a:pPr indent="-450850" lvl="0" marL="457200" rtl="0" algn="l">
              <a:lnSpc>
                <a:spcPct val="100000"/>
              </a:lnSpc>
              <a:spcBef>
                <a:spcPts val="0"/>
              </a:spcBef>
              <a:spcAft>
                <a:spcPts val="0"/>
              </a:spcAft>
              <a:buSzPts val="3500"/>
              <a:buChar char="●"/>
            </a:pPr>
            <a:r>
              <a:rPr lang="en-GB" sz="3500"/>
              <a:t>What is the concentration of mineral ions in the soil and root hair cell?</a:t>
            </a:r>
            <a:endParaRPr sz="3500"/>
          </a:p>
          <a:p>
            <a:pPr indent="-450850" lvl="0" marL="457200" rtl="0" algn="l">
              <a:lnSpc>
                <a:spcPct val="100000"/>
              </a:lnSpc>
              <a:spcBef>
                <a:spcPts val="0"/>
              </a:spcBef>
              <a:spcAft>
                <a:spcPts val="0"/>
              </a:spcAft>
              <a:buSzPts val="3500"/>
              <a:buChar char="●"/>
            </a:pPr>
            <a:r>
              <a:rPr lang="en-GB" sz="3500"/>
              <a:t>Does it move down or against a concentration gradient?</a:t>
            </a:r>
            <a:endParaRPr sz="3500"/>
          </a:p>
          <a:p>
            <a:pPr indent="0" lvl="0" marL="914400" rtl="0" algn="l">
              <a:spcBef>
                <a:spcPts val="2000"/>
              </a:spcBef>
              <a:spcAft>
                <a:spcPts val="0"/>
              </a:spcAft>
              <a:buNone/>
            </a:pPr>
            <a:r>
              <a:t/>
            </a:r>
            <a:endParaRPr b="1" sz="3500"/>
          </a:p>
          <a:p>
            <a:pPr indent="0" lvl="0" marL="914400" rtl="0" algn="l">
              <a:spcBef>
                <a:spcPts val="2000"/>
              </a:spcBef>
              <a:spcAft>
                <a:spcPts val="0"/>
              </a:spcAft>
              <a:buNone/>
            </a:pPr>
            <a:r>
              <a:t/>
            </a:r>
            <a:endParaRPr b="1" sz="3500"/>
          </a:p>
          <a:p>
            <a:pPr indent="0" lvl="0" marL="1828800" rtl="0" algn="l">
              <a:spcBef>
                <a:spcPts val="2000"/>
              </a:spcBef>
              <a:spcAft>
                <a:spcPts val="0"/>
              </a:spcAft>
              <a:buNone/>
            </a:pPr>
            <a:r>
              <a:t/>
            </a:r>
            <a:endParaRPr/>
          </a:p>
          <a:p>
            <a:pPr indent="0" lvl="0" marL="0" rtl="0" algn="l">
              <a:spcBef>
                <a:spcPts val="2000"/>
              </a:spcBef>
              <a:spcAft>
                <a:spcPts val="2000"/>
              </a:spcAft>
              <a:buNone/>
            </a:pPr>
            <a:r>
              <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4" name="Google Shape;104;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1"/>
                </a:solidFill>
              </a:rPr>
              <a:t>Independent Task</a:t>
            </a:r>
            <a:endParaRPr>
              <a:solidFill>
                <a:schemeClr val="dk1"/>
              </a:solidFill>
            </a:endParaRPr>
          </a:p>
        </p:txBody>
      </p:sp>
      <p:sp>
        <p:nvSpPr>
          <p:cNvPr id="105" name="Google Shape;105;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6" name="Google Shape;106;p17"/>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457200" rtl="0" algn="l">
              <a:lnSpc>
                <a:spcPct val="100000"/>
              </a:lnSpc>
              <a:spcBef>
                <a:spcPts val="0"/>
              </a:spcBef>
              <a:spcAft>
                <a:spcPts val="0"/>
              </a:spcAft>
              <a:buNone/>
            </a:pPr>
            <a:r>
              <a:rPr b="1" lang="en-GB" sz="3500"/>
              <a:t>Describe and explain adaptation of the root hair cell that make the movement of substances into the roots more efficient (4)</a:t>
            </a:r>
            <a:endParaRPr b="1" sz="3500"/>
          </a:p>
          <a:p>
            <a:pPr indent="0" lvl="0" marL="0" rtl="0" algn="l">
              <a:lnSpc>
                <a:spcPct val="100000"/>
              </a:lnSpc>
              <a:spcBef>
                <a:spcPts val="2000"/>
              </a:spcBef>
              <a:spcAft>
                <a:spcPts val="0"/>
              </a:spcAft>
              <a:buNone/>
            </a:pPr>
            <a:r>
              <a:t/>
            </a:r>
            <a:endParaRPr b="1" sz="3500"/>
          </a:p>
          <a:p>
            <a:pPr indent="0" lvl="0" marL="914400" rtl="0" algn="l">
              <a:spcBef>
                <a:spcPts val="2000"/>
              </a:spcBef>
              <a:spcAft>
                <a:spcPts val="0"/>
              </a:spcAft>
              <a:buNone/>
            </a:pPr>
            <a:r>
              <a:t/>
            </a:r>
            <a:endParaRPr b="1" sz="3500"/>
          </a:p>
          <a:p>
            <a:pPr indent="0" lvl="0" marL="914400" rtl="0" algn="l">
              <a:spcBef>
                <a:spcPts val="2000"/>
              </a:spcBef>
              <a:spcAft>
                <a:spcPts val="0"/>
              </a:spcAft>
              <a:buNone/>
            </a:pPr>
            <a:r>
              <a:t/>
            </a:r>
            <a:endParaRPr b="1" sz="3500"/>
          </a:p>
          <a:p>
            <a:pPr indent="0" lvl="0" marL="1828800" rtl="0" algn="l">
              <a:spcBef>
                <a:spcPts val="2000"/>
              </a:spcBef>
              <a:spcAft>
                <a:spcPts val="0"/>
              </a:spcAft>
              <a:buNone/>
            </a:pPr>
            <a:r>
              <a:t/>
            </a:r>
            <a:endParaRPr/>
          </a:p>
          <a:p>
            <a:pPr indent="0" lvl="0" marL="0" rtl="0" algn="l">
              <a:spcBef>
                <a:spcPts val="2000"/>
              </a:spcBef>
              <a:spcAft>
                <a:spcPts val="2000"/>
              </a:spcAft>
              <a:buNone/>
            </a:pPr>
            <a:r>
              <a:t/>
            </a:r>
            <a:endParaRPr sz="2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