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2" r:id="rId5"/>
    <p:sldMasterId id="2147483673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y="5143500" cx="9144000"/>
  <p:notesSz cx="6858000" cy="9144000"/>
  <p:embeddedFontLst>
    <p:embeddedFont>
      <p:font typeface="Montserrat SemiBold"/>
      <p:regular r:id="rId13"/>
      <p:bold r:id="rId14"/>
      <p:italic r:id="rId15"/>
      <p:boldItalic r:id="rId16"/>
    </p:embeddedFont>
    <p:embeddedFont>
      <p:font typeface="Montserrat"/>
      <p:regular r:id="rId17"/>
      <p:bold r:id="rId18"/>
      <p:italic r:id="rId19"/>
      <p:boldItalic r:id="rId20"/>
    </p:embeddedFont>
    <p:embeddedFont>
      <p:font typeface="Montserrat Medium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57FC115-91C1-414A-9021-7F812880EEB1}">
  <a:tblStyle styleId="{E57FC115-91C1-414A-9021-7F812880EEB1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Italic.fntdata"/><Relationship Id="rId11" Type="http://schemas.openxmlformats.org/officeDocument/2006/relationships/slide" Target="slides/slide4.xml"/><Relationship Id="rId22" Type="http://schemas.openxmlformats.org/officeDocument/2006/relationships/font" Target="fonts/MontserratMedium-bold.fntdata"/><Relationship Id="rId10" Type="http://schemas.openxmlformats.org/officeDocument/2006/relationships/slide" Target="slides/slide3.xml"/><Relationship Id="rId21" Type="http://schemas.openxmlformats.org/officeDocument/2006/relationships/font" Target="fonts/MontserratMedium-regular.fntdata"/><Relationship Id="rId13" Type="http://schemas.openxmlformats.org/officeDocument/2006/relationships/font" Target="fonts/MontserratSemiBold-regular.fntdata"/><Relationship Id="rId24" Type="http://schemas.openxmlformats.org/officeDocument/2006/relationships/font" Target="fonts/MontserratMedium-boldItalic.fntdata"/><Relationship Id="rId12" Type="http://schemas.openxmlformats.org/officeDocument/2006/relationships/slide" Target="slides/slide5.xml"/><Relationship Id="rId23" Type="http://schemas.openxmlformats.org/officeDocument/2006/relationships/font" Target="fonts/MontserratMedium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font" Target="fonts/MontserratSemiBold-italic.fntdata"/><Relationship Id="rId14" Type="http://schemas.openxmlformats.org/officeDocument/2006/relationships/font" Target="fonts/MontserratSemiBold-bold.fntdata"/><Relationship Id="rId17" Type="http://schemas.openxmlformats.org/officeDocument/2006/relationships/font" Target="fonts/Montserrat-regular.fntdata"/><Relationship Id="rId16" Type="http://schemas.openxmlformats.org/officeDocument/2006/relationships/font" Target="fonts/MontserratSemiBold-boldItalic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Montserrat-italic.fntdata"/><Relationship Id="rId6" Type="http://schemas.openxmlformats.org/officeDocument/2006/relationships/slideMaster" Target="slideMasters/slideMaster2.xml"/><Relationship Id="rId18" Type="http://schemas.openxmlformats.org/officeDocument/2006/relationships/font" Target="fonts/Montserrat-bold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907ec67ef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907ec67ef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867ae565b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867ae565b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latin typeface="Montserrat"/>
                <a:ea typeface="Montserrat"/>
                <a:cs typeface="Montserrat"/>
                <a:sym typeface="Montserrat"/>
              </a:rPr>
              <a:t>So, we’ve learned about density and states of matter, let’s practice what we’ve learned.</a:t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latin typeface="Montserrat"/>
                <a:ea typeface="Montserrat"/>
                <a:cs typeface="Montserrat"/>
                <a:sym typeface="Montserrat"/>
              </a:rPr>
              <a:t> I wonder what your score out of 6 will be?</a:t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latin typeface="Montserrat"/>
                <a:ea typeface="Montserrat"/>
                <a:cs typeface="Montserrat"/>
                <a:sym typeface="Montserrat"/>
              </a:rPr>
              <a:t>I won’t read these to you, go ahead and answer the questions.  when you’re ready, press play again. Pause the video now.</a:t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8c866a373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8c866a373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latin typeface="Montserrat"/>
                <a:ea typeface="Montserrat"/>
                <a:cs typeface="Montserrat"/>
                <a:sym typeface="Montserrat"/>
              </a:rPr>
              <a:t>Pause</a:t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latin typeface="Montserrat"/>
                <a:ea typeface="Montserrat"/>
                <a:cs typeface="Montserrat"/>
                <a:sym typeface="Montserrat"/>
              </a:rPr>
              <a:t>I won’t read these to you - but I want you to Complete these sentences using our learning from the previous slides about density &amp; states of matter.</a:t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latin typeface="Montserrat"/>
                <a:ea typeface="Montserrat"/>
                <a:cs typeface="Montserrat"/>
                <a:sym typeface="Montserrat"/>
              </a:rPr>
              <a:t>Pause the video to write down, or think through your answers..</a:t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8c8e72b2e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8c8e72b2e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8c98b9219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8c98b9219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 have done the first one for you - but would like you to go on to complete the next 3.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Talk through answers to 1st row.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 SemiBold"/>
              <a:buNone/>
              <a:defRPr b="0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4" name="Google Shape;74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9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1" name="Google Shape;91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5" name="Google Shape;95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6" name="Google Shape;96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9" name="Google Shape;99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b="0" i="1"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4" name="Google Shape;114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15" name="Google Shape;115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_1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6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2" name="Google Shape;122;p26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rtl="0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rtl="0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rtl="0" algn="ctr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23" name="Google Shape;123;p26"/>
          <p:cNvSpPr txBox="1"/>
          <p:nvPr>
            <p:ph idx="10" type="dt"/>
          </p:nvPr>
        </p:nvSpPr>
        <p:spPr>
          <a:xfrm>
            <a:off x="628650" y="4767263"/>
            <a:ext cx="2057400" cy="27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124" name="Google Shape;124;p26"/>
          <p:cNvSpPr txBox="1"/>
          <p:nvPr>
            <p:ph idx="11" type="ftr"/>
          </p:nvPr>
        </p:nvSpPr>
        <p:spPr>
          <a:xfrm>
            <a:off x="3028950" y="4767263"/>
            <a:ext cx="3086100" cy="27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125" name="Google Shape;125;p26"/>
          <p:cNvSpPr txBox="1"/>
          <p:nvPr>
            <p:ph idx="12" type="sldNum"/>
          </p:nvPr>
        </p:nvSpPr>
        <p:spPr>
          <a:xfrm>
            <a:off x="6457950" y="4767263"/>
            <a:ext cx="2057400" cy="27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7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800">
                <a:solidFill>
                  <a:srgbClr val="4B3241"/>
                </a:solidFill>
              </a:rPr>
              <a:t>Physics - </a:t>
            </a:r>
            <a:r>
              <a:rPr b="0" lang="en-GB" sz="1800">
                <a:solidFill>
                  <a:srgbClr val="4B3241"/>
                </a:solidFill>
              </a:rPr>
              <a:t>Key Stage 3</a:t>
            </a:r>
            <a:endParaRPr b="0" sz="1800"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800">
                <a:solidFill>
                  <a:srgbClr val="4B3241"/>
                </a:solidFill>
              </a:rPr>
              <a:t>Matter</a:t>
            </a:r>
            <a:endParaRPr/>
          </a:p>
        </p:txBody>
      </p:sp>
      <p:sp>
        <p:nvSpPr>
          <p:cNvPr id="131" name="Google Shape;131;p27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Lesson 3 - Density</a:t>
            </a:r>
            <a:endParaRPr/>
          </a:p>
        </p:txBody>
      </p:sp>
      <p:sp>
        <p:nvSpPr>
          <p:cNvPr id="132" name="Google Shape;132;p27"/>
          <p:cNvSpPr txBox="1"/>
          <p:nvPr>
            <p:ph idx="4294967295" type="subTitle"/>
          </p:nvPr>
        </p:nvSpPr>
        <p:spPr>
          <a:xfrm>
            <a:off x="397375" y="3920675"/>
            <a:ext cx="3951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McKee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8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Independent Practice. Questions on our learning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8" name="Google Shape;138;p28"/>
          <p:cNvSpPr txBox="1"/>
          <p:nvPr>
            <p:ph idx="1" type="body"/>
          </p:nvPr>
        </p:nvSpPr>
        <p:spPr>
          <a:xfrm>
            <a:off x="458975" y="1031400"/>
            <a:ext cx="8226000" cy="315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-234950" lvl="0" marL="228600" rtl="0" algn="l">
              <a:spcBef>
                <a:spcPts val="1600"/>
              </a:spcBef>
              <a:spcAft>
                <a:spcPts val="0"/>
              </a:spcAft>
              <a:buSzPts val="1900"/>
              <a:buAutoNum type="arabicParenR"/>
            </a:pPr>
            <a:r>
              <a:rPr lang="en-GB" sz="1900"/>
              <a:t>Density is defined as ______ per unit volume?</a:t>
            </a:r>
            <a:endParaRPr sz="1900"/>
          </a:p>
          <a:p>
            <a:pPr indent="-234950" lvl="0" marL="228600" rtl="0" algn="l">
              <a:spcBef>
                <a:spcPts val="0"/>
              </a:spcBef>
              <a:spcAft>
                <a:spcPts val="0"/>
              </a:spcAft>
              <a:buSzPts val="1900"/>
              <a:buAutoNum type="arabicParenR"/>
            </a:pPr>
            <a:r>
              <a:rPr lang="en-GB" sz="1900"/>
              <a:t>Mass is the amount of ___________ in an substance or object?</a:t>
            </a:r>
            <a:endParaRPr sz="1900"/>
          </a:p>
          <a:p>
            <a:pPr indent="-234950" lvl="0" marL="228600" rtl="0" algn="l">
              <a:spcBef>
                <a:spcPts val="0"/>
              </a:spcBef>
              <a:spcAft>
                <a:spcPts val="0"/>
              </a:spcAft>
              <a:buSzPts val="1900"/>
              <a:buAutoNum type="arabicParenR"/>
            </a:pPr>
            <a:r>
              <a:rPr lang="en-GB" sz="1900"/>
              <a:t>The units of ____________ are cm</a:t>
            </a:r>
            <a:r>
              <a:rPr baseline="30000" lang="en-GB" sz="1900"/>
              <a:t>3</a:t>
            </a:r>
            <a:r>
              <a:rPr lang="en-GB" sz="1900"/>
              <a:t> or m</a:t>
            </a:r>
            <a:r>
              <a:rPr baseline="30000" lang="en-GB" sz="1900"/>
              <a:t>3</a:t>
            </a:r>
            <a:endParaRPr baseline="30000" sz="1900"/>
          </a:p>
          <a:p>
            <a:pPr indent="-234950" lvl="0" marL="228600" rtl="0" algn="l">
              <a:spcBef>
                <a:spcPts val="0"/>
              </a:spcBef>
              <a:spcAft>
                <a:spcPts val="0"/>
              </a:spcAft>
              <a:buSzPts val="1900"/>
              <a:buAutoNum type="arabicParenR"/>
            </a:pPr>
            <a:r>
              <a:rPr lang="en-GB" sz="1900"/>
              <a:t>Gases have the _____________ density compared to solids and liquids?</a:t>
            </a:r>
            <a:endParaRPr sz="1900"/>
          </a:p>
          <a:p>
            <a:pPr indent="-234950" lvl="0" marL="228600" rtl="0" algn="l">
              <a:spcBef>
                <a:spcPts val="0"/>
              </a:spcBef>
              <a:spcAft>
                <a:spcPts val="0"/>
              </a:spcAft>
              <a:buSzPts val="1900"/>
              <a:buAutoNum type="arabicParenR"/>
            </a:pPr>
            <a:r>
              <a:rPr lang="en-GB" sz="1900"/>
              <a:t>________ have the highest density as their particles are closely packed.</a:t>
            </a:r>
            <a:endParaRPr sz="1900"/>
          </a:p>
        </p:txBody>
      </p:sp>
      <p:sp>
        <p:nvSpPr>
          <p:cNvPr id="139" name="Google Shape;139;p28"/>
          <p:cNvSpPr txBox="1"/>
          <p:nvPr>
            <p:ph idx="12" type="sldNum"/>
          </p:nvPr>
        </p:nvSpPr>
        <p:spPr>
          <a:xfrm>
            <a:off x="4236229" y="2331608"/>
            <a:ext cx="274500" cy="19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9"/>
          <p:cNvSpPr txBox="1"/>
          <p:nvPr>
            <p:ph type="title"/>
          </p:nvPr>
        </p:nvSpPr>
        <p:spPr>
          <a:xfrm>
            <a:off x="297000" y="445025"/>
            <a:ext cx="8226000" cy="81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Practice - Explaining Density</a:t>
            </a:r>
            <a:endParaRPr/>
          </a:p>
        </p:txBody>
      </p:sp>
      <p:sp>
        <p:nvSpPr>
          <p:cNvPr id="145" name="Google Shape;145;p29"/>
          <p:cNvSpPr txBox="1"/>
          <p:nvPr>
            <p:ph idx="1" type="body"/>
          </p:nvPr>
        </p:nvSpPr>
        <p:spPr>
          <a:xfrm>
            <a:off x="734788" y="991875"/>
            <a:ext cx="7788000" cy="315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/>
              <a:t>Pause the video to answer the following questions.  Think about both the spacing and the number of particles, within your answer.  Then replay the video to check.</a:t>
            </a:r>
            <a:endParaRPr sz="1900">
              <a:solidFill>
                <a:srgbClr val="434343"/>
              </a:solidFill>
            </a:endParaRPr>
          </a:p>
          <a:p>
            <a:pPr indent="-228600" lvl="0" marL="228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-GB" sz="1800">
                <a:solidFill>
                  <a:srgbClr val="000000"/>
                </a:solidFill>
              </a:rPr>
              <a:t>Why do gases have very low densities?</a:t>
            </a:r>
            <a:endParaRPr sz="1800">
              <a:solidFill>
                <a:srgbClr val="000000"/>
              </a:solidFill>
            </a:endParaRPr>
          </a:p>
          <a:p>
            <a:pPr indent="-228600" lvl="0" marL="228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-GB" sz="1800">
                <a:solidFill>
                  <a:srgbClr val="000000"/>
                </a:solidFill>
              </a:rPr>
              <a:t>Why </a:t>
            </a:r>
            <a:r>
              <a:rPr lang="en-GB">
                <a:solidFill>
                  <a:srgbClr val="000000"/>
                </a:solidFill>
              </a:rPr>
              <a:t>d</a:t>
            </a:r>
            <a:r>
              <a:rPr lang="en-GB" sz="1800">
                <a:solidFill>
                  <a:srgbClr val="000000"/>
                </a:solidFill>
              </a:rPr>
              <a:t>o solids have higher densities than liquids</a:t>
            </a:r>
            <a:endParaRPr sz="1800">
              <a:solidFill>
                <a:srgbClr val="000000"/>
              </a:solidFill>
            </a:endParaRPr>
          </a:p>
          <a:p>
            <a:pPr indent="-228600" lvl="0" marL="228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-GB" sz="1800">
                <a:solidFill>
                  <a:srgbClr val="000000"/>
                </a:solidFill>
              </a:rPr>
              <a:t>Why do liquids have densities that are close to the densities of their substance  a </a:t>
            </a:r>
            <a:r>
              <a:rPr lang="en-GB">
                <a:solidFill>
                  <a:srgbClr val="000000"/>
                </a:solidFill>
              </a:rPr>
              <a:t>solid</a:t>
            </a:r>
            <a:r>
              <a:rPr lang="en-GB" sz="1800">
                <a:solidFill>
                  <a:srgbClr val="000000"/>
                </a:solidFill>
              </a:rPr>
              <a:t>?</a:t>
            </a:r>
            <a:endParaRPr sz="1800">
              <a:solidFill>
                <a:srgbClr val="000000"/>
              </a:solidFill>
            </a:endParaRPr>
          </a:p>
          <a:p>
            <a:pPr indent="-228600" lvl="0" marL="228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-GB" sz="1800">
                <a:solidFill>
                  <a:srgbClr val="000000"/>
                </a:solidFill>
              </a:rPr>
              <a:t>Using the the word </a:t>
            </a:r>
            <a:r>
              <a:rPr lang="en-GB">
                <a:solidFill>
                  <a:srgbClr val="000000"/>
                </a:solidFill>
              </a:rPr>
              <a:t>density</a:t>
            </a:r>
            <a:r>
              <a:rPr lang="en-GB" sz="1800">
                <a:solidFill>
                  <a:srgbClr val="000000"/>
                </a:solidFill>
              </a:rPr>
              <a:t> in your answer, suggest why bubbles of gas float in a liquid?</a:t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146" name="Google Shape;146;p29"/>
          <p:cNvSpPr txBox="1"/>
          <p:nvPr>
            <p:ph idx="12" type="sldNum"/>
          </p:nvPr>
        </p:nvSpPr>
        <p:spPr>
          <a:xfrm>
            <a:off x="4236229" y="2331608"/>
            <a:ext cx="274500" cy="19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0"/>
          <p:cNvSpPr txBox="1"/>
          <p:nvPr>
            <p:ph idx="12" type="sldNum"/>
          </p:nvPr>
        </p:nvSpPr>
        <p:spPr>
          <a:xfrm>
            <a:off x="4236229" y="2331608"/>
            <a:ext cx="274500" cy="19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52" name="Google Shape;152;p30"/>
          <p:cNvGraphicFramePr/>
          <p:nvPr/>
        </p:nvGraphicFramePr>
        <p:xfrm>
          <a:off x="720000" y="508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{E57FC115-91C1-414A-9021-7F812880EEB1}</a:tableStyleId>
              </a:tblPr>
              <a:tblGrid>
                <a:gridCol w="1236250"/>
                <a:gridCol w="844450"/>
                <a:gridCol w="896900"/>
                <a:gridCol w="2280150"/>
                <a:gridCol w="1178925"/>
              </a:tblGrid>
              <a:tr h="4000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Substance</a:t>
                      </a:r>
                      <a:endParaRPr b="1"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Mass (g)</a:t>
                      </a:r>
                      <a:endParaRPr b="1"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Volume  (cm</a:t>
                      </a:r>
                      <a:r>
                        <a:rPr b="1" baseline="30000"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r>
                        <a:rPr b="1"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)</a:t>
                      </a:r>
                      <a:endParaRPr b="1"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Density = mass / volume</a:t>
                      </a:r>
                      <a:endParaRPr b="1"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Density</a:t>
                      </a:r>
                      <a:endParaRPr b="1"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(g/cm</a:t>
                      </a:r>
                      <a:r>
                        <a:rPr b="1" baseline="30000"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r>
                        <a:rPr b="1"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)</a:t>
                      </a:r>
                      <a:endParaRPr b="1"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Steel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780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100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Aluminium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270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100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Air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0.13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100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Feathers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0.25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100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Ice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46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50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Water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Bricks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46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25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Silver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1050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100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Gold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1930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100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1"/>
          <p:cNvSpPr txBox="1"/>
          <p:nvPr>
            <p:ph idx="12" type="sldNum"/>
          </p:nvPr>
        </p:nvSpPr>
        <p:spPr>
          <a:xfrm>
            <a:off x="4236229" y="2331608"/>
            <a:ext cx="274500" cy="19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58" name="Google Shape;158;p31"/>
          <p:cNvGraphicFramePr/>
          <p:nvPr/>
        </p:nvGraphicFramePr>
        <p:xfrm>
          <a:off x="458975" y="84014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{E57FC115-91C1-414A-9021-7F812880EEB1}</a:tableStyleId>
              </a:tblPr>
              <a:tblGrid>
                <a:gridCol w="1568175"/>
                <a:gridCol w="1275800"/>
                <a:gridCol w="1355550"/>
                <a:gridCol w="3924875"/>
              </a:tblGrid>
              <a:tr h="8518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Substance</a:t>
                      </a:r>
                      <a:endParaRPr b="1"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Density (g/cm</a:t>
                      </a:r>
                      <a:r>
                        <a:rPr b="1" baseline="30000"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r>
                        <a:rPr b="1"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)</a:t>
                      </a:r>
                      <a:endParaRPr b="1"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Float or sink?</a:t>
                      </a:r>
                      <a:endParaRPr b="1"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Explain</a:t>
                      </a:r>
                      <a:endParaRPr b="1"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09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Brick</a:t>
                      </a:r>
                      <a:endParaRPr b="1"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1.9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sink</a:t>
                      </a:r>
                      <a:endParaRPr sz="1500">
                        <a:solidFill>
                          <a:srgbClr val="FF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Brick has a </a:t>
                      </a:r>
                      <a:r>
                        <a:rPr lang="en-GB" sz="1500" u="sng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higher density </a:t>
                      </a:r>
                      <a:r>
                        <a:rPr lang="en-GB" sz="1500">
                          <a:solidFill>
                            <a:srgbClr val="FF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than water so it will sink</a:t>
                      </a:r>
                      <a:endParaRPr sz="1500">
                        <a:solidFill>
                          <a:srgbClr val="FF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33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Cork </a:t>
                      </a:r>
                      <a:endParaRPr b="1"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0.12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33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Concrete</a:t>
                      </a:r>
                      <a:endParaRPr b="1"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2.3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33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Oil</a:t>
                      </a:r>
                      <a:endParaRPr b="1"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0.72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33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Lithium</a:t>
                      </a:r>
                      <a:endParaRPr b="1"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0.535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45725" marB="45725" marR="45725" marL="45725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