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3"/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43b4788a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d43b4788a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d43b4788a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8d43b4788a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d43b4788a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8d43b4788a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d43b4788a_0_1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8d43b4788a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d43b4788a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8d43b4788a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d43b4788a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8d43b4788a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1" cy="170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11598967" y="5945600"/>
            <a:ext cx="593100" cy="91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553905" y="513804"/>
            <a:ext cx="24168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553905" y="6324845"/>
            <a:ext cx="541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553905" y="513804"/>
            <a:ext cx="24168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553905" y="6324845"/>
            <a:ext cx="541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553905" y="513804"/>
            <a:ext cx="43350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553905" y="6324845"/>
            <a:ext cx="541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553905" y="513804"/>
            <a:ext cx="43350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553905" y="6324845"/>
            <a:ext cx="541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63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24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604267" y="1905233"/>
            <a:ext cx="109755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2" type="subTitle"/>
          </p:nvPr>
        </p:nvSpPr>
        <p:spPr>
          <a:xfrm>
            <a:off x="611967" y="2509500"/>
            <a:ext cx="34473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3" type="body"/>
          </p:nvPr>
        </p:nvSpPr>
        <p:spPr>
          <a:xfrm>
            <a:off x="611967" y="3323500"/>
            <a:ext cx="3447300" cy="256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130" name="Google Shape;130;p26"/>
          <p:cNvSpPr txBox="1"/>
          <p:nvPr>
            <p:ph idx="4" type="subTitle"/>
          </p:nvPr>
        </p:nvSpPr>
        <p:spPr>
          <a:xfrm>
            <a:off x="4372400" y="2509500"/>
            <a:ext cx="34473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5" type="body"/>
          </p:nvPr>
        </p:nvSpPr>
        <p:spPr>
          <a:xfrm>
            <a:off x="4372400" y="3323500"/>
            <a:ext cx="3447300" cy="256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132" name="Google Shape;132;p26"/>
          <p:cNvSpPr txBox="1"/>
          <p:nvPr>
            <p:ph idx="6" type="subTitle"/>
          </p:nvPr>
        </p:nvSpPr>
        <p:spPr>
          <a:xfrm>
            <a:off x="8132833" y="2509500"/>
            <a:ext cx="34473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7" type="body"/>
          </p:nvPr>
        </p:nvSpPr>
        <p:spPr>
          <a:xfrm>
            <a:off x="8132833" y="3323500"/>
            <a:ext cx="3447300" cy="25689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2" type="subTitle"/>
          </p:nvPr>
        </p:nvSpPr>
        <p:spPr>
          <a:xfrm>
            <a:off x="7407633" y="3561600"/>
            <a:ext cx="4172400" cy="52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4" type="subTitle"/>
          </p:nvPr>
        </p:nvSpPr>
        <p:spPr>
          <a:xfrm>
            <a:off x="611967" y="3561600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6" type="subTitle"/>
          </p:nvPr>
        </p:nvSpPr>
        <p:spPr>
          <a:xfrm>
            <a:off x="7407633" y="4236967"/>
            <a:ext cx="4172400" cy="52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7" type="subTitle"/>
          </p:nvPr>
        </p:nvSpPr>
        <p:spPr>
          <a:xfrm>
            <a:off x="7407633" y="4912333"/>
            <a:ext cx="4172400" cy="525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" type="subTitle"/>
          </p:nvPr>
        </p:nvSpPr>
        <p:spPr>
          <a:xfrm>
            <a:off x="611967" y="1917533"/>
            <a:ext cx="4171200" cy="60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3" type="subTitle"/>
          </p:nvPr>
        </p:nvSpPr>
        <p:spPr>
          <a:xfrm>
            <a:off x="6312000" y="1917533"/>
            <a:ext cx="4171200" cy="60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28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0" name="Google Shape;150;p28"/>
          <p:cNvSpPr txBox="1"/>
          <p:nvPr>
            <p:ph idx="5" type="subTitle"/>
          </p:nvPr>
        </p:nvSpPr>
        <p:spPr>
          <a:xfrm>
            <a:off x="611967" y="3936500"/>
            <a:ext cx="4171200" cy="60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1" name="Google Shape;151;p28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2" name="Google Shape;152;p28"/>
          <p:cNvSpPr txBox="1"/>
          <p:nvPr>
            <p:ph idx="7" type="subTitle"/>
          </p:nvPr>
        </p:nvSpPr>
        <p:spPr>
          <a:xfrm>
            <a:off x="6312000" y="3936500"/>
            <a:ext cx="4171200" cy="60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28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653667" y="1466300"/>
            <a:ext cx="10926300" cy="4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1" type="subTitle"/>
          </p:nvPr>
        </p:nvSpPr>
        <p:spPr>
          <a:xfrm>
            <a:off x="632700" y="5292667"/>
            <a:ext cx="52473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162" name="Google Shape;162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25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11967" y="1917533"/>
            <a:ext cx="109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Angle bisectors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611967" y="1917533"/>
            <a:ext cx="5268000" cy="39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3" name="Google Shape;173;p33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Mr Maseko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4" name="Google Shape;174;p3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/>
          <p:nvPr/>
        </p:nvSpPr>
        <p:spPr>
          <a:xfrm rot="166181">
            <a:off x="9473532" y="2355048"/>
            <a:ext cx="1583149" cy="214781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4"/>
          <p:cNvSpPr/>
          <p:nvPr/>
        </p:nvSpPr>
        <p:spPr>
          <a:xfrm>
            <a:off x="9710411" y="3387671"/>
            <a:ext cx="82800" cy="82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4"/>
          <p:cNvSpPr/>
          <p:nvPr/>
        </p:nvSpPr>
        <p:spPr>
          <a:xfrm>
            <a:off x="10462564" y="2853594"/>
            <a:ext cx="82800" cy="82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34"/>
          <p:cNvSpPr txBox="1"/>
          <p:nvPr/>
        </p:nvSpPr>
        <p:spPr>
          <a:xfrm>
            <a:off x="9541454" y="2924344"/>
            <a:ext cx="399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83" name="Google Shape;183;p34"/>
          <p:cNvSpPr txBox="1"/>
          <p:nvPr/>
        </p:nvSpPr>
        <p:spPr>
          <a:xfrm>
            <a:off x="10501645" y="2737646"/>
            <a:ext cx="4107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cxnSp>
        <p:nvCxnSpPr>
          <p:cNvPr id="184" name="Google Shape;184;p34"/>
          <p:cNvCxnSpPr/>
          <p:nvPr/>
        </p:nvCxnSpPr>
        <p:spPr>
          <a:xfrm flipH="1" rot="10800000">
            <a:off x="9474381" y="3399724"/>
            <a:ext cx="1591800" cy="43800"/>
          </a:xfrm>
          <a:prstGeom prst="straightConnector1">
            <a:avLst/>
          </a:prstGeom>
          <a:noFill/>
          <a:ln cap="flat" cmpd="sng" w="9525">
            <a:solidFill>
              <a:srgbClr val="8E8E8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5" name="Google Shape;185;p34"/>
          <p:cNvSpPr txBox="1"/>
          <p:nvPr/>
        </p:nvSpPr>
        <p:spPr>
          <a:xfrm>
            <a:off x="609601" y="1373094"/>
            <a:ext cx="8166000" cy="28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Take a piece of paper. Mark 2 adjacent line segments AB and AC.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Measure the angle BAC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Fold the paper so that AB and AC overlap.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  <p:cxnSp>
        <p:nvCxnSpPr>
          <p:cNvPr id="186" name="Google Shape;186;p34"/>
          <p:cNvCxnSpPr/>
          <p:nvPr/>
        </p:nvCxnSpPr>
        <p:spPr>
          <a:xfrm flipH="1" rot="10800000">
            <a:off x="9753979" y="2880957"/>
            <a:ext cx="754200" cy="537300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34"/>
          <p:cNvSpPr/>
          <p:nvPr/>
        </p:nvSpPr>
        <p:spPr>
          <a:xfrm>
            <a:off x="10501645" y="3842796"/>
            <a:ext cx="82800" cy="82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10626338" y="3641323"/>
            <a:ext cx="3996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cxnSp>
        <p:nvCxnSpPr>
          <p:cNvPr id="189" name="Google Shape;189;p34"/>
          <p:cNvCxnSpPr/>
          <p:nvPr/>
        </p:nvCxnSpPr>
        <p:spPr>
          <a:xfrm>
            <a:off x="9730273" y="3420479"/>
            <a:ext cx="814500" cy="462600"/>
          </a:xfrm>
          <a:prstGeom prst="straightConnector1">
            <a:avLst/>
          </a:prstGeom>
          <a:noFill/>
          <a:ln cap="flat" cmpd="sng" w="57150">
            <a:solidFill>
              <a:srgbClr val="00823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/>
        </p:nvSpPr>
        <p:spPr>
          <a:xfrm>
            <a:off x="321389" y="2009546"/>
            <a:ext cx="56397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Mark 2 points on AB and AC the same distance from A.</a:t>
            </a:r>
            <a:endParaRPr sz="240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Measure the distance of positions on the fold from these new points.</a:t>
            </a:r>
            <a:endParaRPr sz="2400"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 sz="2400"/>
          </a:p>
        </p:txBody>
      </p:sp>
      <p:pic>
        <p:nvPicPr>
          <p:cNvPr descr="A picture containing monitor, small, screen, table&#10;&#10;Description automatically generated" id="195" name="Google Shape;1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496" y="1250417"/>
            <a:ext cx="3321742" cy="435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/>
        </p:nvSpPr>
        <p:spPr>
          <a:xfrm>
            <a:off x="309660" y="1491579"/>
            <a:ext cx="5547300" cy="3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</a:t>
            </a:r>
            <a:r>
              <a:rPr b="1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angle bisector 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a </a:t>
            </a:r>
            <a:r>
              <a:rPr b="1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locus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of points that are </a:t>
            </a:r>
            <a:r>
              <a:rPr b="1" i="0" lang="en-GB" sz="1867" u="none" cap="none" strike="noStrike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equidistant between two line segments.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bisect Angle BAC: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eriod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two points on the line segments AB and AC that are equidistant from A. </a:t>
            </a:r>
            <a:endParaRPr/>
          </a:p>
          <a:p>
            <a:pPr indent="-342916" lvl="0" marL="342916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rabicPeriod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Join the midpoint of these points to A.</a:t>
            </a:r>
            <a:endParaRPr/>
          </a:p>
        </p:txBody>
      </p:sp>
      <p:pic>
        <p:nvPicPr>
          <p:cNvPr descr="A picture containing monitor, small, screen, table&#10;&#10;Description automatically generated" id="201" name="Google Shape;20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3979" y="1491579"/>
            <a:ext cx="3321742" cy="4357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/>
        </p:nvSpPr>
        <p:spPr>
          <a:xfrm>
            <a:off x="496924" y="1331191"/>
            <a:ext cx="82845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333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following angles accurately and bisect them.</a:t>
            </a:r>
            <a:endParaRPr/>
          </a:p>
        </p:txBody>
      </p:sp>
      <p:pic>
        <p:nvPicPr>
          <p:cNvPr descr="A close up of a sign&#10;&#10;Description automatically generated" id="207" name="Google Shape;2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844" y="1816795"/>
            <a:ext cx="10888312" cy="3871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/>
          <p:nvPr/>
        </p:nvSpPr>
        <p:spPr>
          <a:xfrm>
            <a:off x="368210" y="1887071"/>
            <a:ext cx="6010500" cy="2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a large random triangle and label the vertices A, B, C.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Draw the angle bisectors of ABC, ACB, BAC.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Make conjectures and test these on different triangles…</a:t>
            </a:r>
            <a:endParaRPr/>
          </a:p>
        </p:txBody>
      </p:sp>
      <p:pic>
        <p:nvPicPr>
          <p:cNvPr descr="A picture containing laser, kite, pole, young&#10;&#10;Description automatically generated" id="213" name="Google Shape;21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3785" y="1568485"/>
            <a:ext cx="5438337" cy="4141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