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rgbClr val="4B3241"/>
                </a:solidFill>
              </a:rPr>
              <a:t>Find and understand the union of 2 sets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B3241"/>
                </a:solidFill>
              </a:rPr>
              <a:t>Mrs Dennett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3" y="109703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and understand the union of 2 sets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280559" y="471145"/>
            <a:ext cx="4595710" cy="43221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lang="en-GB"/>
              <a:t>Here is a Venn Diagram.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Shade the section of the diagram represented by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 ∪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2. 	</a:t>
            </a:r>
            <a:r>
              <a:rPr lang="en-GB"/>
              <a:t>ξ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= { 1 to 24 inclusive}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A = { Odd numbers }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B = { Factors of 24 }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Show the information in a Venn diagram.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List the members of set A ∪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5042756" y="471145"/>
            <a:ext cx="3891600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Here is a Venn diagram.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the members of set B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List the members of set A ∩ B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List the members of set A ∪</a:t>
            </a:r>
            <a:r>
              <a:rPr b="0" i="0" lang="en-GB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1" name="Google Shape;41;p7"/>
          <p:cNvGrpSpPr/>
          <p:nvPr/>
        </p:nvGrpSpPr>
        <p:grpSpPr>
          <a:xfrm>
            <a:off x="5171803" y="746652"/>
            <a:ext cx="2859919" cy="1953445"/>
            <a:chOff x="4891376" y="1232212"/>
            <a:chExt cx="2859919" cy="1953445"/>
          </a:xfrm>
        </p:grpSpPr>
        <p:grpSp>
          <p:nvGrpSpPr>
            <p:cNvPr id="42" name="Google Shape;42;p7"/>
            <p:cNvGrpSpPr/>
            <p:nvPr/>
          </p:nvGrpSpPr>
          <p:grpSpPr>
            <a:xfrm>
              <a:off x="4891376" y="1232212"/>
              <a:ext cx="2660297" cy="1953445"/>
              <a:chOff x="1017335" y="3786763"/>
              <a:chExt cx="2660297" cy="1953445"/>
            </a:xfrm>
          </p:grpSpPr>
          <p:sp>
            <p:nvSpPr>
              <p:cNvPr id="43" name="Google Shape;43;p7"/>
              <p:cNvSpPr/>
              <p:nvPr/>
            </p:nvSpPr>
            <p:spPr>
              <a:xfrm>
                <a:off x="1463264" y="4043560"/>
                <a:ext cx="1355509" cy="1304722"/>
              </a:xfrm>
              <a:prstGeom prst="ellipse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44" name="Google Shape;44;p7"/>
              <p:cNvSpPr/>
              <p:nvPr/>
            </p:nvSpPr>
            <p:spPr>
              <a:xfrm>
                <a:off x="2210348" y="4043559"/>
                <a:ext cx="1355509" cy="1304722"/>
              </a:xfrm>
              <a:prstGeom prst="ellipse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45" name="Google Shape;45;p7"/>
              <p:cNvSpPr/>
              <p:nvPr/>
            </p:nvSpPr>
            <p:spPr>
              <a:xfrm>
                <a:off x="1321485" y="3840297"/>
                <a:ext cx="2356147" cy="1883985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46" name="Google Shape;46;p7"/>
              <p:cNvSpPr txBox="1"/>
              <p:nvPr/>
            </p:nvSpPr>
            <p:spPr>
              <a:xfrm>
                <a:off x="1894606" y="5391139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</a:t>
                </a:r>
                <a:endParaRPr/>
              </a:p>
            </p:txBody>
          </p:sp>
          <p:sp>
            <p:nvSpPr>
              <p:cNvPr id="47" name="Google Shape;47;p7"/>
              <p:cNvSpPr txBox="1"/>
              <p:nvPr/>
            </p:nvSpPr>
            <p:spPr>
              <a:xfrm>
                <a:off x="2919892" y="4277654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3</a:t>
                </a:r>
                <a:endParaRPr/>
              </a:p>
            </p:txBody>
          </p:sp>
          <p:sp>
            <p:nvSpPr>
              <p:cNvPr id="48" name="Google Shape;48;p7"/>
              <p:cNvSpPr txBox="1"/>
              <p:nvPr/>
            </p:nvSpPr>
            <p:spPr>
              <a:xfrm>
                <a:off x="1854795" y="4142697"/>
                <a:ext cx="227381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49" name="Google Shape;49;p7"/>
              <p:cNvSpPr txBox="1"/>
              <p:nvPr/>
            </p:nvSpPr>
            <p:spPr>
              <a:xfrm>
                <a:off x="1620758" y="4431543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50" name="Google Shape;50;p7"/>
              <p:cNvSpPr txBox="1"/>
              <p:nvPr/>
            </p:nvSpPr>
            <p:spPr>
              <a:xfrm>
                <a:off x="1346571" y="3851734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</a:t>
                </a:r>
                <a:endParaRPr/>
              </a:p>
            </p:txBody>
          </p:sp>
          <p:sp>
            <p:nvSpPr>
              <p:cNvPr id="51" name="Google Shape;51;p7"/>
              <p:cNvSpPr txBox="1"/>
              <p:nvPr/>
            </p:nvSpPr>
            <p:spPr>
              <a:xfrm>
                <a:off x="3307095" y="3858960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</a:t>
                </a:r>
                <a:endParaRPr/>
              </a:p>
            </p:txBody>
          </p:sp>
          <p:sp>
            <p:nvSpPr>
              <p:cNvPr id="52" name="Google Shape;52;p7"/>
              <p:cNvSpPr txBox="1"/>
              <p:nvPr/>
            </p:nvSpPr>
            <p:spPr>
              <a:xfrm>
                <a:off x="2375501" y="4321734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53" name="Google Shape;53;p7"/>
              <p:cNvSpPr txBox="1"/>
              <p:nvPr/>
            </p:nvSpPr>
            <p:spPr>
              <a:xfrm>
                <a:off x="1841007" y="4539640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4</a:t>
                </a:r>
                <a:endParaRPr/>
              </a:p>
            </p:txBody>
          </p:sp>
          <p:sp>
            <p:nvSpPr>
              <p:cNvPr id="54" name="Google Shape;54;p7"/>
              <p:cNvSpPr txBox="1"/>
              <p:nvPr/>
            </p:nvSpPr>
            <p:spPr>
              <a:xfrm>
                <a:off x="1906632" y="4152457"/>
                <a:ext cx="38278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16</a:t>
                </a:r>
                <a:endParaRPr/>
              </a:p>
            </p:txBody>
          </p:sp>
          <p:sp>
            <p:nvSpPr>
              <p:cNvPr id="55" name="Google Shape;55;p7"/>
              <p:cNvSpPr txBox="1"/>
              <p:nvPr/>
            </p:nvSpPr>
            <p:spPr>
              <a:xfrm>
                <a:off x="2367839" y="5401654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5</a:t>
                </a:r>
                <a:endParaRPr/>
              </a:p>
            </p:txBody>
          </p:sp>
          <p:sp>
            <p:nvSpPr>
              <p:cNvPr id="56" name="Google Shape;56;p7"/>
              <p:cNvSpPr txBox="1"/>
              <p:nvPr/>
            </p:nvSpPr>
            <p:spPr>
              <a:xfrm>
                <a:off x="2960552" y="4708917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6</a:t>
                </a:r>
                <a:endParaRPr/>
              </a:p>
            </p:txBody>
          </p:sp>
          <p:sp>
            <p:nvSpPr>
              <p:cNvPr id="57" name="Google Shape;57;p7"/>
              <p:cNvSpPr txBox="1"/>
              <p:nvPr/>
            </p:nvSpPr>
            <p:spPr>
              <a:xfrm>
                <a:off x="1659611" y="4860755"/>
                <a:ext cx="40895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8</a:t>
                </a:r>
                <a:endParaRPr/>
              </a:p>
            </p:txBody>
          </p:sp>
          <p:sp>
            <p:nvSpPr>
              <p:cNvPr id="58" name="Google Shape;58;p7"/>
              <p:cNvSpPr txBox="1"/>
              <p:nvPr/>
            </p:nvSpPr>
            <p:spPr>
              <a:xfrm>
                <a:off x="2346060" y="4326750"/>
                <a:ext cx="40895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12</a:t>
                </a:r>
                <a:endParaRPr/>
              </a:p>
            </p:txBody>
          </p:sp>
          <p:sp>
            <p:nvSpPr>
              <p:cNvPr id="59" name="Google Shape;59;p7"/>
              <p:cNvSpPr txBox="1"/>
              <p:nvPr/>
            </p:nvSpPr>
            <p:spPr>
              <a:xfrm>
                <a:off x="2759245" y="4994829"/>
                <a:ext cx="40895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 9</a:t>
                </a:r>
                <a:endParaRPr/>
              </a:p>
            </p:txBody>
          </p:sp>
          <p:sp>
            <p:nvSpPr>
              <p:cNvPr id="60" name="Google Shape;60;p7"/>
              <p:cNvSpPr/>
              <p:nvPr/>
            </p:nvSpPr>
            <p:spPr>
              <a:xfrm>
                <a:off x="1017335" y="3786763"/>
                <a:ext cx="27603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ξ</a:t>
                </a:r>
                <a:endParaRPr b="0" i="0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61" name="Google Shape;61;p7"/>
            <p:cNvSpPr txBox="1"/>
            <p:nvPr/>
          </p:nvSpPr>
          <p:spPr>
            <a:xfrm>
              <a:off x="6748928" y="2812305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62" name="Google Shape;62;p7"/>
            <p:cNvSpPr txBox="1"/>
            <p:nvPr/>
          </p:nvSpPr>
          <p:spPr>
            <a:xfrm>
              <a:off x="5312659" y="2816280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63" name="Google Shape;63;p7"/>
            <p:cNvSpPr txBox="1"/>
            <p:nvPr/>
          </p:nvSpPr>
          <p:spPr>
            <a:xfrm>
              <a:off x="7151599" y="2827715"/>
              <a:ext cx="44031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/>
            </a:p>
          </p:txBody>
        </p:sp>
        <p:sp>
          <p:nvSpPr>
            <p:cNvPr id="64" name="Google Shape;64;p7"/>
            <p:cNvSpPr txBox="1"/>
            <p:nvPr/>
          </p:nvSpPr>
          <p:spPr>
            <a:xfrm>
              <a:off x="6175860" y="1256844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/>
            </a:p>
          </p:txBody>
        </p:sp>
        <p:sp>
          <p:nvSpPr>
            <p:cNvPr id="65" name="Google Shape;65;p7"/>
            <p:cNvSpPr txBox="1"/>
            <p:nvPr/>
          </p:nvSpPr>
          <p:spPr>
            <a:xfrm>
              <a:off x="5156885" y="2504392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/>
            </a:p>
          </p:txBody>
        </p:sp>
        <p:sp>
          <p:nvSpPr>
            <p:cNvPr id="66" name="Google Shape;66;p7"/>
            <p:cNvSpPr txBox="1"/>
            <p:nvPr/>
          </p:nvSpPr>
          <p:spPr>
            <a:xfrm>
              <a:off x="7178228" y="2504392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/>
            </a:p>
          </p:txBody>
        </p:sp>
        <p:sp>
          <p:nvSpPr>
            <p:cNvPr id="67" name="Google Shape;67;p7"/>
            <p:cNvSpPr txBox="1"/>
            <p:nvPr/>
          </p:nvSpPr>
          <p:spPr>
            <a:xfrm>
              <a:off x="7103973" y="1962116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/>
            </a:p>
          </p:txBody>
        </p:sp>
      </p:grpSp>
      <p:grpSp>
        <p:nvGrpSpPr>
          <p:cNvPr id="68" name="Google Shape;68;p7"/>
          <p:cNvGrpSpPr/>
          <p:nvPr/>
        </p:nvGrpSpPr>
        <p:grpSpPr>
          <a:xfrm>
            <a:off x="1015331" y="736455"/>
            <a:ext cx="1954123" cy="1135962"/>
            <a:chOff x="1356944" y="820429"/>
            <a:chExt cx="1954123" cy="1135962"/>
          </a:xfrm>
        </p:grpSpPr>
        <p:grpSp>
          <p:nvGrpSpPr>
            <p:cNvPr id="69" name="Google Shape;69;p7"/>
            <p:cNvGrpSpPr/>
            <p:nvPr/>
          </p:nvGrpSpPr>
          <p:grpSpPr>
            <a:xfrm>
              <a:off x="1607068" y="872578"/>
              <a:ext cx="1703999" cy="1083813"/>
              <a:chOff x="720243" y="1313752"/>
              <a:chExt cx="2804004" cy="1886008"/>
            </a:xfrm>
          </p:grpSpPr>
          <p:sp>
            <p:nvSpPr>
              <p:cNvPr id="70" name="Google Shape;70;p7"/>
              <p:cNvSpPr/>
              <p:nvPr/>
            </p:nvSpPr>
            <p:spPr>
              <a:xfrm>
                <a:off x="888971" y="1551134"/>
                <a:ext cx="1613164" cy="1523730"/>
              </a:xfrm>
              <a:prstGeom prst="ellipse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1" name="Google Shape;71;p7"/>
              <p:cNvSpPr/>
              <p:nvPr/>
            </p:nvSpPr>
            <p:spPr>
              <a:xfrm>
                <a:off x="1778061" y="1551133"/>
                <a:ext cx="1613164" cy="1523730"/>
              </a:xfrm>
              <a:prstGeom prst="ellipse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2" name="Google Shape;72;p7"/>
              <p:cNvSpPr/>
              <p:nvPr/>
            </p:nvSpPr>
            <p:spPr>
              <a:xfrm>
                <a:off x="720243" y="1313752"/>
                <a:ext cx="2804004" cy="1886008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73" name="Google Shape;73;p7"/>
            <p:cNvSpPr txBox="1"/>
            <p:nvPr/>
          </p:nvSpPr>
          <p:spPr>
            <a:xfrm>
              <a:off x="1626466" y="881292"/>
              <a:ext cx="22810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74" name="Google Shape;74;p7"/>
            <p:cNvSpPr txBox="1"/>
            <p:nvPr/>
          </p:nvSpPr>
          <p:spPr>
            <a:xfrm>
              <a:off x="3004247" y="886797"/>
              <a:ext cx="22810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1356944" y="820429"/>
              <a:ext cx="19963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"/>
          <p:cNvSpPr/>
          <p:nvPr/>
        </p:nvSpPr>
        <p:spPr>
          <a:xfrm>
            <a:off x="283129" y="3329967"/>
            <a:ext cx="3944159" cy="315351"/>
          </a:xfrm>
          <a:prstGeom prst="roundRect">
            <a:avLst>
              <a:gd fmla="val 16667" name="adj"/>
            </a:avLst>
          </a:prstGeom>
          <a:solidFill>
            <a:srgbClr val="B3E8F3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8"/>
          <p:cNvSpPr/>
          <p:nvPr/>
        </p:nvSpPr>
        <p:spPr>
          <a:xfrm>
            <a:off x="283128" y="3752512"/>
            <a:ext cx="3944159" cy="315351"/>
          </a:xfrm>
          <a:prstGeom prst="roundRect">
            <a:avLst>
              <a:gd fmla="val 16667" name="adj"/>
            </a:avLst>
          </a:prstGeom>
          <a:solidFill>
            <a:srgbClr val="B3E8F3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8"/>
          <p:cNvSpPr/>
          <p:nvPr/>
        </p:nvSpPr>
        <p:spPr>
          <a:xfrm>
            <a:off x="283127" y="4176480"/>
            <a:ext cx="3944159" cy="315351"/>
          </a:xfrm>
          <a:prstGeom prst="roundRect">
            <a:avLst>
              <a:gd fmla="val 16667" name="adj"/>
            </a:avLst>
          </a:prstGeom>
          <a:solidFill>
            <a:srgbClr val="B3E8F3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8"/>
          <p:cNvSpPr txBox="1"/>
          <p:nvPr>
            <p:ph idx="1" type="body"/>
          </p:nvPr>
        </p:nvSpPr>
        <p:spPr>
          <a:xfrm>
            <a:off x="283129" y="402517"/>
            <a:ext cx="4113025" cy="45929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4. Here is a Venn diagram.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Which of the statements are incorrect? Explain your reasoning.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85" name="Google Shape;85;p8"/>
          <p:cNvSpPr txBox="1"/>
          <p:nvPr/>
        </p:nvSpPr>
        <p:spPr>
          <a:xfrm>
            <a:off x="4762329" y="407489"/>
            <a:ext cx="3875628" cy="42314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Here is a Venn diagram.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the elements of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∪  B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∩ B ∩ C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Which element(s) would be in set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(A ∪ B) ∩ C?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6" name="Google Shape;86;p8"/>
          <p:cNvGrpSpPr/>
          <p:nvPr/>
        </p:nvGrpSpPr>
        <p:grpSpPr>
          <a:xfrm>
            <a:off x="898668" y="805376"/>
            <a:ext cx="2581903" cy="1920936"/>
            <a:chOff x="898668" y="1017245"/>
            <a:chExt cx="2581903" cy="1920936"/>
          </a:xfrm>
        </p:grpSpPr>
        <p:sp>
          <p:nvSpPr>
            <p:cNvPr id="87" name="Google Shape;87;p8"/>
            <p:cNvSpPr/>
            <p:nvPr/>
          </p:nvSpPr>
          <p:spPr>
            <a:xfrm>
              <a:off x="1331456" y="1264121"/>
              <a:ext cx="1315565" cy="1254314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2056525" y="1264120"/>
              <a:ext cx="1315565" cy="1254314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1193855" y="1068711"/>
              <a:ext cx="2286716" cy="1811197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898668" y="1017245"/>
              <a:ext cx="27603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1" name="Google Shape;91;p8"/>
            <p:cNvSpPr txBox="1"/>
            <p:nvPr/>
          </p:nvSpPr>
          <p:spPr>
            <a:xfrm>
              <a:off x="1201530" y="1072497"/>
              <a:ext cx="30611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92" name="Google Shape;92;p8"/>
            <p:cNvSpPr txBox="1"/>
            <p:nvPr/>
          </p:nvSpPr>
          <p:spPr>
            <a:xfrm>
              <a:off x="3104281" y="1079444"/>
              <a:ext cx="30611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93" name="Google Shape;93;p8"/>
            <p:cNvSpPr txBox="1"/>
            <p:nvPr/>
          </p:nvSpPr>
          <p:spPr>
            <a:xfrm>
              <a:off x="1592045" y="2599627"/>
              <a:ext cx="30611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  <p:sp>
          <p:nvSpPr>
            <p:cNvPr id="94" name="Google Shape;94;p8"/>
            <p:cNvSpPr txBox="1"/>
            <p:nvPr/>
          </p:nvSpPr>
          <p:spPr>
            <a:xfrm>
              <a:off x="2189197" y="1566486"/>
              <a:ext cx="30611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95" name="Google Shape;95;p8"/>
            <p:cNvSpPr txBox="1"/>
            <p:nvPr/>
          </p:nvSpPr>
          <p:spPr>
            <a:xfrm>
              <a:off x="2625348" y="1387915"/>
              <a:ext cx="2206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96" name="Google Shape;96;p8"/>
            <p:cNvSpPr txBox="1"/>
            <p:nvPr/>
          </p:nvSpPr>
          <p:spPr>
            <a:xfrm>
              <a:off x="2178847" y="1902524"/>
              <a:ext cx="30611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/>
            </a:p>
          </p:txBody>
        </p:sp>
        <p:sp>
          <p:nvSpPr>
            <p:cNvPr id="97" name="Google Shape;97;p8"/>
            <p:cNvSpPr txBox="1"/>
            <p:nvPr/>
          </p:nvSpPr>
          <p:spPr>
            <a:xfrm>
              <a:off x="1896867" y="2599627"/>
              <a:ext cx="30611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98" name="Google Shape;98;p8"/>
            <p:cNvSpPr txBox="1"/>
            <p:nvPr/>
          </p:nvSpPr>
          <p:spPr>
            <a:xfrm>
              <a:off x="2261001" y="2599627"/>
              <a:ext cx="30611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99" name="Google Shape;99;p8"/>
            <p:cNvSpPr txBox="1"/>
            <p:nvPr/>
          </p:nvSpPr>
          <p:spPr>
            <a:xfrm>
              <a:off x="1629137" y="1743333"/>
              <a:ext cx="30611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/>
            </a:p>
          </p:txBody>
        </p:sp>
        <p:sp>
          <p:nvSpPr>
            <p:cNvPr id="100" name="Google Shape;100;p8"/>
            <p:cNvSpPr txBox="1"/>
            <p:nvPr/>
          </p:nvSpPr>
          <p:spPr>
            <a:xfrm>
              <a:off x="2735689" y="2025283"/>
              <a:ext cx="39690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/>
            </a:p>
          </p:txBody>
        </p:sp>
        <p:sp>
          <p:nvSpPr>
            <p:cNvPr id="101" name="Google Shape;101;p8"/>
            <p:cNvSpPr txBox="1"/>
            <p:nvPr/>
          </p:nvSpPr>
          <p:spPr>
            <a:xfrm>
              <a:off x="2816153" y="1695058"/>
              <a:ext cx="30611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sp>
          <p:nvSpPr>
            <p:cNvPr id="102" name="Google Shape;102;p8"/>
            <p:cNvSpPr txBox="1"/>
            <p:nvPr/>
          </p:nvSpPr>
          <p:spPr>
            <a:xfrm>
              <a:off x="2669953" y="2599627"/>
              <a:ext cx="5512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/>
            </a:p>
          </p:txBody>
        </p:sp>
      </p:grpSp>
      <p:sp>
        <p:nvSpPr>
          <p:cNvPr id="103" name="Google Shape;103;p8"/>
          <p:cNvSpPr txBox="1"/>
          <p:nvPr/>
        </p:nvSpPr>
        <p:spPr>
          <a:xfrm>
            <a:off x="653221" y="5832916"/>
            <a:ext cx="3574067" cy="41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/>
          </a:p>
        </p:txBody>
      </p:sp>
      <p:grpSp>
        <p:nvGrpSpPr>
          <p:cNvPr id="104" name="Google Shape;104;p8"/>
          <p:cNvGrpSpPr/>
          <p:nvPr/>
        </p:nvGrpSpPr>
        <p:grpSpPr>
          <a:xfrm>
            <a:off x="4991676" y="755159"/>
            <a:ext cx="2523187" cy="2054947"/>
            <a:chOff x="5809884" y="1460312"/>
            <a:chExt cx="2661756" cy="2390751"/>
          </a:xfrm>
        </p:grpSpPr>
        <p:sp>
          <p:nvSpPr>
            <p:cNvPr id="105" name="Google Shape;105;p8"/>
            <p:cNvSpPr/>
            <p:nvPr/>
          </p:nvSpPr>
          <p:spPr>
            <a:xfrm>
              <a:off x="6257271" y="1691825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>
              <a:off x="7004355" y="1691824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" name="Google Shape;107;p8"/>
            <p:cNvSpPr/>
            <p:nvPr/>
          </p:nvSpPr>
          <p:spPr>
            <a:xfrm>
              <a:off x="6115493" y="1488563"/>
              <a:ext cx="2356147" cy="2362500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8" name="Google Shape;108;p8"/>
            <p:cNvSpPr txBox="1"/>
            <p:nvPr/>
          </p:nvSpPr>
          <p:spPr>
            <a:xfrm>
              <a:off x="7142760" y="2429421"/>
              <a:ext cx="315404" cy="394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</a:t>
              </a:r>
              <a:endParaRPr/>
            </a:p>
          </p:txBody>
        </p:sp>
        <p:sp>
          <p:nvSpPr>
            <p:cNvPr id="109" name="Google Shape;109;p8"/>
            <p:cNvSpPr txBox="1"/>
            <p:nvPr/>
          </p:nvSpPr>
          <p:spPr>
            <a:xfrm>
              <a:off x="7164850" y="1997630"/>
              <a:ext cx="227381" cy="394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</a:t>
              </a:r>
              <a:endParaRPr/>
            </a:p>
          </p:txBody>
        </p:sp>
        <p:sp>
          <p:nvSpPr>
            <p:cNvPr id="110" name="Google Shape;110;p8"/>
            <p:cNvSpPr txBox="1"/>
            <p:nvPr/>
          </p:nvSpPr>
          <p:spPr>
            <a:xfrm>
              <a:off x="6551238" y="2017507"/>
              <a:ext cx="315404" cy="394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</a:t>
              </a:r>
              <a:endParaRPr/>
            </a:p>
          </p:txBody>
        </p:sp>
        <p:sp>
          <p:nvSpPr>
            <p:cNvPr id="111" name="Google Shape;111;p8"/>
            <p:cNvSpPr txBox="1"/>
            <p:nvPr/>
          </p:nvSpPr>
          <p:spPr>
            <a:xfrm>
              <a:off x="6140578" y="1499999"/>
              <a:ext cx="315404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12" name="Google Shape;112;p8"/>
            <p:cNvSpPr txBox="1"/>
            <p:nvPr/>
          </p:nvSpPr>
          <p:spPr>
            <a:xfrm>
              <a:off x="8101102" y="1507225"/>
              <a:ext cx="315404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13" name="Google Shape;113;p8"/>
            <p:cNvSpPr txBox="1"/>
            <p:nvPr/>
          </p:nvSpPr>
          <p:spPr>
            <a:xfrm>
              <a:off x="6777323" y="2660497"/>
              <a:ext cx="315404" cy="394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/>
            </a:p>
          </p:txBody>
        </p:sp>
        <p:sp>
          <p:nvSpPr>
            <p:cNvPr id="114" name="Google Shape;114;p8"/>
            <p:cNvSpPr txBox="1"/>
            <p:nvPr/>
          </p:nvSpPr>
          <p:spPr>
            <a:xfrm>
              <a:off x="7801532" y="2017507"/>
              <a:ext cx="315404" cy="394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g</a:t>
              </a:r>
              <a:endParaRPr/>
            </a:p>
          </p:txBody>
        </p:sp>
        <p:sp>
          <p:nvSpPr>
            <p:cNvPr id="115" name="Google Shape;115;p8"/>
            <p:cNvSpPr txBox="1"/>
            <p:nvPr/>
          </p:nvSpPr>
          <p:spPr>
            <a:xfrm>
              <a:off x="7145344" y="3102389"/>
              <a:ext cx="422170" cy="394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k</a:t>
              </a:r>
              <a:endParaRPr/>
            </a:p>
          </p:txBody>
        </p:sp>
        <p:sp>
          <p:nvSpPr>
            <p:cNvPr id="116" name="Google Shape;116;p8"/>
            <p:cNvSpPr txBox="1"/>
            <p:nvPr/>
          </p:nvSpPr>
          <p:spPr>
            <a:xfrm>
              <a:off x="7554591" y="2647069"/>
              <a:ext cx="422170" cy="394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</a:t>
              </a:r>
              <a:endParaRPr/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6665970" y="2353557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8" name="Google Shape;118;p8"/>
            <p:cNvSpPr txBox="1"/>
            <p:nvPr/>
          </p:nvSpPr>
          <p:spPr>
            <a:xfrm>
              <a:off x="6619621" y="3450952"/>
              <a:ext cx="315404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/>
            </a:p>
          </p:txBody>
        </p:sp>
        <p:sp>
          <p:nvSpPr>
            <p:cNvPr id="119" name="Google Shape;119;p8"/>
            <p:cNvSpPr/>
            <p:nvPr/>
          </p:nvSpPr>
          <p:spPr>
            <a:xfrm>
              <a:off x="5809884" y="1460312"/>
              <a:ext cx="278284" cy="3943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20" name="Google Shape;120;p8"/>
          <p:cNvSpPr txBox="1"/>
          <p:nvPr/>
        </p:nvSpPr>
        <p:spPr>
          <a:xfrm>
            <a:off x="228375" y="3770925"/>
            <a:ext cx="4113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 ∪ B only has the numbers 2, 4, 8 and 9</a:t>
            </a:r>
            <a:endParaRPr sz="1500"/>
          </a:p>
        </p:txBody>
      </p:sp>
      <p:sp>
        <p:nvSpPr>
          <p:cNvPr id="121" name="Google Shape;121;p8"/>
          <p:cNvSpPr txBox="1"/>
          <p:nvPr/>
        </p:nvSpPr>
        <p:spPr>
          <a:xfrm>
            <a:off x="374389" y="3361865"/>
            <a:ext cx="304495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Set A only has the number 9</a:t>
            </a:r>
            <a:endParaRPr sz="1500"/>
          </a:p>
        </p:txBody>
      </p:sp>
      <p:sp>
        <p:nvSpPr>
          <p:cNvPr id="122" name="Google Shape;122;p8"/>
          <p:cNvSpPr txBox="1"/>
          <p:nvPr/>
        </p:nvSpPr>
        <p:spPr>
          <a:xfrm>
            <a:off x="374389" y="4179995"/>
            <a:ext cx="3796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 ∩ B only has the numbers 3 and 6</a:t>
            </a:r>
            <a:endParaRPr sz="1500"/>
          </a:p>
        </p:txBody>
      </p:sp>
      <p:sp>
        <p:nvSpPr>
          <p:cNvPr id="123" name="Google Shape;123;p8"/>
          <p:cNvSpPr txBox="1"/>
          <p:nvPr>
            <p:ph type="title"/>
          </p:nvPr>
        </p:nvSpPr>
        <p:spPr>
          <a:xfrm>
            <a:off x="283127" y="63594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and understand the union of 2 sets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4" name="Google Shape;124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0" name="Google Shape;130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1" name="Google Shape;131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/>
          <p:nvPr>
            <p:ph idx="1" type="body"/>
          </p:nvPr>
        </p:nvSpPr>
        <p:spPr>
          <a:xfrm>
            <a:off x="269408" y="373132"/>
            <a:ext cx="3891600" cy="42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lang="en-GB"/>
              <a:t>Here is a Venn Diagram.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Shade the section of the diagram represented by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 ∪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B.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2. a) Show the information in a Venn diagram.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List the members of set A ∪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37" name="Google Shape;137;p10"/>
          <p:cNvSpPr txBox="1"/>
          <p:nvPr/>
        </p:nvSpPr>
        <p:spPr>
          <a:xfrm>
            <a:off x="4572762" y="350830"/>
            <a:ext cx="3891600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Here is a Venn diagram.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List the members of set B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List the members of set A ∩ B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List the members of set A ∪</a:t>
            </a:r>
            <a:r>
              <a:rPr b="0" i="0" lang="en-GB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38" name="Google Shape;138;p10"/>
          <p:cNvGrpSpPr/>
          <p:nvPr/>
        </p:nvGrpSpPr>
        <p:grpSpPr>
          <a:xfrm>
            <a:off x="1124153" y="2647016"/>
            <a:ext cx="3039540" cy="1455658"/>
            <a:chOff x="1082396" y="3786763"/>
            <a:chExt cx="2595236" cy="1937519"/>
          </a:xfrm>
        </p:grpSpPr>
        <p:sp>
          <p:nvSpPr>
            <p:cNvPr id="139" name="Google Shape;139;p10"/>
            <p:cNvSpPr/>
            <p:nvPr/>
          </p:nvSpPr>
          <p:spPr>
            <a:xfrm>
              <a:off x="1463264" y="4043560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0" name="Google Shape;140;p10"/>
            <p:cNvSpPr/>
            <p:nvPr/>
          </p:nvSpPr>
          <p:spPr>
            <a:xfrm>
              <a:off x="2210348" y="4043559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1321485" y="3840297"/>
              <a:ext cx="2356147" cy="188398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2" name="Google Shape;142;p10"/>
            <p:cNvSpPr txBox="1"/>
            <p:nvPr/>
          </p:nvSpPr>
          <p:spPr>
            <a:xfrm>
              <a:off x="1997972" y="3966976"/>
              <a:ext cx="7929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/>
            </a:p>
          </p:txBody>
        </p:sp>
        <p:sp>
          <p:nvSpPr>
            <p:cNvPr id="143" name="Google Shape;143;p10"/>
            <p:cNvSpPr txBox="1"/>
            <p:nvPr/>
          </p:nvSpPr>
          <p:spPr>
            <a:xfrm>
              <a:off x="2347392" y="4644186"/>
              <a:ext cx="315404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144" name="Google Shape;144;p10"/>
            <p:cNvSpPr txBox="1"/>
            <p:nvPr/>
          </p:nvSpPr>
          <p:spPr>
            <a:xfrm>
              <a:off x="1854795" y="4142696"/>
              <a:ext cx="227381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5" name="Google Shape;145;p10"/>
            <p:cNvSpPr txBox="1"/>
            <p:nvPr/>
          </p:nvSpPr>
          <p:spPr>
            <a:xfrm>
              <a:off x="1620758" y="4431543"/>
              <a:ext cx="315404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6" name="Google Shape;146;p10"/>
            <p:cNvSpPr txBox="1"/>
            <p:nvPr/>
          </p:nvSpPr>
          <p:spPr>
            <a:xfrm>
              <a:off x="1346571" y="3851734"/>
              <a:ext cx="315404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47" name="Google Shape;147;p10"/>
            <p:cNvSpPr txBox="1"/>
            <p:nvPr/>
          </p:nvSpPr>
          <p:spPr>
            <a:xfrm>
              <a:off x="3307094" y="3858960"/>
              <a:ext cx="315404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48" name="Google Shape;148;p10"/>
            <p:cNvSpPr txBox="1"/>
            <p:nvPr/>
          </p:nvSpPr>
          <p:spPr>
            <a:xfrm>
              <a:off x="2375501" y="4321734"/>
              <a:ext cx="315404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9" name="Google Shape;149;p10"/>
            <p:cNvSpPr txBox="1"/>
            <p:nvPr/>
          </p:nvSpPr>
          <p:spPr>
            <a:xfrm>
              <a:off x="2756564" y="4539641"/>
              <a:ext cx="315404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sp>
          <p:nvSpPr>
            <p:cNvPr id="150" name="Google Shape;150;p10"/>
            <p:cNvSpPr txBox="1"/>
            <p:nvPr/>
          </p:nvSpPr>
          <p:spPr>
            <a:xfrm>
              <a:off x="2416274" y="4222953"/>
              <a:ext cx="382786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  <p:sp>
          <p:nvSpPr>
            <p:cNvPr id="151" name="Google Shape;151;p10"/>
            <p:cNvSpPr txBox="1"/>
            <p:nvPr/>
          </p:nvSpPr>
          <p:spPr>
            <a:xfrm>
              <a:off x="1708922" y="4064592"/>
              <a:ext cx="315404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152" name="Google Shape;152;p10"/>
            <p:cNvSpPr txBox="1"/>
            <p:nvPr/>
          </p:nvSpPr>
          <p:spPr>
            <a:xfrm>
              <a:off x="2960552" y="4607493"/>
              <a:ext cx="315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/>
            </a:p>
          </p:txBody>
        </p:sp>
        <p:sp>
          <p:nvSpPr>
            <p:cNvPr id="153" name="Google Shape;153;p10"/>
            <p:cNvSpPr txBox="1"/>
            <p:nvPr/>
          </p:nvSpPr>
          <p:spPr>
            <a:xfrm>
              <a:off x="3224029" y="4410106"/>
              <a:ext cx="4089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/>
            </a:p>
          </p:txBody>
        </p:sp>
        <p:sp>
          <p:nvSpPr>
            <p:cNvPr id="154" name="Google Shape;154;p10"/>
            <p:cNvSpPr txBox="1"/>
            <p:nvPr/>
          </p:nvSpPr>
          <p:spPr>
            <a:xfrm>
              <a:off x="2891000" y="4159175"/>
              <a:ext cx="408958" cy="406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/>
            </a:p>
          </p:txBody>
        </p:sp>
        <p:sp>
          <p:nvSpPr>
            <p:cNvPr id="155" name="Google Shape;155;p10"/>
            <p:cNvSpPr txBox="1"/>
            <p:nvPr/>
          </p:nvSpPr>
          <p:spPr>
            <a:xfrm>
              <a:off x="1719256" y="4611714"/>
              <a:ext cx="4089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9</a:t>
              </a:r>
              <a:endParaRPr/>
            </a:p>
          </p:txBody>
        </p:sp>
        <p:sp>
          <p:nvSpPr>
            <p:cNvPr id="156" name="Google Shape;156;p10"/>
            <p:cNvSpPr/>
            <p:nvPr/>
          </p:nvSpPr>
          <p:spPr>
            <a:xfrm>
              <a:off x="1082396" y="3786763"/>
              <a:ext cx="2901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57" name="Google Shape;157;p10"/>
          <p:cNvSpPr txBox="1"/>
          <p:nvPr/>
        </p:nvSpPr>
        <p:spPr>
          <a:xfrm>
            <a:off x="3015523" y="2822979"/>
            <a:ext cx="291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158" name="Google Shape;158;p10"/>
          <p:cNvSpPr txBox="1"/>
          <p:nvPr/>
        </p:nvSpPr>
        <p:spPr>
          <a:xfrm>
            <a:off x="1895560" y="3084932"/>
            <a:ext cx="2914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/>
          </a:p>
        </p:txBody>
      </p:sp>
      <p:sp>
        <p:nvSpPr>
          <p:cNvPr id="159" name="Google Shape;159;p10"/>
          <p:cNvSpPr txBox="1"/>
          <p:nvPr/>
        </p:nvSpPr>
        <p:spPr>
          <a:xfrm>
            <a:off x="1371042" y="3795246"/>
            <a:ext cx="406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/>
          </a:p>
        </p:txBody>
      </p:sp>
      <p:sp>
        <p:nvSpPr>
          <p:cNvPr id="160" name="Google Shape;160;p10"/>
          <p:cNvSpPr txBox="1"/>
          <p:nvPr/>
        </p:nvSpPr>
        <p:spPr>
          <a:xfrm>
            <a:off x="2170523" y="3225974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</p:txBody>
      </p:sp>
      <p:sp>
        <p:nvSpPr>
          <p:cNvPr id="161" name="Google Shape;161;p10"/>
          <p:cNvSpPr txBox="1"/>
          <p:nvPr/>
        </p:nvSpPr>
        <p:spPr>
          <a:xfrm>
            <a:off x="1742587" y="3434391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13</a:t>
            </a:r>
            <a:endParaRPr/>
          </a:p>
        </p:txBody>
      </p:sp>
      <p:sp>
        <p:nvSpPr>
          <p:cNvPr id="162" name="Google Shape;162;p10"/>
          <p:cNvSpPr txBox="1"/>
          <p:nvPr/>
        </p:nvSpPr>
        <p:spPr>
          <a:xfrm>
            <a:off x="1666184" y="3806032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/>
          </a:p>
        </p:txBody>
      </p:sp>
      <p:sp>
        <p:nvSpPr>
          <p:cNvPr id="163" name="Google Shape;163;p10"/>
          <p:cNvSpPr txBox="1"/>
          <p:nvPr/>
        </p:nvSpPr>
        <p:spPr>
          <a:xfrm>
            <a:off x="2036404" y="3492438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571220" y="645644"/>
            <a:ext cx="2675952" cy="1064716"/>
            <a:chOff x="760812" y="924414"/>
            <a:chExt cx="2872118" cy="1227197"/>
          </a:xfrm>
        </p:grpSpPr>
        <p:sp>
          <p:nvSpPr>
            <p:cNvPr id="165" name="Google Shape;165;p10"/>
            <p:cNvSpPr/>
            <p:nvPr/>
          </p:nvSpPr>
          <p:spPr>
            <a:xfrm>
              <a:off x="1037697" y="974959"/>
              <a:ext cx="2587233" cy="1176652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6" name="Google Shape;166;p10"/>
            <p:cNvSpPr/>
            <p:nvPr/>
          </p:nvSpPr>
          <p:spPr>
            <a:xfrm>
              <a:off x="1252705" y="1166870"/>
              <a:ext cx="1488454" cy="814871"/>
            </a:xfrm>
            <a:prstGeom prst="ellipse">
              <a:avLst/>
            </a:prstGeom>
            <a:solidFill>
              <a:srgbClr val="FDD6A5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7" name="Google Shape;167;p10"/>
            <p:cNvSpPr/>
            <p:nvPr/>
          </p:nvSpPr>
          <p:spPr>
            <a:xfrm>
              <a:off x="2076796" y="1166869"/>
              <a:ext cx="1488454" cy="814871"/>
            </a:xfrm>
            <a:prstGeom prst="ellipse">
              <a:avLst/>
            </a:prstGeom>
            <a:solidFill>
              <a:srgbClr val="FDD6A5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8" name="Google Shape;168;p10"/>
            <p:cNvSpPr txBox="1"/>
            <p:nvPr/>
          </p:nvSpPr>
          <p:spPr>
            <a:xfrm>
              <a:off x="1123983" y="985757"/>
              <a:ext cx="346339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69" name="Google Shape;169;p10"/>
            <p:cNvSpPr txBox="1"/>
            <p:nvPr/>
          </p:nvSpPr>
          <p:spPr>
            <a:xfrm>
              <a:off x="3286591" y="992579"/>
              <a:ext cx="346339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70" name="Google Shape;170;p10"/>
            <p:cNvSpPr/>
            <p:nvPr/>
          </p:nvSpPr>
          <p:spPr>
            <a:xfrm>
              <a:off x="760812" y="924414"/>
              <a:ext cx="30311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1" name="Google Shape;171;p10"/>
            <p:cNvSpPr/>
            <p:nvPr/>
          </p:nvSpPr>
          <p:spPr>
            <a:xfrm>
              <a:off x="1252705" y="1166870"/>
              <a:ext cx="1488454" cy="814871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72" name="Google Shape;172;p10"/>
          <p:cNvGrpSpPr/>
          <p:nvPr/>
        </p:nvGrpSpPr>
        <p:grpSpPr>
          <a:xfrm>
            <a:off x="4854209" y="579876"/>
            <a:ext cx="2859919" cy="1953445"/>
            <a:chOff x="4891376" y="1232212"/>
            <a:chExt cx="2859919" cy="1953445"/>
          </a:xfrm>
        </p:grpSpPr>
        <p:grpSp>
          <p:nvGrpSpPr>
            <p:cNvPr id="173" name="Google Shape;173;p10"/>
            <p:cNvGrpSpPr/>
            <p:nvPr/>
          </p:nvGrpSpPr>
          <p:grpSpPr>
            <a:xfrm>
              <a:off x="4891376" y="1232212"/>
              <a:ext cx="2660297" cy="1953445"/>
              <a:chOff x="1017335" y="3786763"/>
              <a:chExt cx="2660297" cy="1953445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463264" y="4043560"/>
                <a:ext cx="1355509" cy="1304722"/>
              </a:xfrm>
              <a:prstGeom prst="ellipse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2210348" y="4043559"/>
                <a:ext cx="1355509" cy="1304722"/>
              </a:xfrm>
              <a:prstGeom prst="ellipse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1321485" y="3840297"/>
                <a:ext cx="2356147" cy="1883985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77" name="Google Shape;177;p10"/>
              <p:cNvSpPr txBox="1"/>
              <p:nvPr/>
            </p:nvSpPr>
            <p:spPr>
              <a:xfrm>
                <a:off x="1894606" y="5391139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</a:t>
                </a:r>
                <a:endParaRPr/>
              </a:p>
            </p:txBody>
          </p:sp>
          <p:sp>
            <p:nvSpPr>
              <p:cNvPr id="178" name="Google Shape;178;p10"/>
              <p:cNvSpPr txBox="1"/>
              <p:nvPr/>
            </p:nvSpPr>
            <p:spPr>
              <a:xfrm>
                <a:off x="2919892" y="4277654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3</a:t>
                </a:r>
                <a:endParaRPr/>
              </a:p>
            </p:txBody>
          </p:sp>
          <p:sp>
            <p:nvSpPr>
              <p:cNvPr id="179" name="Google Shape;179;p10"/>
              <p:cNvSpPr txBox="1"/>
              <p:nvPr/>
            </p:nvSpPr>
            <p:spPr>
              <a:xfrm>
                <a:off x="1854795" y="4142697"/>
                <a:ext cx="227381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80" name="Google Shape;180;p10"/>
              <p:cNvSpPr txBox="1"/>
              <p:nvPr/>
            </p:nvSpPr>
            <p:spPr>
              <a:xfrm>
                <a:off x="1620758" y="4431543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81" name="Google Shape;181;p10"/>
              <p:cNvSpPr txBox="1"/>
              <p:nvPr/>
            </p:nvSpPr>
            <p:spPr>
              <a:xfrm>
                <a:off x="1346571" y="3851734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</a:t>
                </a:r>
                <a:endParaRPr/>
              </a:p>
            </p:txBody>
          </p:sp>
          <p:sp>
            <p:nvSpPr>
              <p:cNvPr id="182" name="Google Shape;182;p10"/>
              <p:cNvSpPr txBox="1"/>
              <p:nvPr/>
            </p:nvSpPr>
            <p:spPr>
              <a:xfrm>
                <a:off x="3307095" y="3858960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</a:t>
                </a:r>
                <a:endParaRPr/>
              </a:p>
            </p:txBody>
          </p:sp>
          <p:sp>
            <p:nvSpPr>
              <p:cNvPr id="183" name="Google Shape;183;p10"/>
              <p:cNvSpPr txBox="1"/>
              <p:nvPr/>
            </p:nvSpPr>
            <p:spPr>
              <a:xfrm>
                <a:off x="2375501" y="4321734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84" name="Google Shape;184;p10"/>
              <p:cNvSpPr txBox="1"/>
              <p:nvPr/>
            </p:nvSpPr>
            <p:spPr>
              <a:xfrm>
                <a:off x="1841007" y="4539640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4</a:t>
                </a:r>
                <a:endParaRPr/>
              </a:p>
            </p:txBody>
          </p:sp>
          <p:sp>
            <p:nvSpPr>
              <p:cNvPr id="185" name="Google Shape;185;p10"/>
              <p:cNvSpPr txBox="1"/>
              <p:nvPr/>
            </p:nvSpPr>
            <p:spPr>
              <a:xfrm>
                <a:off x="1906632" y="4152457"/>
                <a:ext cx="38278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16</a:t>
                </a:r>
                <a:endParaRPr/>
              </a:p>
            </p:txBody>
          </p:sp>
          <p:sp>
            <p:nvSpPr>
              <p:cNvPr id="186" name="Google Shape;186;p10"/>
              <p:cNvSpPr txBox="1"/>
              <p:nvPr/>
            </p:nvSpPr>
            <p:spPr>
              <a:xfrm>
                <a:off x="2367839" y="5401654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5</a:t>
                </a:r>
                <a:endParaRPr/>
              </a:p>
            </p:txBody>
          </p:sp>
          <p:sp>
            <p:nvSpPr>
              <p:cNvPr id="187" name="Google Shape;187;p10"/>
              <p:cNvSpPr txBox="1"/>
              <p:nvPr/>
            </p:nvSpPr>
            <p:spPr>
              <a:xfrm>
                <a:off x="2960552" y="4708917"/>
                <a:ext cx="3154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6</a:t>
                </a:r>
                <a:endParaRPr/>
              </a:p>
            </p:txBody>
          </p:sp>
          <p:sp>
            <p:nvSpPr>
              <p:cNvPr id="188" name="Google Shape;188;p10"/>
              <p:cNvSpPr txBox="1"/>
              <p:nvPr/>
            </p:nvSpPr>
            <p:spPr>
              <a:xfrm>
                <a:off x="1659611" y="4860755"/>
                <a:ext cx="40895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8</a:t>
                </a:r>
                <a:endParaRPr/>
              </a:p>
            </p:txBody>
          </p:sp>
          <p:sp>
            <p:nvSpPr>
              <p:cNvPr id="189" name="Google Shape;189;p10"/>
              <p:cNvSpPr txBox="1"/>
              <p:nvPr/>
            </p:nvSpPr>
            <p:spPr>
              <a:xfrm>
                <a:off x="2346060" y="4326750"/>
                <a:ext cx="40895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12</a:t>
                </a:r>
                <a:endParaRPr/>
              </a:p>
            </p:txBody>
          </p:sp>
          <p:sp>
            <p:nvSpPr>
              <p:cNvPr id="190" name="Google Shape;190;p10"/>
              <p:cNvSpPr txBox="1"/>
              <p:nvPr/>
            </p:nvSpPr>
            <p:spPr>
              <a:xfrm>
                <a:off x="2759245" y="4994829"/>
                <a:ext cx="40895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 9</a:t>
                </a:r>
                <a:endParaRPr/>
              </a:p>
            </p:txBody>
          </p:sp>
          <p:sp>
            <p:nvSpPr>
              <p:cNvPr id="191" name="Google Shape;191;p10"/>
              <p:cNvSpPr/>
              <p:nvPr/>
            </p:nvSpPr>
            <p:spPr>
              <a:xfrm>
                <a:off x="1017335" y="3786763"/>
                <a:ext cx="27603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ξ</a:t>
                </a:r>
                <a:endParaRPr b="0" i="0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92" name="Google Shape;192;p10"/>
            <p:cNvSpPr txBox="1"/>
            <p:nvPr/>
          </p:nvSpPr>
          <p:spPr>
            <a:xfrm>
              <a:off x="6748928" y="2812305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193" name="Google Shape;193;p10"/>
            <p:cNvSpPr txBox="1"/>
            <p:nvPr/>
          </p:nvSpPr>
          <p:spPr>
            <a:xfrm>
              <a:off x="5312659" y="2816280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194" name="Google Shape;194;p10"/>
            <p:cNvSpPr txBox="1"/>
            <p:nvPr/>
          </p:nvSpPr>
          <p:spPr>
            <a:xfrm>
              <a:off x="7151599" y="2827715"/>
              <a:ext cx="44031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/>
            </a:p>
          </p:txBody>
        </p:sp>
        <p:sp>
          <p:nvSpPr>
            <p:cNvPr id="195" name="Google Shape;195;p10"/>
            <p:cNvSpPr txBox="1"/>
            <p:nvPr/>
          </p:nvSpPr>
          <p:spPr>
            <a:xfrm>
              <a:off x="6175860" y="1256844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/>
            </a:p>
          </p:txBody>
        </p:sp>
        <p:sp>
          <p:nvSpPr>
            <p:cNvPr id="196" name="Google Shape;196;p10"/>
            <p:cNvSpPr txBox="1"/>
            <p:nvPr/>
          </p:nvSpPr>
          <p:spPr>
            <a:xfrm>
              <a:off x="5156885" y="2504392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/>
            </a:p>
          </p:txBody>
        </p:sp>
        <p:sp>
          <p:nvSpPr>
            <p:cNvPr id="197" name="Google Shape;197;p10"/>
            <p:cNvSpPr txBox="1"/>
            <p:nvPr/>
          </p:nvSpPr>
          <p:spPr>
            <a:xfrm>
              <a:off x="7178228" y="2504392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/>
            </a:p>
          </p:txBody>
        </p:sp>
        <p:sp>
          <p:nvSpPr>
            <p:cNvPr id="198" name="Google Shape;198;p10"/>
            <p:cNvSpPr txBox="1"/>
            <p:nvPr/>
          </p:nvSpPr>
          <p:spPr>
            <a:xfrm>
              <a:off x="7103973" y="1962116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/>
            </a:p>
          </p:txBody>
        </p:sp>
      </p:grpSp>
      <p:sp>
        <p:nvSpPr>
          <p:cNvPr id="199" name="Google Shape;199;p10"/>
          <p:cNvSpPr txBox="1"/>
          <p:nvPr/>
        </p:nvSpPr>
        <p:spPr>
          <a:xfrm>
            <a:off x="2016557" y="3803601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16</a:t>
            </a:r>
            <a:endParaRPr/>
          </a:p>
        </p:txBody>
      </p:sp>
      <p:sp>
        <p:nvSpPr>
          <p:cNvPr id="200" name="Google Shape;200;p10"/>
          <p:cNvSpPr txBox="1"/>
          <p:nvPr/>
        </p:nvSpPr>
        <p:spPr>
          <a:xfrm>
            <a:off x="2362384" y="3815777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/>
          </a:p>
        </p:txBody>
      </p:sp>
      <p:sp>
        <p:nvSpPr>
          <p:cNvPr id="201" name="Google Shape;201;p10"/>
          <p:cNvSpPr txBox="1"/>
          <p:nvPr/>
        </p:nvSpPr>
        <p:spPr>
          <a:xfrm>
            <a:off x="2284821" y="3546229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19</a:t>
            </a:r>
            <a:endParaRPr/>
          </a:p>
        </p:txBody>
      </p:sp>
      <p:sp>
        <p:nvSpPr>
          <p:cNvPr id="202" name="Google Shape;202;p10"/>
          <p:cNvSpPr txBox="1"/>
          <p:nvPr/>
        </p:nvSpPr>
        <p:spPr>
          <a:xfrm>
            <a:off x="2632011" y="3803601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endParaRPr/>
          </a:p>
        </p:txBody>
      </p:sp>
      <p:sp>
        <p:nvSpPr>
          <p:cNvPr id="203" name="Google Shape;203;p10"/>
          <p:cNvSpPr txBox="1"/>
          <p:nvPr/>
        </p:nvSpPr>
        <p:spPr>
          <a:xfrm>
            <a:off x="2091515" y="2999926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21</a:t>
            </a:r>
            <a:endParaRPr/>
          </a:p>
        </p:txBody>
      </p:sp>
      <p:sp>
        <p:nvSpPr>
          <p:cNvPr id="204" name="Google Shape;204;p10"/>
          <p:cNvSpPr txBox="1"/>
          <p:nvPr/>
        </p:nvSpPr>
        <p:spPr>
          <a:xfrm>
            <a:off x="2924005" y="3803601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22</a:t>
            </a:r>
            <a:endParaRPr/>
          </a:p>
        </p:txBody>
      </p:sp>
      <p:sp>
        <p:nvSpPr>
          <p:cNvPr id="205" name="Google Shape;205;p10"/>
          <p:cNvSpPr txBox="1"/>
          <p:nvPr/>
        </p:nvSpPr>
        <p:spPr>
          <a:xfrm>
            <a:off x="1517616" y="3236878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23</a:t>
            </a:r>
            <a:endParaRPr/>
          </a:p>
        </p:txBody>
      </p:sp>
      <p:sp>
        <p:nvSpPr>
          <p:cNvPr id="206" name="Google Shape;206;p10"/>
          <p:cNvSpPr txBox="1"/>
          <p:nvPr/>
        </p:nvSpPr>
        <p:spPr>
          <a:xfrm>
            <a:off x="3140911" y="3527644"/>
            <a:ext cx="5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endParaRPr/>
          </a:p>
        </p:txBody>
      </p:sp>
      <p:sp>
        <p:nvSpPr>
          <p:cNvPr id="207" name="Google Shape;207;p10"/>
          <p:cNvSpPr/>
          <p:nvPr/>
        </p:nvSpPr>
        <p:spPr>
          <a:xfrm>
            <a:off x="7225471" y="2495291"/>
            <a:ext cx="2025000" cy="4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 = {3, 6, 9, 12, 15}</a:t>
            </a:r>
            <a:endParaRPr b="0" i="0" sz="9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8" name="Google Shape;208;p10"/>
          <p:cNvSpPr/>
          <p:nvPr/>
        </p:nvSpPr>
        <p:spPr>
          <a:xfrm>
            <a:off x="7830948" y="2822124"/>
            <a:ext cx="3213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∩ B = {12}</a:t>
            </a:r>
            <a:endParaRPr b="0" i="0" sz="9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9" name="Google Shape;209;p10"/>
          <p:cNvSpPr/>
          <p:nvPr/>
        </p:nvSpPr>
        <p:spPr>
          <a:xfrm>
            <a:off x="4871252" y="3390874"/>
            <a:ext cx="3126177" cy="4191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∪ B = {3, 4, 6, 8, 9, 12, 15, 16}</a:t>
            </a:r>
            <a:endParaRPr b="0" i="0" sz="9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0" name="Google Shape;210;p10"/>
          <p:cNvSpPr txBox="1"/>
          <p:nvPr/>
        </p:nvSpPr>
        <p:spPr>
          <a:xfrm>
            <a:off x="458973" y="18941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rPr b="1" i="0" lang="en-GB" sz="2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and understand the union of 2 sets </a:t>
            </a:r>
            <a:endParaRPr b="1" i="0" sz="2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1" name="Google Shape;211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212" name="Google Shape;212;p10"/>
          <p:cNvSpPr/>
          <p:nvPr/>
        </p:nvSpPr>
        <p:spPr>
          <a:xfrm>
            <a:off x="3521626" y="4101150"/>
            <a:ext cx="5728800" cy="7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∪ B = {1, 2, 3, 4, 5, 6, 7, 8, 9, 11, 12, 13, 15, 17, 19, 21, 23, 24}</a:t>
            </a:r>
            <a:endParaRPr b="0" i="0" sz="9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"/>
          <p:cNvSpPr/>
          <p:nvPr/>
        </p:nvSpPr>
        <p:spPr>
          <a:xfrm>
            <a:off x="672851" y="1911186"/>
            <a:ext cx="3274828" cy="315351"/>
          </a:xfrm>
          <a:prstGeom prst="roundRect">
            <a:avLst>
              <a:gd fmla="val 16667" name="adj"/>
            </a:avLst>
          </a:prstGeom>
          <a:solidFill>
            <a:srgbClr val="B3E8F3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1"/>
          <p:cNvSpPr/>
          <p:nvPr/>
        </p:nvSpPr>
        <p:spPr>
          <a:xfrm>
            <a:off x="283129" y="2509838"/>
            <a:ext cx="4206808" cy="321244"/>
          </a:xfrm>
          <a:prstGeom prst="roundRect">
            <a:avLst>
              <a:gd fmla="val 16667" name="adj"/>
            </a:avLst>
          </a:prstGeom>
          <a:solidFill>
            <a:srgbClr val="B3E8F3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1"/>
          <p:cNvSpPr/>
          <p:nvPr/>
        </p:nvSpPr>
        <p:spPr>
          <a:xfrm>
            <a:off x="442208" y="3157235"/>
            <a:ext cx="3826306" cy="321243"/>
          </a:xfrm>
          <a:prstGeom prst="roundRect">
            <a:avLst>
              <a:gd fmla="val 16667" name="adj"/>
            </a:avLst>
          </a:prstGeom>
          <a:solidFill>
            <a:srgbClr val="B3E8F3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1"/>
          <p:cNvSpPr txBox="1"/>
          <p:nvPr>
            <p:ph idx="1" type="body"/>
          </p:nvPr>
        </p:nvSpPr>
        <p:spPr>
          <a:xfrm>
            <a:off x="283125" y="458275"/>
            <a:ext cx="4300800" cy="45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4. Here is a Venn diagram.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Which of the statements are incorrect? Explain your reasoning.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Set A only has the number 9.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 ∪ B only has the numbers 2, 4, 8 and 9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 ∩ B only has the numbers 3 and 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21" name="Google Shape;221;p11"/>
          <p:cNvSpPr txBox="1"/>
          <p:nvPr/>
        </p:nvSpPr>
        <p:spPr>
          <a:xfrm>
            <a:off x="4762328" y="518997"/>
            <a:ext cx="4246499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Here is a Venn diagram.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the elements of: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∪ B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∩ B ∩ C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Which element(s) would be in set            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(A ∪ B) ∩ C?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2" name="Google Shape;222;p11"/>
          <p:cNvSpPr txBox="1"/>
          <p:nvPr/>
        </p:nvSpPr>
        <p:spPr>
          <a:xfrm>
            <a:off x="653221" y="5832916"/>
            <a:ext cx="3574067" cy="41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/>
          </a:p>
        </p:txBody>
      </p:sp>
      <p:sp>
        <p:nvSpPr>
          <p:cNvPr id="223" name="Google Shape;223;p11"/>
          <p:cNvSpPr/>
          <p:nvPr/>
        </p:nvSpPr>
        <p:spPr>
          <a:xfrm>
            <a:off x="1125027" y="2178796"/>
            <a:ext cx="24080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Incorrect A = { 3, 6, 9 } </a:t>
            </a:r>
            <a:endParaRPr/>
          </a:p>
        </p:txBody>
      </p:sp>
      <p:sp>
        <p:nvSpPr>
          <p:cNvPr id="224" name="Google Shape;224;p11"/>
          <p:cNvSpPr/>
          <p:nvPr/>
        </p:nvSpPr>
        <p:spPr>
          <a:xfrm>
            <a:off x="886651" y="2791050"/>
            <a:ext cx="3574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Incorrect A∪B = { 2, 3, 4, 6, 8, 9 }</a:t>
            </a:r>
            <a:endParaRPr/>
          </a:p>
        </p:txBody>
      </p:sp>
      <p:sp>
        <p:nvSpPr>
          <p:cNvPr id="225" name="Google Shape;225;p11"/>
          <p:cNvSpPr/>
          <p:nvPr/>
        </p:nvSpPr>
        <p:spPr>
          <a:xfrm>
            <a:off x="1637275" y="3571136"/>
            <a:ext cx="94609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Correct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1"/>
          <p:cNvSpPr/>
          <p:nvPr/>
        </p:nvSpPr>
        <p:spPr>
          <a:xfrm>
            <a:off x="6246743" y="2458252"/>
            <a:ext cx="54053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{ i } </a:t>
            </a:r>
            <a:endParaRPr/>
          </a:p>
        </p:txBody>
      </p:sp>
      <p:sp>
        <p:nvSpPr>
          <p:cNvPr id="227" name="Google Shape;227;p11"/>
          <p:cNvSpPr/>
          <p:nvPr/>
        </p:nvSpPr>
        <p:spPr>
          <a:xfrm>
            <a:off x="6337488" y="3188496"/>
            <a:ext cx="9300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{ h, i, j } </a:t>
            </a:r>
            <a:endParaRPr/>
          </a:p>
        </p:txBody>
      </p:sp>
      <p:sp>
        <p:nvSpPr>
          <p:cNvPr id="228" name="Google Shape;228;p11"/>
          <p:cNvSpPr/>
          <p:nvPr/>
        </p:nvSpPr>
        <p:spPr>
          <a:xfrm>
            <a:off x="5775063" y="2045319"/>
            <a:ext cx="15584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{ e, f, g, h, i, j } </a:t>
            </a:r>
            <a:endParaRPr/>
          </a:p>
        </p:txBody>
      </p:sp>
      <p:sp>
        <p:nvSpPr>
          <p:cNvPr id="229" name="Google Shape;229;p11"/>
          <p:cNvSpPr txBox="1"/>
          <p:nvPr>
            <p:ph type="title"/>
          </p:nvPr>
        </p:nvSpPr>
        <p:spPr>
          <a:xfrm>
            <a:off x="414369" y="7790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and understand the union of 2 sets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30" name="Google Shape;230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