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6ba362537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86ba36253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c24ed58c_3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8bc24ed58c_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c24ed58c_3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bc24ed58c_3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8bc24ed58c_3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bc24ed58c_3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bc24ed58c_3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8bc24ed58c_3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1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7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1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830857" y="770704"/>
            <a:ext cx="3625029" cy="92717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2100"/>
          </a:p>
        </p:txBody>
      </p:sp>
      <p:sp>
        <p:nvSpPr>
          <p:cNvPr id="93" name="Google Shape;93;p18"/>
          <p:cNvSpPr txBox="1"/>
          <p:nvPr/>
        </p:nvSpPr>
        <p:spPr>
          <a:xfrm>
            <a:off x="830857" y="9487267"/>
            <a:ext cx="812801" cy="42540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830857" y="770704"/>
            <a:ext cx="3625029" cy="92717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2100"/>
          </a:p>
        </p:txBody>
      </p:sp>
      <p:sp>
        <p:nvSpPr>
          <p:cNvPr id="96" name="Google Shape;96;p19"/>
          <p:cNvSpPr txBox="1"/>
          <p:nvPr/>
        </p:nvSpPr>
        <p:spPr>
          <a:xfrm>
            <a:off x="830857" y="9487267"/>
            <a:ext cx="812801" cy="42540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830857" y="770704"/>
            <a:ext cx="6502399" cy="92717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sp>
        <p:nvSpPr>
          <p:cNvPr id="99" name="Google Shape;99;p20"/>
          <p:cNvSpPr txBox="1"/>
          <p:nvPr/>
        </p:nvSpPr>
        <p:spPr>
          <a:xfrm>
            <a:off x="830857" y="9487267"/>
            <a:ext cx="812801" cy="42540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830857" y="770704"/>
            <a:ext cx="6502399" cy="92717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2100"/>
          </a:p>
        </p:txBody>
      </p:sp>
      <p:sp>
        <p:nvSpPr>
          <p:cNvPr id="102" name="Google Shape;102;p21"/>
          <p:cNvSpPr txBox="1"/>
          <p:nvPr/>
        </p:nvSpPr>
        <p:spPr>
          <a:xfrm>
            <a:off x="830857" y="9487267"/>
            <a:ext cx="812801" cy="42540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9467951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2"/>
          <p:cNvSpPr txBox="1"/>
          <p:nvPr>
            <p:ph idx="3" type="title"/>
          </p:nvPr>
        </p:nvSpPr>
        <p:spPr>
          <a:xfrm>
            <a:off x="9467951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2" type="subTitle"/>
          </p:nvPr>
        </p:nvSpPr>
        <p:spPr>
          <a:xfrm>
            <a:off x="11111449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5" type="body"/>
          </p:nvPr>
        </p:nvSpPr>
        <p:spPr>
          <a:xfrm>
            <a:off x="917950" y="6606251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6" type="subTitle"/>
          </p:nvPr>
        </p:nvSpPr>
        <p:spPr>
          <a:xfrm>
            <a:off x="11111449" y="6355451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7" type="subTitle"/>
          </p:nvPr>
        </p:nvSpPr>
        <p:spPr>
          <a:xfrm>
            <a:off x="11111449" y="7368499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6" type="body"/>
          </p:nvPr>
        </p:nvSpPr>
        <p:spPr>
          <a:xfrm>
            <a:off x="917950" y="7168601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8" type="body"/>
          </p:nvPr>
        </p:nvSpPr>
        <p:spPr>
          <a:xfrm>
            <a:off x="9468000" y="7168601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19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949050" y="7939001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indent="-533400" lvl="1" marL="914400" algn="l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algn="l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algn="l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SzPts val="2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Montserrat"/>
              <a:buNone/>
              <a:defRPr b="1" i="0" sz="6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Char char="●"/>
              <a:defRPr b="0" i="0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marR="0" rtl="0" algn="l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Char char="–"/>
              <a:defRPr b="0" i="0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95300" lvl="2" marL="1371600" marR="0" rtl="0" algn="l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"/>
              <a:buChar char="–"/>
              <a:defRPr b="0" i="0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95300" lvl="3" marL="182880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"/>
              <a:buChar char="–"/>
              <a:defRPr b="0" i="0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57200" lvl="4" marL="228600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57200" lvl="5" marL="27432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19100" lvl="6" marL="32004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–"/>
              <a:defRPr b="0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19100" lvl="7" marL="36576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–"/>
              <a:defRPr b="0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marR="0" rtl="0" algn="l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867">
          <p15:clr>
            <a:srgbClr val="EA4335"/>
          </p15:clr>
        </p15:guide>
        <p15:guide id="2" pos="16413">
          <p15:clr>
            <a:srgbClr val="EA4335"/>
          </p15:clr>
        </p15:guide>
        <p15:guide id="3" orient="horz" pos="842">
          <p15:clr>
            <a:srgbClr val="EA4335"/>
          </p15:clr>
        </p15:guide>
        <p15:guide id="4" orient="horz" pos="2718">
          <p15:clr>
            <a:srgbClr val="EA4335"/>
          </p15:clr>
        </p15:guide>
        <p15:guide id="5" orient="horz" pos="8352">
          <p15:clr>
            <a:srgbClr val="EA4335"/>
          </p15:clr>
        </p15:guide>
        <p15:guide id="6" orient="horz" pos="9059">
          <p15:clr>
            <a:srgbClr val="EA4335"/>
          </p15:clr>
        </p15:guide>
        <p15:guide id="7" orient="horz" pos="2078">
          <p15:clr>
            <a:srgbClr val="EA4335"/>
          </p15:clr>
        </p15:guide>
        <p15:guide id="8" pos="8334">
          <p15:clr>
            <a:srgbClr val="EA4335"/>
          </p15:clr>
        </p15:guide>
        <p15:guide id="9" pos="894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Reading and Understanding Pictograms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917950" y="8460500"/>
            <a:ext cx="4281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Brinkworth</a:t>
            </a:r>
            <a:endParaRPr b="0" i="0" sz="36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Medium"/>
              <a:buNone/>
            </a:pPr>
            <a:fld id="{00000000-1234-1234-1234-123412341234}" type="slidenum">
              <a:rPr lang="en-GB" sz="2100"/>
              <a:t>‹#›</a:t>
            </a:fld>
            <a:endParaRPr sz="2100"/>
          </a:p>
        </p:txBody>
      </p:sp>
      <p:sp>
        <p:nvSpPr>
          <p:cNvPr id="153" name="Google Shape;153;p29"/>
          <p:cNvSpPr/>
          <p:nvPr/>
        </p:nvSpPr>
        <p:spPr>
          <a:xfrm>
            <a:off x="228582" y="156113"/>
            <a:ext cx="10360350" cy="13216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Main task Part A</a:t>
            </a:r>
            <a:endParaRPr b="1" sz="600"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14350"/>
            <a:ext cx="6703950" cy="756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/>
        </p:nvSpPr>
        <p:spPr>
          <a:xfrm>
            <a:off x="7435725" y="480225"/>
            <a:ext cx="9951300" cy="171135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 or false?</a:t>
            </a:r>
            <a:endParaRPr b="1" sz="3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524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people travelled by car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524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Bus is the least popular mode of transport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524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people 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travelled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by train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524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more person walked than went by bike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524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more people went by train than by bus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524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Double the number of people went by bike than by bus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 - </a:t>
            </a:r>
            <a:endParaRPr b="1" sz="32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people were surveyed?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do you think most people walk to this school?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0" y="-4"/>
            <a:ext cx="13201200" cy="1062450"/>
          </a:xfrm>
          <a:prstGeom prst="rect">
            <a:avLst/>
          </a:prstGeom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Main task part B</a:t>
            </a:r>
            <a:endParaRPr sz="5600"/>
          </a:p>
        </p:txBody>
      </p:sp>
      <p:sp>
        <p:nvSpPr>
          <p:cNvPr id="162" name="Google Shape;162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</a:pPr>
            <a:fld id="{00000000-1234-1234-1234-123412341234}" type="slidenum">
              <a:rPr lang="en-GB" sz="2100"/>
              <a:t>‹#›</a:t>
            </a:fld>
            <a:endParaRPr sz="2100"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62450"/>
            <a:ext cx="8660699" cy="76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9300" y="1335916"/>
            <a:ext cx="9170100" cy="7011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247091" y="275100"/>
            <a:ext cx="17419500" cy="1629000"/>
          </a:xfrm>
          <a:prstGeom prst="rect">
            <a:avLst/>
          </a:prstGeom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Main task part B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u="sng">
                <a:solidFill>
                  <a:schemeClr val="dk2"/>
                </a:solidFill>
              </a:rPr>
              <a:t>Questions</a:t>
            </a:r>
            <a:endParaRPr sz="4400" u="sng">
              <a:solidFill>
                <a:schemeClr val="dk2"/>
              </a:solidFill>
            </a:endParaRPr>
          </a:p>
          <a:p>
            <a:pPr indent="-6032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AutoNum type="arabicPeriod"/>
            </a:pPr>
            <a:r>
              <a:rPr lang="en-GB" sz="4100">
                <a:solidFill>
                  <a:schemeClr val="dk2"/>
                </a:solidFill>
              </a:rPr>
              <a:t>How many pupils in total came by bus?</a:t>
            </a:r>
            <a:endParaRPr sz="4100">
              <a:solidFill>
                <a:schemeClr val="dk2"/>
              </a:solidFill>
            </a:endParaRPr>
          </a:p>
          <a:p>
            <a:pPr indent="-6032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AutoNum type="arabicPeriod"/>
            </a:pPr>
            <a:r>
              <a:rPr lang="en-GB" sz="4100">
                <a:solidFill>
                  <a:schemeClr val="dk2"/>
                </a:solidFill>
              </a:rPr>
              <a:t>Did more pupils walk from year 2 or year 3?</a:t>
            </a:r>
            <a:endParaRPr sz="4100">
              <a:solidFill>
                <a:schemeClr val="dk2"/>
              </a:solidFill>
            </a:endParaRPr>
          </a:p>
          <a:p>
            <a:pPr indent="-6032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AutoNum type="arabicPeriod"/>
            </a:pPr>
            <a:r>
              <a:rPr lang="en-GB" sz="4100">
                <a:solidFill>
                  <a:schemeClr val="dk2"/>
                </a:solidFill>
              </a:rPr>
              <a:t>How many pupils in year 2 took the train?</a:t>
            </a:r>
            <a:endParaRPr sz="4100">
              <a:solidFill>
                <a:schemeClr val="dk2"/>
              </a:solidFill>
            </a:endParaRPr>
          </a:p>
          <a:p>
            <a:pPr indent="-6032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AutoNum type="arabicPeriod"/>
            </a:pPr>
            <a:r>
              <a:rPr lang="en-GB" sz="4100">
                <a:solidFill>
                  <a:schemeClr val="dk2"/>
                </a:solidFill>
              </a:rPr>
              <a:t>The same number of pupils from each year came by motorbike, true or false?</a:t>
            </a:r>
            <a:endParaRPr sz="4100">
              <a:solidFill>
                <a:schemeClr val="dk2"/>
              </a:solidFill>
            </a:endParaRPr>
          </a:p>
          <a:p>
            <a:pPr indent="-603250" lvl="0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AutoNum type="arabicPeriod"/>
            </a:pPr>
            <a:r>
              <a:rPr lang="en-GB" sz="4100">
                <a:solidFill>
                  <a:schemeClr val="dk2"/>
                </a:solidFill>
              </a:rPr>
              <a:t>How many more went by bike in Year 3 than in Year 2?</a:t>
            </a:r>
            <a:endParaRPr sz="4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u="sng">
                <a:solidFill>
                  <a:schemeClr val="dk2"/>
                </a:solidFill>
              </a:rPr>
              <a:t>Challenge - </a:t>
            </a:r>
            <a:endParaRPr sz="41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2 </a:t>
            </a:r>
            <a:r>
              <a:rPr lang="en-GB" sz="4100">
                <a:solidFill>
                  <a:schemeClr val="dk2"/>
                </a:solidFill>
              </a:rPr>
              <a:t>children</a:t>
            </a:r>
            <a:r>
              <a:rPr lang="en-GB" sz="4100">
                <a:solidFill>
                  <a:schemeClr val="dk2"/>
                </a:solidFill>
              </a:rPr>
              <a:t> from year 2 got a taxi. How would you represent this?</a:t>
            </a:r>
            <a:endParaRPr sz="4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 </a:t>
            </a:r>
            <a:endParaRPr sz="5600">
              <a:solidFill>
                <a:schemeClr val="dk2"/>
              </a:solidFill>
            </a:endParaRPr>
          </a:p>
        </p:txBody>
      </p:sp>
      <p:sp>
        <p:nvSpPr>
          <p:cNvPr id="171" name="Google Shape;171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00"/>
              <a:t>‹#›</a:t>
            </a:fld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