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32AB0D-C23D-4636-8CEC-10F8E915EBC5}">
  <a:tblStyle styleId="{0232AB0D-C23D-4636-8CEC-10F8E915EB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76048e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76048e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d28a736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d28a73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9dbb7727_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9dbb7727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a57f25ae_4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a57f25ae_4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d28a736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d28a736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beccfbd2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beccfbd2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76d5b1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76d5b1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e76048ef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e76048ef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766475" y="786650"/>
            <a:ext cx="3892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948025" y="2642350"/>
            <a:ext cx="128286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Saying what things are [1 / 2]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Capital letters on nouns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Singular definite articles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028700" y="8754025"/>
            <a:ext cx="42561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Frau Johnson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315725" y="3832200"/>
            <a:ext cx="3802800" cy="3630000"/>
          </a:xfrm>
          <a:prstGeom prst="roundRect">
            <a:avLst>
              <a:gd fmla="val 23416" name="adj"/>
            </a:avLst>
          </a:prstGeom>
          <a:solidFill>
            <a:srgbClr val="FFFFFF"/>
          </a:solidFill>
          <a:ln cap="flat" cmpd="sng" w="57150">
            <a:solidFill>
              <a:srgbClr val="FFC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8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lt</a:t>
            </a:r>
            <a:endParaRPr sz="8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012461" y="1501050"/>
            <a:ext cx="250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4528677" y="6538716"/>
            <a:ext cx="176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5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4235263" y="3246790"/>
            <a:ext cx="235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5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nke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215975" y="6768450"/>
            <a:ext cx="258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Kl</a:t>
            </a:r>
            <a:r>
              <a:rPr lang="en-GB" sz="5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sse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256100" y="439725"/>
            <a:ext cx="199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5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ng</a:t>
            </a:r>
            <a:endParaRPr sz="5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000" y="4903776"/>
            <a:ext cx="2582653" cy="18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873" y="1414211"/>
            <a:ext cx="1166092" cy="282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35275" y="1501050"/>
            <a:ext cx="1428625" cy="15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59602" y="577652"/>
            <a:ext cx="877855" cy="18646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13039775" y="6768447"/>
            <a:ext cx="325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45750" y="4039263"/>
            <a:ext cx="1314350" cy="186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5"/>
          <p:cNvCxnSpPr/>
          <p:nvPr/>
        </p:nvCxnSpPr>
        <p:spPr>
          <a:xfrm>
            <a:off x="2722569" y="1414249"/>
            <a:ext cx="0" cy="28251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7882050" y="33022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12145850" y="51190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tt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9800" y="6617600"/>
            <a:ext cx="2976125" cy="1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1300" y="1981200"/>
            <a:ext cx="30099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3944600" y="762000"/>
            <a:ext cx="3000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8450" y="5027550"/>
            <a:ext cx="1671100" cy="22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410200" y="7011100"/>
            <a:ext cx="609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nken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962400" y="762000"/>
            <a:ext cx="300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540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5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sser</a:t>
            </a:r>
            <a:endParaRPr sz="5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8300" y="1981200"/>
            <a:ext cx="15621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990600" y="5181600"/>
            <a:ext cx="3000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lfen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0" y="6629400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{0232AB0D-C23D-4636-8CEC-10F8E915EBC5}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Tisch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table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Kuli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Mann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man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Tag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day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Flasche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bottle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Klasse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class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Tafel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board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Paar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pair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Heft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exercise book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Fenster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window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36800" y="1766875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Capital Letters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5943600" y="6324600"/>
            <a:ext cx="5638800" cy="2144400"/>
          </a:xfrm>
          <a:prstGeom prst="wedgeRoundRectCallout">
            <a:avLst>
              <a:gd fmla="val -37085" name="adj1"/>
              <a:gd fmla="val -10370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nouns do this in English?</a:t>
            </a:r>
            <a:endParaRPr b="1" sz="4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990600" y="1676400"/>
            <a:ext cx="1630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 German all nouns have capital letters. They keep a capital letter no matter wher</a:t>
            </a:r>
            <a:r>
              <a:rPr lang="en-GB" sz="4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 they are in a sentence.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889400" y="4038600"/>
            <a:ext cx="670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</a:t>
            </a:r>
            <a:r>
              <a:rPr b="1" lang="en-GB" sz="5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ann ist kalt.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9468000" y="40386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man is cold.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914400" y="5405150"/>
            <a:ext cx="8305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 ist der </a:t>
            </a:r>
            <a:r>
              <a:rPr b="1" lang="en-GB" sz="4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ann?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9601200" y="52578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is the man?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7525" y="6324600"/>
            <a:ext cx="2523275" cy="25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>
                <a:solidFill>
                  <a:schemeClr val="accent4"/>
                </a:solidFill>
              </a:rPr>
              <a:t>der, die, das</a:t>
            </a:r>
            <a:endParaRPr sz="5900">
              <a:solidFill>
                <a:schemeClr val="accent4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251125" y="2363225"/>
            <a:ext cx="142257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German has 3 words for </a:t>
            </a:r>
            <a:r>
              <a:rPr b="1" lang="en-GB" sz="3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b="1" lang="en-GB" sz="31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31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Masculine							Feminine						Neuter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der	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Tisch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							die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Flasche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					das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Fenster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a bit tricky because English only has one.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Every noun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German has a gender. You will need to learn these when you learn new vocabulary and practise them when you practise the nouns.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Definite articles in the nominative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Let’s look at our vocabulary for this lesson and which gender the words are.</a:t>
            </a:r>
            <a:endParaRPr/>
          </a:p>
        </p:txBody>
      </p:sp>
      <p:sp>
        <p:nvSpPr>
          <p:cNvPr id="146" name="Google Shape;146;p20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masculine</a:t>
            </a:r>
            <a:endParaRPr/>
          </a:p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der Tisch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/>
              <a:t>der Kuli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/>
              <a:t>der Mann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/>
              <a:t>der Tag</a:t>
            </a:r>
            <a:endParaRPr sz="3200"/>
          </a:p>
        </p:txBody>
      </p:sp>
      <p:sp>
        <p:nvSpPr>
          <p:cNvPr id="148" name="Google Shape;148;p20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feminine</a:t>
            </a:r>
            <a:endParaRPr/>
          </a:p>
        </p:txBody>
      </p:sp>
      <p:sp>
        <p:nvSpPr>
          <p:cNvPr id="149" name="Google Shape;149;p20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d</a:t>
            </a:r>
            <a:r>
              <a:rPr lang="en-GB" sz="3300"/>
              <a:t>ie Flasche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/>
              <a:t>die Klasse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300"/>
              <a:t>die Tafel</a:t>
            </a:r>
            <a:endParaRPr sz="3300"/>
          </a:p>
        </p:txBody>
      </p:sp>
      <p:sp>
        <p:nvSpPr>
          <p:cNvPr id="150" name="Google Shape;150;p20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neuter</a:t>
            </a:r>
            <a:endParaRPr/>
          </a:p>
        </p:txBody>
      </p:sp>
      <p:sp>
        <p:nvSpPr>
          <p:cNvPr id="151" name="Google Shape;151;p20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d</a:t>
            </a:r>
            <a:r>
              <a:rPr lang="en-GB" sz="3200"/>
              <a:t>as Paar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/>
              <a:t>das Heft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/>
              <a:t>das Fenster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244400" y="5498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Capital letters and singular definite articles: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In German there are 3 words for  </a:t>
            </a:r>
            <a:r>
              <a:rPr lang="en-GB" sz="5600">
                <a:solidFill>
                  <a:schemeClr val="accent5"/>
                </a:solidFill>
              </a:rPr>
              <a:t>the</a:t>
            </a:r>
            <a:r>
              <a:rPr lang="en-GB" sz="5600">
                <a:solidFill>
                  <a:schemeClr val="dk2"/>
                </a:solidFill>
              </a:rPr>
              <a:t>.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Every noun in German has a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gender</a:t>
            </a:r>
            <a:r>
              <a:rPr lang="en-GB" sz="5600"/>
              <a:t> </a:t>
            </a:r>
            <a:r>
              <a:rPr lang="en-GB" sz="5600">
                <a:solidFill>
                  <a:schemeClr val="dk2"/>
                </a:solidFill>
              </a:rPr>
              <a:t>and a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capital letter</a:t>
            </a:r>
            <a:r>
              <a:rPr lang="en-GB" sz="5600">
                <a:solidFill>
                  <a:schemeClr val="dk2"/>
                </a:solidFill>
              </a:rPr>
              <a:t>.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The three different words for the are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der</a:t>
            </a:r>
            <a:r>
              <a:rPr lang="en-GB" sz="5600">
                <a:solidFill>
                  <a:schemeClr val="dk2"/>
                </a:solidFill>
              </a:rPr>
              <a:t>,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die </a:t>
            </a:r>
            <a:r>
              <a:rPr lang="en-GB" sz="5600">
                <a:solidFill>
                  <a:schemeClr val="dk2"/>
                </a:solidFill>
              </a:rPr>
              <a:t>and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das</a:t>
            </a:r>
            <a:r>
              <a:rPr lang="en-GB" sz="5600">
                <a:solidFill>
                  <a:schemeClr val="dk2"/>
                </a:solidFill>
              </a:rPr>
              <a:t>.</a:t>
            </a:r>
            <a:endParaRPr sz="56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5600">
                <a:solidFill>
                  <a:schemeClr val="dk2"/>
                </a:solidFill>
              </a:rPr>
              <a:t>They represent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masculine</a:t>
            </a:r>
            <a:r>
              <a:rPr lang="en-GB" sz="5600">
                <a:solidFill>
                  <a:schemeClr val="dk2"/>
                </a:solidFill>
              </a:rPr>
              <a:t>,</a:t>
            </a:r>
            <a:r>
              <a:rPr lang="en-GB" sz="5600"/>
              <a:t> </a:t>
            </a:r>
            <a:r>
              <a:rPr lang="en-GB" sz="5600">
                <a:solidFill>
                  <a:schemeClr val="accent5"/>
                </a:solidFill>
              </a:rPr>
              <a:t>feminine</a:t>
            </a:r>
            <a:r>
              <a:rPr lang="en-GB" sz="5600"/>
              <a:t> </a:t>
            </a:r>
            <a:r>
              <a:rPr lang="en-GB" sz="5600">
                <a:solidFill>
                  <a:schemeClr val="dk2"/>
                </a:solidFill>
              </a:rPr>
              <a:t>and </a:t>
            </a:r>
            <a:r>
              <a:rPr lang="en-GB" sz="5600">
                <a:solidFill>
                  <a:schemeClr val="accent5"/>
                </a:solidFill>
              </a:rPr>
              <a:t>neuter</a:t>
            </a:r>
            <a:r>
              <a:rPr lang="en-GB" sz="5600">
                <a:solidFill>
                  <a:schemeClr val="dk2"/>
                </a:solidFill>
              </a:rPr>
              <a:t>.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</p:txBody>
      </p:sp>
      <p:sp>
        <p:nvSpPr>
          <p:cNvPr id="157" name="Google Shape;157;p21"/>
          <p:cNvSpPr txBox="1"/>
          <p:nvPr/>
        </p:nvSpPr>
        <p:spPr>
          <a:xfrm>
            <a:off x="13563800" y="30350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4423275" y="319622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3724950" y="3008200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