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D924063-8C2E-4F68-9474-CE56FBD6C356}">
  <a:tblStyle styleId="{6D924063-8C2E-4F68-9474-CE56FBD6C3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b5b8eb9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b5b8eb9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c376c4a55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c376c4a55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b5b8eb9ef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b5b8eb9ef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c4045798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c4045798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c404632cf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c404632cf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c3142dc5e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c3142dc5e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3308375"/>
            <a:ext cx="16805400" cy="133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Say what people do</a:t>
            </a:r>
            <a:r>
              <a:rPr lang="en-GB">
                <a:solidFill>
                  <a:srgbClr val="4B3241"/>
                </a:solidFill>
              </a:rPr>
              <a:t> </a:t>
            </a:r>
            <a:r>
              <a:rPr lang="en-GB" sz="3000">
                <a:solidFill>
                  <a:srgbClr val="4B3241"/>
                </a:solidFill>
              </a:rPr>
              <a:t>[2/ 2]</a:t>
            </a:r>
            <a:endParaRPr>
              <a:solidFill>
                <a:srgbClr val="4B3241"/>
              </a:solidFill>
            </a:endParaRPr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À with certain verbs meaning ‘to’/’at’ 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091050"/>
            <a:ext cx="7902000" cy="62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Sooden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86" name="Google Shape;86;p15"/>
          <p:cNvSpPr/>
          <p:nvPr/>
        </p:nvSpPr>
        <p:spPr>
          <a:xfrm>
            <a:off x="1251025" y="3523025"/>
            <a:ext cx="80520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2900" y="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2063850" y="1295475"/>
            <a:ext cx="68373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an / en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2806828" y="6823400"/>
            <a:ext cx="56082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an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small child" id="90" name="Google Shape;9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79147" y="3808651"/>
            <a:ext cx="1934100" cy="3087711"/>
          </a:xfrm>
          <a:prstGeom prst="rect">
            <a:avLst/>
          </a:prstGeom>
          <a:noFill/>
          <a:ln>
            <a:noFill/>
          </a:ln>
        </p:spPr>
      </p:pic>
      <p:sp>
        <p:nvSpPr>
          <p:cNvPr descr="rectangle" id="91" name="Google Shape;91;p15"/>
          <p:cNvSpPr/>
          <p:nvPr/>
        </p:nvSpPr>
        <p:spPr>
          <a:xfrm>
            <a:off x="10306201" y="3582307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11610700" y="1196400"/>
            <a:ext cx="61647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on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11851676" y="6331925"/>
            <a:ext cx="39066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forbidden sign" id="94" name="Google Shape;9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49503" y="4173603"/>
            <a:ext cx="2006799" cy="20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7050" y="1"/>
            <a:ext cx="2360950" cy="236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16883720" y="5611783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6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16883720" y="638611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6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16937341" y="7122134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6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16883720" y="4028250"/>
            <a:ext cx="863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6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16830099" y="4783426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6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265750" y="291700"/>
            <a:ext cx="127722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Vocabulary list for this lesson:</a:t>
            </a:r>
            <a:endParaRPr b="1" sz="4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06" name="Google Shape;106;p16"/>
          <p:cNvGraphicFramePr/>
          <p:nvPr/>
        </p:nvGraphicFramePr>
        <p:xfrm>
          <a:off x="1155725" y="1266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{6D924063-8C2E-4F68-9474-CE56FBD6C356}</a:tableStyleId>
              </a:tblPr>
              <a:tblGrid>
                <a:gridCol w="7020850"/>
                <a:gridCol w="6823150"/>
              </a:tblGrid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adorer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love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aimer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like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préférer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prefer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</a:t>
                      </a:r>
                      <a:r>
                        <a:rPr lang="en-GB" sz="27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think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parler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speak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rester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stay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à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to/at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un(e) ami(e)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friend (m/f)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mais</a:t>
                      </a:r>
                      <a:r>
                        <a:rPr b="1" lang="en-GB" sz="27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</a:t>
                      </a:r>
                      <a:endParaRPr b="1" sz="27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house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l’école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school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07" name="Google Shape;107;p16"/>
          <p:cNvGrpSpPr/>
          <p:nvPr/>
        </p:nvGrpSpPr>
        <p:grpSpPr>
          <a:xfrm>
            <a:off x="16973433" y="3044261"/>
            <a:ext cx="684000" cy="1055839"/>
            <a:chOff x="1222738" y="5053324"/>
            <a:chExt cx="1440001" cy="2154774"/>
          </a:xfrm>
        </p:grpSpPr>
        <p:pic>
          <p:nvPicPr>
            <p:cNvPr id="108" name="Google Shape;108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2738" y="5053324"/>
              <a:ext cx="1440001" cy="1602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09" name="Google Shape;109;p16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1352600" y="6565561"/>
              <a:ext cx="1180300" cy="6425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62353" y="-19675"/>
            <a:ext cx="1985275" cy="198712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1062650" y="555050"/>
            <a:ext cx="12772200" cy="10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 preposition à </a:t>
            </a:r>
            <a:endParaRPr b="1" sz="4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7"/>
          <p:cNvSpPr txBox="1"/>
          <p:nvPr>
            <p:ph type="title"/>
          </p:nvPr>
        </p:nvSpPr>
        <p:spPr>
          <a:xfrm>
            <a:off x="7362150" y="1374075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0">
                <a:solidFill>
                  <a:schemeClr val="accent3"/>
                </a:solidFill>
              </a:rPr>
              <a:t>à</a:t>
            </a:r>
            <a:endParaRPr sz="20000">
              <a:solidFill>
                <a:schemeClr val="accent3"/>
              </a:solidFill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42224" y="6525577"/>
            <a:ext cx="2680025" cy="210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454" y="4544475"/>
            <a:ext cx="2680025" cy="170158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>
            <p:ph type="title"/>
          </p:nvPr>
        </p:nvSpPr>
        <p:spPr>
          <a:xfrm>
            <a:off x="2353150" y="2199450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0000">
                <a:solidFill>
                  <a:schemeClr val="dk2"/>
                </a:solidFill>
              </a:rPr>
              <a:t>at</a:t>
            </a:r>
            <a:endParaRPr b="0" sz="10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0">
              <a:solidFill>
                <a:schemeClr val="dk2"/>
              </a:solidFill>
            </a:endParaRPr>
          </a:p>
        </p:txBody>
      </p:sp>
      <p:sp>
        <p:nvSpPr>
          <p:cNvPr id="121" name="Google Shape;121;p17"/>
          <p:cNvSpPr txBox="1"/>
          <p:nvPr>
            <p:ph type="title"/>
          </p:nvPr>
        </p:nvSpPr>
        <p:spPr>
          <a:xfrm>
            <a:off x="12185700" y="2218725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0000">
                <a:solidFill>
                  <a:schemeClr val="dk2"/>
                </a:solidFill>
              </a:rPr>
              <a:t>to</a:t>
            </a:r>
            <a:endParaRPr b="0" sz="10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0">
              <a:solidFill>
                <a:schemeClr val="dk2"/>
              </a:solidFill>
            </a:endParaRPr>
          </a:p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3622625" y="5397500"/>
            <a:ext cx="4582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200">
                <a:solidFill>
                  <a:schemeClr val="accent1"/>
                </a:solidFill>
              </a:rPr>
              <a:t>Je </a:t>
            </a:r>
            <a:r>
              <a:rPr lang="en-GB" sz="4200"/>
              <a:t>rest</a:t>
            </a:r>
            <a:r>
              <a:rPr b="1" lang="en-GB" sz="4200">
                <a:solidFill>
                  <a:schemeClr val="accent5"/>
                </a:solidFill>
              </a:rPr>
              <a:t>e</a:t>
            </a:r>
            <a:r>
              <a:rPr b="1" lang="en-GB" sz="4200">
                <a:solidFill>
                  <a:schemeClr val="accent3"/>
                </a:solidFill>
              </a:rPr>
              <a:t> à</a:t>
            </a:r>
            <a:r>
              <a:rPr lang="en-GB" sz="4200"/>
              <a:t> l’école</a:t>
            </a:r>
            <a:endParaRPr sz="4200"/>
          </a:p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1489025" y="7309850"/>
            <a:ext cx="7011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200">
                <a:solidFill>
                  <a:schemeClr val="accent1"/>
                </a:solidFill>
              </a:rPr>
              <a:t>Je </a:t>
            </a:r>
            <a:r>
              <a:rPr lang="en-GB" sz="4200"/>
              <a:t>parl</a:t>
            </a:r>
            <a:r>
              <a:rPr b="1" lang="en-GB" sz="4200">
                <a:solidFill>
                  <a:schemeClr val="accent5"/>
                </a:solidFill>
              </a:rPr>
              <a:t>e</a:t>
            </a:r>
            <a:r>
              <a:rPr b="1" lang="en-GB" sz="4200">
                <a:solidFill>
                  <a:schemeClr val="accent3"/>
                </a:solidFill>
              </a:rPr>
              <a:t> à</a:t>
            </a:r>
            <a:r>
              <a:rPr lang="en-GB" sz="4200"/>
              <a:t> un professeur</a:t>
            </a:r>
            <a:endParaRPr sz="4200"/>
          </a:p>
        </p:txBody>
      </p:sp>
      <p:sp>
        <p:nvSpPr>
          <p:cNvPr id="124" name="Google Shape;124;p17"/>
          <p:cNvSpPr txBox="1"/>
          <p:nvPr>
            <p:ph idx="1" type="body"/>
          </p:nvPr>
        </p:nvSpPr>
        <p:spPr>
          <a:xfrm>
            <a:off x="8204825" y="5397500"/>
            <a:ext cx="64377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200"/>
              <a:t>= I stay at school</a:t>
            </a:r>
            <a:endParaRPr sz="4200"/>
          </a:p>
        </p:txBody>
      </p:sp>
      <p:sp>
        <p:nvSpPr>
          <p:cNvPr id="125" name="Google Shape;125;p17"/>
          <p:cNvSpPr txBox="1"/>
          <p:nvPr>
            <p:ph idx="1" type="body"/>
          </p:nvPr>
        </p:nvSpPr>
        <p:spPr>
          <a:xfrm>
            <a:off x="8135975" y="7309850"/>
            <a:ext cx="64377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200"/>
              <a:t>= I speak to a teacher</a:t>
            </a:r>
            <a:endParaRPr sz="4200"/>
          </a:p>
        </p:txBody>
      </p:sp>
      <p:sp>
        <p:nvSpPr>
          <p:cNvPr id="126" name="Google Shape;126;p17"/>
          <p:cNvSpPr/>
          <p:nvPr/>
        </p:nvSpPr>
        <p:spPr>
          <a:xfrm>
            <a:off x="4982375" y="2751475"/>
            <a:ext cx="1834200" cy="8235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7"/>
          <p:cNvSpPr/>
          <p:nvPr/>
        </p:nvSpPr>
        <p:spPr>
          <a:xfrm rot="10800000">
            <a:off x="9554375" y="2751475"/>
            <a:ext cx="1834200" cy="8235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/>
        </p:nvSpPr>
        <p:spPr>
          <a:xfrm>
            <a:off x="554325" y="227775"/>
            <a:ext cx="12251700" cy="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Reading </a:t>
            </a:r>
            <a:r>
              <a:rPr b="1" lang="en-GB" sz="4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Practice</a:t>
            </a:r>
            <a:r>
              <a:rPr b="1" lang="en-GB" sz="44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44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274500" y="1311925"/>
            <a:ext cx="9624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1.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1378650" y="7118750"/>
            <a:ext cx="12084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Tu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2765700" y="7118750"/>
            <a:ext cx="19590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aimes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4866450" y="7118750"/>
            <a:ext cx="26817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rester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8"/>
          <p:cNvSpPr/>
          <p:nvPr/>
        </p:nvSpPr>
        <p:spPr>
          <a:xfrm>
            <a:off x="7694400" y="7118750"/>
            <a:ext cx="9990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à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8835150" y="7118750"/>
            <a:ext cx="9624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19275" y="2281802"/>
            <a:ext cx="2287500" cy="18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/>
          <p:nvPr/>
        </p:nvSpPr>
        <p:spPr>
          <a:xfrm>
            <a:off x="16731320" y="5764183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6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16731320" y="653851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6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16784941" y="7274534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6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16731320" y="4180650"/>
            <a:ext cx="863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6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16677699" y="4935826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6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5" name="Google Shape;14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74850" y="88050"/>
            <a:ext cx="1959000" cy="195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/>
          <p:nvPr/>
        </p:nvSpPr>
        <p:spPr>
          <a:xfrm>
            <a:off x="350700" y="3140725"/>
            <a:ext cx="9624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2.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350700" y="5042700"/>
            <a:ext cx="9624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3.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350700" y="7086325"/>
            <a:ext cx="9624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4.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1378650" y="1327550"/>
            <a:ext cx="13365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2918100" y="1327550"/>
            <a:ext cx="19590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parle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4942650" y="1327550"/>
            <a:ext cx="12084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à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6292800" y="1327550"/>
            <a:ext cx="14790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7912125" y="1327550"/>
            <a:ext cx="37353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professeur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1378650" y="3232550"/>
            <a:ext cx="12084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Tu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2765700" y="3232550"/>
            <a:ext cx="19590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restes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4866450" y="3232550"/>
            <a:ext cx="12084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à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6216600" y="3232550"/>
            <a:ext cx="9990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l’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7378725" y="3232550"/>
            <a:ext cx="24768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école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10015500" y="7118750"/>
            <a:ext cx="22875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maison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18"/>
          <p:cNvSpPr/>
          <p:nvPr/>
        </p:nvSpPr>
        <p:spPr>
          <a:xfrm>
            <a:off x="1378650" y="5137550"/>
            <a:ext cx="12084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Elle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2765700" y="5137550"/>
            <a:ext cx="19590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donne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18"/>
          <p:cNvSpPr/>
          <p:nvPr/>
        </p:nvSpPr>
        <p:spPr>
          <a:xfrm>
            <a:off x="4866450" y="5137550"/>
            <a:ext cx="12084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6216600" y="5137550"/>
            <a:ext cx="24768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cadeau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8835150" y="5137550"/>
            <a:ext cx="9624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à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10015500" y="5137550"/>
            <a:ext cx="13365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une</a:t>
            </a:r>
            <a:endParaRPr b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11569950" y="5137550"/>
            <a:ext cx="17163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amie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1383614" y="2223150"/>
            <a:ext cx="11671500" cy="66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speak </a:t>
            </a:r>
            <a:r>
              <a:rPr b="1" lang="en-GB" sz="4000">
                <a:solidFill>
                  <a:schemeClr val="dk2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to 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teacher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1383614" y="4128150"/>
            <a:ext cx="11671500" cy="66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stay </a:t>
            </a:r>
            <a:r>
              <a:rPr b="1" lang="en-GB" sz="4000">
                <a:solidFill>
                  <a:schemeClr val="dk2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at 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school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1383614" y="6109350"/>
            <a:ext cx="11671500" cy="66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She gives a present </a:t>
            </a:r>
            <a:r>
              <a:rPr b="1" lang="en-GB" sz="4000">
                <a:solidFill>
                  <a:schemeClr val="dk2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to 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friend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1383614" y="8090550"/>
            <a:ext cx="11671500" cy="66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like to stay </a:t>
            </a:r>
            <a:r>
              <a:rPr b="1" lang="en-GB" sz="4000">
                <a:solidFill>
                  <a:schemeClr val="dk2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at 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" name="Google Shape;175;p19"/>
          <p:cNvGraphicFramePr/>
          <p:nvPr/>
        </p:nvGraphicFramePr>
        <p:xfrm>
          <a:off x="535125" y="217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{6D924063-8C2E-4F68-9474-CE56FBD6C356}</a:tableStyleId>
              </a:tblPr>
              <a:tblGrid>
                <a:gridCol w="889200"/>
                <a:gridCol w="11561475"/>
                <a:gridCol w="4524450"/>
              </a:tblGrid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can you translate ‘à’ into English?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is the verb ‘to stay’ in French?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is the verb ‘to talk’ in French?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‘à la maison’ into English.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‘à l’école’ into English.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do you say ‘I talk to a friend’ in French?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6" name="Google Shape;176;p19"/>
          <p:cNvSpPr txBox="1"/>
          <p:nvPr/>
        </p:nvSpPr>
        <p:spPr>
          <a:xfrm>
            <a:off x="13088050" y="2326675"/>
            <a:ext cx="42819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 / at</a:t>
            </a:r>
            <a:endParaRPr b="1" sz="2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13088048" y="3418650"/>
            <a:ext cx="42423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rester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13088048" y="4536475"/>
            <a:ext cx="42423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parler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13088183" y="5628450"/>
            <a:ext cx="42423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 the house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19"/>
          <p:cNvSpPr txBox="1"/>
          <p:nvPr/>
        </p:nvSpPr>
        <p:spPr>
          <a:xfrm>
            <a:off x="13088048" y="6720425"/>
            <a:ext cx="42423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 the school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13088048" y="7812400"/>
            <a:ext cx="42423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 parle à un ami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1487275" y="470975"/>
            <a:ext cx="15294000" cy="111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Say what people do</a:t>
            </a:r>
            <a:endParaRPr b="1" sz="62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