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4"/>
  </p:sldMasterIdLst>
  <p:notesMasterIdLst>
    <p:notesMasterId r:id="rId5"/>
  </p:notesMasterIdLst>
  <p:sldIdLst>
    <p:sldId id="256" r:id="rId6"/>
    <p:sldId id="257" r:id="rId7"/>
    <p:sldId id="258" r:id="rId8"/>
    <p:sldId id="259" r:id="rId9"/>
    <p:sldId id="260" r:id="rId10"/>
    <p:sldId id="261"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4989">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989"/>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6.xml"/><Relationship Id="rId22" Type="http://schemas.openxmlformats.org/officeDocument/2006/relationships/font" Target="fonts/MontserratMedium-italic.fntdata"/><Relationship Id="rId10" Type="http://schemas.openxmlformats.org/officeDocument/2006/relationships/slide" Target="slides/slide5.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notesMaster" Target="notesMasters/notesMaster1.xml"/><Relationship Id="rId19" Type="http://schemas.openxmlformats.org/officeDocument/2006/relationships/font" Target="fonts/Montserrat-boldItalic.fntdata"/><Relationship Id="rId6" Type="http://schemas.openxmlformats.org/officeDocument/2006/relationships/slide" Target="slides/slide1.xml"/><Relationship Id="rId18"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Hi everyone! My name is Miss Hummel and in this lesson we will be answering the question: What are forces?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 this lesson, we will learn how we can measure the size of forces, particularly how we can measure weight. We will learn about Isaac Newton and his contribution to our knowledge of forces as well as Newtons as a unit of measurement. We will also investigate how to use a Newton meter to measure forces.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ed45c87246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ged45c87246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c41c0d55f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c41c0d55f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Air resistance</a:t>
            </a:r>
            <a:endParaRPr/>
          </a:p>
          <a:p>
            <a:pPr indent="0" lvl="0" marL="0" rtl="0" algn="l">
              <a:spcBef>
                <a:spcPts val="0"/>
              </a:spcBef>
              <a:spcAft>
                <a:spcPts val="0"/>
              </a:spcAft>
              <a:buNone/>
            </a:pPr>
            <a:r>
              <a:rPr lang="en-GB"/>
              <a:t>Gravitational force </a:t>
            </a:r>
            <a:endParaRPr/>
          </a:p>
          <a:p>
            <a:pPr indent="0" lvl="0" marL="0" rtl="0" algn="l">
              <a:spcBef>
                <a:spcPts val="0"/>
              </a:spcBef>
              <a:spcAft>
                <a:spcPts val="0"/>
              </a:spcAft>
              <a:buNone/>
            </a:pPr>
            <a:r>
              <a:rPr lang="en-GB"/>
              <a:t>Friction</a:t>
            </a:r>
            <a:endParaRPr/>
          </a:p>
          <a:p>
            <a:pPr indent="0" lvl="0" marL="0" rtl="0" algn="l">
              <a:spcBef>
                <a:spcPts val="0"/>
              </a:spcBef>
              <a:spcAft>
                <a:spcPts val="0"/>
              </a:spcAft>
              <a:buNone/>
            </a:pPr>
            <a:r>
              <a:rPr lang="en-GB"/>
              <a:t>Magnetic force</a:t>
            </a:r>
            <a:endParaRPr/>
          </a:p>
          <a:p>
            <a:pPr indent="0" lvl="0" marL="0" rtl="0" algn="l">
              <a:spcBef>
                <a:spcPts val="0"/>
              </a:spcBef>
              <a:spcAft>
                <a:spcPts val="0"/>
              </a:spcAft>
              <a:buNone/>
            </a:pPr>
            <a:r>
              <a:rPr lang="en-GB"/>
              <a:t>Upthrust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pushes objects upwards on objects that are in water.</a:t>
            </a:r>
            <a:endParaRPr/>
          </a:p>
          <a:p>
            <a:pPr indent="0" lvl="0" marL="0" rtl="0" algn="l">
              <a:spcBef>
                <a:spcPts val="0"/>
              </a:spcBef>
              <a:spcAft>
                <a:spcPts val="0"/>
              </a:spcAft>
              <a:buNone/>
            </a:pPr>
            <a:r>
              <a:rPr lang="en-GB"/>
              <a:t>- pulls everything downwards towards the earth.</a:t>
            </a:r>
            <a:endParaRPr/>
          </a:p>
          <a:p>
            <a:pPr indent="0" lvl="0" marL="0" rtl="0" algn="l">
              <a:spcBef>
                <a:spcPts val="0"/>
              </a:spcBef>
              <a:spcAft>
                <a:spcPts val="0"/>
              </a:spcAft>
              <a:buNone/>
            </a:pPr>
            <a:r>
              <a:rPr lang="en-GB"/>
              <a:t>- acts when something tries to move quickly through air.</a:t>
            </a:r>
            <a:endParaRPr/>
          </a:p>
          <a:p>
            <a:pPr indent="0" lvl="0" marL="0" rtl="0" algn="l">
              <a:spcBef>
                <a:spcPts val="0"/>
              </a:spcBef>
              <a:spcAft>
                <a:spcPts val="0"/>
              </a:spcAft>
              <a:buNone/>
            </a:pPr>
            <a:r>
              <a:rPr lang="en-GB"/>
              <a:t>- acts between two surfaces that are sliding, or trying to slide, across each other</a:t>
            </a:r>
            <a:endParaRPr/>
          </a:p>
          <a:p>
            <a:pPr indent="0" lvl="0" marL="0" rtl="0" algn="l">
              <a:spcBef>
                <a:spcPts val="0"/>
              </a:spcBef>
              <a:spcAft>
                <a:spcPts val="0"/>
              </a:spcAft>
              <a:buNone/>
            </a:pPr>
            <a:r>
              <a:rPr lang="en-GB"/>
              <a:t>- which makes magnetic objects attract or repel each other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c45308259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c45308259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Air resistance</a:t>
            </a:r>
            <a:endParaRPr/>
          </a:p>
          <a:p>
            <a:pPr indent="0" lvl="0" marL="0" rtl="0" algn="l">
              <a:spcBef>
                <a:spcPts val="0"/>
              </a:spcBef>
              <a:spcAft>
                <a:spcPts val="0"/>
              </a:spcAft>
              <a:buNone/>
            </a:pPr>
            <a:r>
              <a:rPr lang="en-GB"/>
              <a:t>Gravitational force </a:t>
            </a:r>
            <a:endParaRPr/>
          </a:p>
          <a:p>
            <a:pPr indent="0" lvl="0" marL="0" rtl="0" algn="l">
              <a:spcBef>
                <a:spcPts val="0"/>
              </a:spcBef>
              <a:spcAft>
                <a:spcPts val="0"/>
              </a:spcAft>
              <a:buNone/>
            </a:pPr>
            <a:r>
              <a:rPr lang="en-GB"/>
              <a:t>Friction</a:t>
            </a:r>
            <a:endParaRPr/>
          </a:p>
          <a:p>
            <a:pPr indent="0" lvl="0" marL="0" rtl="0" algn="l">
              <a:spcBef>
                <a:spcPts val="0"/>
              </a:spcBef>
              <a:spcAft>
                <a:spcPts val="0"/>
              </a:spcAft>
              <a:buNone/>
            </a:pPr>
            <a:r>
              <a:rPr lang="en-GB"/>
              <a:t>Magnetic force</a:t>
            </a:r>
            <a:endParaRPr/>
          </a:p>
          <a:p>
            <a:pPr indent="0" lvl="0" marL="0" rtl="0" algn="l">
              <a:spcBef>
                <a:spcPts val="0"/>
              </a:spcBef>
              <a:spcAft>
                <a:spcPts val="0"/>
              </a:spcAft>
              <a:buNone/>
            </a:pPr>
            <a:r>
              <a:rPr lang="en-GB"/>
              <a:t>Upthrust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pushes objects upwards on objects that are in water.</a:t>
            </a:r>
            <a:endParaRPr/>
          </a:p>
          <a:p>
            <a:pPr indent="0" lvl="0" marL="0" rtl="0" algn="l">
              <a:spcBef>
                <a:spcPts val="0"/>
              </a:spcBef>
              <a:spcAft>
                <a:spcPts val="0"/>
              </a:spcAft>
              <a:buNone/>
            </a:pPr>
            <a:r>
              <a:rPr lang="en-GB"/>
              <a:t>- pulls everything downwards towards the earth.</a:t>
            </a:r>
            <a:endParaRPr/>
          </a:p>
          <a:p>
            <a:pPr indent="0" lvl="0" marL="0" rtl="0" algn="l">
              <a:spcBef>
                <a:spcPts val="0"/>
              </a:spcBef>
              <a:spcAft>
                <a:spcPts val="0"/>
              </a:spcAft>
              <a:buNone/>
            </a:pPr>
            <a:r>
              <a:rPr lang="en-GB"/>
              <a:t>- acts when something tries to move quickly through air.</a:t>
            </a:r>
            <a:endParaRPr/>
          </a:p>
          <a:p>
            <a:pPr indent="0" lvl="0" marL="0" rtl="0" algn="l">
              <a:spcBef>
                <a:spcPts val="0"/>
              </a:spcBef>
              <a:spcAft>
                <a:spcPts val="0"/>
              </a:spcAft>
              <a:buNone/>
            </a:pPr>
            <a:r>
              <a:rPr lang="en-GB"/>
              <a:t>- acts between two surfaces that are sliding, or trying to slide, across each other</a:t>
            </a:r>
            <a:endParaRPr/>
          </a:p>
          <a:p>
            <a:pPr indent="0" lvl="0" marL="0" rtl="0" algn="l">
              <a:spcBef>
                <a:spcPts val="0"/>
              </a:spcBef>
              <a:spcAft>
                <a:spcPts val="0"/>
              </a:spcAft>
              <a:buNone/>
            </a:pPr>
            <a:r>
              <a:rPr lang="en-GB"/>
              <a:t>- which makes magnetic objects attract or repel each other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d9c1e36b0_0_8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g8d9c1e36b0_0_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d9c1e35db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d9c1e35d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Air resistance</a:t>
            </a:r>
            <a:endParaRPr/>
          </a:p>
          <a:p>
            <a:pPr indent="0" lvl="0" marL="0" rtl="0" algn="l">
              <a:spcBef>
                <a:spcPts val="0"/>
              </a:spcBef>
              <a:spcAft>
                <a:spcPts val="0"/>
              </a:spcAft>
              <a:buNone/>
            </a:pPr>
            <a:r>
              <a:rPr lang="en-GB"/>
              <a:t>Gravitational force </a:t>
            </a:r>
            <a:endParaRPr/>
          </a:p>
          <a:p>
            <a:pPr indent="0" lvl="0" marL="0" rtl="0" algn="l">
              <a:spcBef>
                <a:spcPts val="0"/>
              </a:spcBef>
              <a:spcAft>
                <a:spcPts val="0"/>
              </a:spcAft>
              <a:buNone/>
            </a:pPr>
            <a:r>
              <a:rPr lang="en-GB"/>
              <a:t>Friction</a:t>
            </a:r>
            <a:endParaRPr/>
          </a:p>
          <a:p>
            <a:pPr indent="0" lvl="0" marL="0" rtl="0" algn="l">
              <a:spcBef>
                <a:spcPts val="0"/>
              </a:spcBef>
              <a:spcAft>
                <a:spcPts val="0"/>
              </a:spcAft>
              <a:buNone/>
            </a:pPr>
            <a:r>
              <a:rPr lang="en-GB"/>
              <a:t>Magnetic force</a:t>
            </a:r>
            <a:endParaRPr/>
          </a:p>
          <a:p>
            <a:pPr indent="0" lvl="0" marL="0" rtl="0" algn="l">
              <a:spcBef>
                <a:spcPts val="0"/>
              </a:spcBef>
              <a:spcAft>
                <a:spcPts val="0"/>
              </a:spcAft>
              <a:buNone/>
            </a:pPr>
            <a:r>
              <a:rPr lang="en-GB"/>
              <a:t>Upthrust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pushes objects upwards on objects that are in water.</a:t>
            </a:r>
            <a:endParaRPr/>
          </a:p>
          <a:p>
            <a:pPr indent="0" lvl="0" marL="0" rtl="0" algn="l">
              <a:spcBef>
                <a:spcPts val="0"/>
              </a:spcBef>
              <a:spcAft>
                <a:spcPts val="0"/>
              </a:spcAft>
              <a:buNone/>
            </a:pPr>
            <a:r>
              <a:rPr lang="en-GB"/>
              <a:t>- pulls everything downwards towards the earth.</a:t>
            </a:r>
            <a:endParaRPr/>
          </a:p>
          <a:p>
            <a:pPr indent="0" lvl="0" marL="0" rtl="0" algn="l">
              <a:spcBef>
                <a:spcPts val="0"/>
              </a:spcBef>
              <a:spcAft>
                <a:spcPts val="0"/>
              </a:spcAft>
              <a:buNone/>
            </a:pPr>
            <a:r>
              <a:rPr lang="en-GB"/>
              <a:t>- acts when something tries to move quickly through air.</a:t>
            </a:r>
            <a:endParaRPr/>
          </a:p>
          <a:p>
            <a:pPr indent="0" lvl="0" marL="0" rtl="0" algn="l">
              <a:spcBef>
                <a:spcPts val="0"/>
              </a:spcBef>
              <a:spcAft>
                <a:spcPts val="0"/>
              </a:spcAft>
              <a:buNone/>
            </a:pPr>
            <a:r>
              <a:rPr lang="en-GB"/>
              <a:t>- acts between two surfaces that are sliding, or trying to slide, across each other</a:t>
            </a:r>
            <a:endParaRPr/>
          </a:p>
          <a:p>
            <a:pPr indent="0" lvl="0" marL="0" rtl="0" algn="l">
              <a:spcBef>
                <a:spcPts val="0"/>
              </a:spcBef>
              <a:spcAft>
                <a:spcPts val="0"/>
              </a:spcAft>
              <a:buNone/>
            </a:pPr>
            <a:r>
              <a:rPr lang="en-GB"/>
              <a:t>- which makes magnetic objects attract or repel each other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5" name="Shape 75"/>
        <p:cNvGrpSpPr/>
        <p:nvPr/>
      </p:nvGrpSpPr>
      <p:grpSpPr>
        <a:xfrm>
          <a:off x="0" y="0"/>
          <a:ext cx="0" cy="0"/>
          <a:chOff x="0" y="0"/>
          <a:chExt cx="0" cy="0"/>
        </a:xfrm>
      </p:grpSpPr>
      <p:sp>
        <p:nvSpPr>
          <p:cNvPr id="76" name="Google Shape;76;p14"/>
          <p:cNvSpPr txBox="1"/>
          <p:nvPr>
            <p:ph type="title"/>
          </p:nvPr>
        </p:nvSpPr>
        <p:spPr>
          <a:xfrm>
            <a:off x="917950" y="890050"/>
            <a:ext cx="1645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7" name="Google Shape;77;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8" name="Google Shape;78;p14"/>
          <p:cNvSpPr txBox="1"/>
          <p:nvPr>
            <p:ph idx="1" type="body"/>
          </p:nvPr>
        </p:nvSpPr>
        <p:spPr>
          <a:xfrm>
            <a:off x="906400" y="2857850"/>
            <a:ext cx="16463400" cy="8106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79" name="Google Shape;79;p14"/>
          <p:cNvSpPr txBox="1"/>
          <p:nvPr>
            <p:ph idx="2"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0" name="Google Shape;80;p14"/>
          <p:cNvSpPr txBox="1"/>
          <p:nvPr>
            <p:ph idx="3"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1" name="Google Shape;81;p14"/>
          <p:cNvSpPr txBox="1"/>
          <p:nvPr>
            <p:ph idx="4"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4"/>
          <p:cNvSpPr txBox="1"/>
          <p:nvPr>
            <p:ph idx="5"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3" name="Google Shape;83;p14"/>
          <p:cNvSpPr txBox="1"/>
          <p:nvPr>
            <p:ph idx="6"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4"/>
          <p:cNvSpPr txBox="1"/>
          <p:nvPr>
            <p:ph idx="7"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sp>
        <p:nvSpPr>
          <p:cNvPr id="89" name="Google Shape;89;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6500">
                <a:solidFill>
                  <a:srgbClr val="4B3241"/>
                </a:solidFill>
              </a:rPr>
              <a:t>What are contact forces?</a:t>
            </a:r>
            <a:endParaRPr sz="6500">
              <a:solidFill>
                <a:srgbClr val="4B3241"/>
              </a:solidFill>
            </a:endParaRPr>
          </a:p>
          <a:p>
            <a:pPr indent="0" lvl="0" marL="0" marR="0" rtl="0" algn="l">
              <a:lnSpc>
                <a:spcPct val="115000"/>
              </a:lnSpc>
              <a:spcBef>
                <a:spcPts val="0"/>
              </a:spcBef>
              <a:spcAft>
                <a:spcPts val="0"/>
              </a:spcAft>
              <a:buNone/>
            </a:pPr>
            <a:r>
              <a:t/>
            </a:r>
            <a:endParaRPr sz="6500">
              <a:solidFill>
                <a:srgbClr val="4B3241"/>
              </a:solidFill>
            </a:endParaRPr>
          </a:p>
        </p:txBody>
      </p:sp>
      <p:sp>
        <p:nvSpPr>
          <p:cNvPr id="90" name="Google Shape;90;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4000">
                <a:solidFill>
                  <a:srgbClr val="4B3241"/>
                </a:solidFill>
              </a:rPr>
              <a:t>Science - Forces</a:t>
            </a:r>
            <a:endParaRPr sz="4000">
              <a:solidFill>
                <a:srgbClr val="4B3241"/>
              </a:solidFill>
            </a:endParaRPr>
          </a:p>
        </p:txBody>
      </p:sp>
      <p:sp>
        <p:nvSpPr>
          <p:cNvPr id="91" name="Google Shape;91;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rgbClr val="4B3241"/>
                </a:solidFill>
              </a:rPr>
              <a:t>Miss Hummel</a:t>
            </a:r>
            <a:endParaRPr sz="3600">
              <a:solidFill>
                <a:srgbClr val="4B3241"/>
              </a:solidFill>
            </a:endParaRPr>
          </a:p>
        </p:txBody>
      </p:sp>
      <p:sp>
        <p:nvSpPr>
          <p:cNvPr id="92" name="Google Shape;92;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16"/>
          <p:cNvSpPr/>
          <p:nvPr/>
        </p:nvSpPr>
        <p:spPr>
          <a:xfrm>
            <a:off x="3357258" y="1746098"/>
            <a:ext cx="9144000" cy="1046400"/>
          </a:xfrm>
          <a:prstGeom prst="rect">
            <a:avLst/>
          </a:prstGeom>
          <a:solidFill>
            <a:schemeClr val="dk1"/>
          </a:solidFill>
          <a:ln cap="flat" cmpd="sng" w="9525">
            <a:solidFill>
              <a:schemeClr val="dk2"/>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4500">
                <a:solidFill>
                  <a:schemeClr val="dk2"/>
                </a:solidFill>
                <a:latin typeface="Montserrat"/>
                <a:ea typeface="Montserrat"/>
                <a:cs typeface="Montserrat"/>
                <a:sym typeface="Montserrat"/>
              </a:rPr>
              <a:t>Answer this question:</a:t>
            </a:r>
            <a:endParaRPr b="0" i="0" sz="4500" u="none" cap="none" strike="noStrike">
              <a:solidFill>
                <a:schemeClr val="dk2"/>
              </a:solidFill>
              <a:latin typeface="Arial"/>
              <a:ea typeface="Arial"/>
              <a:cs typeface="Arial"/>
              <a:sym typeface="Arial"/>
            </a:endParaRPr>
          </a:p>
        </p:txBody>
      </p:sp>
      <p:sp>
        <p:nvSpPr>
          <p:cNvPr id="98" name="Google Shape;98;p16"/>
          <p:cNvSpPr/>
          <p:nvPr/>
        </p:nvSpPr>
        <p:spPr>
          <a:xfrm>
            <a:off x="3357250" y="2917200"/>
            <a:ext cx="9144000" cy="4882500"/>
          </a:xfrm>
          <a:prstGeom prst="rect">
            <a:avLst/>
          </a:prstGeom>
          <a:noFill/>
          <a:ln cap="flat" cmpd="sng" w="9525">
            <a:solidFill>
              <a:schemeClr val="dk2"/>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4500">
                <a:solidFill>
                  <a:schemeClr val="dk2"/>
                </a:solidFill>
                <a:latin typeface="Montserrat"/>
                <a:ea typeface="Montserrat"/>
                <a:cs typeface="Montserrat"/>
                <a:sym typeface="Montserrat"/>
              </a:rPr>
              <a:t>What forces are involved when a parachute is activated? </a:t>
            </a:r>
            <a:endParaRPr b="1" sz="45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45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lang="en-GB" sz="4500">
                <a:solidFill>
                  <a:schemeClr val="dk2"/>
                </a:solidFill>
                <a:latin typeface="Montserrat"/>
                <a:ea typeface="Montserrat"/>
                <a:cs typeface="Montserrat"/>
                <a:sym typeface="Montserrat"/>
              </a:rPr>
              <a:t>Are the forces balanced or unbalanced? How do you know? </a:t>
            </a:r>
            <a:endParaRPr b="1" sz="45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45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4500">
              <a:solidFill>
                <a:schemeClr val="dk2"/>
              </a:solidFill>
              <a:latin typeface="Montserrat"/>
              <a:ea typeface="Montserrat"/>
              <a:cs typeface="Montserrat"/>
              <a:sym typeface="Montserrat"/>
            </a:endParaRPr>
          </a:p>
        </p:txBody>
      </p:sp>
      <p:sp>
        <p:nvSpPr>
          <p:cNvPr id="99" name="Google Shape;99;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5" name="Google Shape;105;p17"/>
          <p:cNvSpPr txBox="1"/>
          <p:nvPr/>
        </p:nvSpPr>
        <p:spPr>
          <a:xfrm>
            <a:off x="362275" y="245050"/>
            <a:ext cx="5827200" cy="645000"/>
          </a:xfrm>
          <a:prstGeom prst="rect">
            <a:avLst/>
          </a:prstGeom>
          <a:solidFill>
            <a:schemeClr val="accent1"/>
          </a:solidFill>
          <a:ln>
            <a:noFill/>
          </a:ln>
        </p:spPr>
        <p:txBody>
          <a:bodyPr anchorCtr="0" anchor="t" bIns="0" lIns="0" spcFirstLastPara="1" rIns="0" wrap="square" tIns="0">
            <a:noAutofit/>
          </a:bodyPr>
          <a:lstStyle/>
          <a:p>
            <a:pPr indent="0" lvl="0" marL="0" rtl="0" algn="ctr">
              <a:spcBef>
                <a:spcPts val="0"/>
              </a:spcBef>
              <a:spcAft>
                <a:spcPts val="4000"/>
              </a:spcAft>
              <a:buNone/>
            </a:pPr>
            <a:r>
              <a:rPr b="1" lang="en-GB" sz="3600">
                <a:solidFill>
                  <a:srgbClr val="FFFFFF"/>
                </a:solidFill>
                <a:latin typeface="Montserrat"/>
                <a:ea typeface="Montserrat"/>
                <a:cs typeface="Montserrat"/>
                <a:sym typeface="Montserrat"/>
              </a:rPr>
              <a:t>Investigate:</a:t>
            </a:r>
            <a:endParaRPr b="1" sz="3600">
              <a:solidFill>
                <a:srgbClr val="FFFFFF"/>
              </a:solidFill>
              <a:latin typeface="Montserrat"/>
              <a:ea typeface="Montserrat"/>
              <a:cs typeface="Montserrat"/>
              <a:sym typeface="Montserrat"/>
            </a:endParaRPr>
          </a:p>
        </p:txBody>
      </p:sp>
      <p:sp>
        <p:nvSpPr>
          <p:cNvPr id="106" name="Google Shape;106;p17"/>
          <p:cNvSpPr txBox="1"/>
          <p:nvPr/>
        </p:nvSpPr>
        <p:spPr>
          <a:xfrm>
            <a:off x="152400" y="712575"/>
            <a:ext cx="18019200" cy="191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800">
                <a:latin typeface="Montserrat"/>
                <a:ea typeface="Montserrat"/>
                <a:cs typeface="Montserrat"/>
                <a:sym typeface="Montserrat"/>
              </a:rPr>
              <a:t>Use your hands to investigate the force of friction:</a:t>
            </a:r>
            <a:endParaRPr b="1" sz="3800">
              <a:latin typeface="Montserrat"/>
              <a:ea typeface="Montserrat"/>
              <a:cs typeface="Montserrat"/>
              <a:sym typeface="Montserrat"/>
            </a:endParaRPr>
          </a:p>
          <a:p>
            <a:pPr indent="0" lvl="0" marL="0" rtl="0" algn="l">
              <a:spcBef>
                <a:spcPts val="0"/>
              </a:spcBef>
              <a:spcAft>
                <a:spcPts val="0"/>
              </a:spcAft>
              <a:buNone/>
            </a:pPr>
            <a:r>
              <a:t/>
            </a:r>
            <a:endParaRPr b="1" sz="2000">
              <a:latin typeface="Montserrat"/>
              <a:ea typeface="Montserrat"/>
              <a:cs typeface="Montserrat"/>
              <a:sym typeface="Montserrat"/>
            </a:endParaRPr>
          </a:p>
          <a:p>
            <a:pPr indent="0" lvl="0" marL="0" rtl="0" algn="l">
              <a:spcBef>
                <a:spcPts val="0"/>
              </a:spcBef>
              <a:spcAft>
                <a:spcPts val="0"/>
              </a:spcAft>
              <a:buNone/>
            </a:pPr>
            <a:r>
              <a:rPr b="1" lang="en-GB" sz="3600">
                <a:latin typeface="Montserrat"/>
                <a:ea typeface="Montserrat"/>
                <a:cs typeface="Montserrat"/>
                <a:sym typeface="Montserrat"/>
              </a:rPr>
              <a:t>1)	</a:t>
            </a:r>
            <a:r>
              <a:rPr lang="en-GB" sz="3600">
                <a:latin typeface="Montserrat"/>
                <a:ea typeface="Montserrat"/>
                <a:cs typeface="Montserrat"/>
                <a:sym typeface="Montserrat"/>
              </a:rPr>
              <a:t> Gently rub your hands together – how can you tell there is friction present?</a:t>
            </a:r>
            <a:endParaRPr sz="3600">
              <a:latin typeface="Montserrat"/>
              <a:ea typeface="Montserrat"/>
              <a:cs typeface="Montserrat"/>
              <a:sym typeface="Montserrat"/>
            </a:endParaRPr>
          </a:p>
          <a:p>
            <a:pPr indent="0" lvl="0" marL="0" rtl="0" algn="l">
              <a:spcBef>
                <a:spcPts val="0"/>
              </a:spcBef>
              <a:spcAft>
                <a:spcPts val="0"/>
              </a:spcAft>
              <a:buNone/>
            </a:pPr>
            <a:r>
              <a:t/>
            </a:r>
            <a:endParaRPr sz="3600">
              <a:latin typeface="Montserrat"/>
              <a:ea typeface="Montserrat"/>
              <a:cs typeface="Montserrat"/>
              <a:sym typeface="Montserrat"/>
            </a:endParaRPr>
          </a:p>
          <a:p>
            <a:pPr indent="0" lvl="0" marL="0" rtl="0" algn="l">
              <a:spcBef>
                <a:spcPts val="0"/>
              </a:spcBef>
              <a:spcAft>
                <a:spcPts val="0"/>
              </a:spcAft>
              <a:buNone/>
            </a:pPr>
            <a:r>
              <a:t/>
            </a:r>
            <a:endParaRPr b="1" sz="3800">
              <a:latin typeface="Montserrat"/>
              <a:ea typeface="Montserrat"/>
              <a:cs typeface="Montserrat"/>
              <a:sym typeface="Montserrat"/>
            </a:endParaRPr>
          </a:p>
        </p:txBody>
      </p:sp>
      <p:sp>
        <p:nvSpPr>
          <p:cNvPr id="107" name="Google Shape;107;p17"/>
          <p:cNvSpPr txBox="1"/>
          <p:nvPr/>
        </p:nvSpPr>
        <p:spPr>
          <a:xfrm>
            <a:off x="262150" y="7610325"/>
            <a:ext cx="17508900" cy="148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800">
                <a:latin typeface="Montserrat"/>
                <a:ea typeface="Montserrat"/>
                <a:cs typeface="Montserrat"/>
                <a:sym typeface="Montserrat"/>
              </a:rPr>
              <a:t>Now write a conclusion of generalisations you can make by writing down the answers to those questions.</a:t>
            </a:r>
            <a:endParaRPr b="1" sz="3800">
              <a:latin typeface="Montserrat"/>
              <a:ea typeface="Montserrat"/>
              <a:cs typeface="Montserrat"/>
              <a:sym typeface="Montserrat"/>
            </a:endParaRPr>
          </a:p>
        </p:txBody>
      </p:sp>
      <p:sp>
        <p:nvSpPr>
          <p:cNvPr id="108" name="Google Shape;108;p17"/>
          <p:cNvSpPr txBox="1"/>
          <p:nvPr/>
        </p:nvSpPr>
        <p:spPr>
          <a:xfrm>
            <a:off x="152400" y="7002950"/>
            <a:ext cx="5827200" cy="645000"/>
          </a:xfrm>
          <a:prstGeom prst="rect">
            <a:avLst/>
          </a:prstGeom>
          <a:solidFill>
            <a:schemeClr val="accent1"/>
          </a:solidFill>
          <a:ln>
            <a:noFill/>
          </a:ln>
        </p:spPr>
        <p:txBody>
          <a:bodyPr anchorCtr="0" anchor="t" bIns="0" lIns="0" spcFirstLastPara="1" rIns="0" wrap="square" tIns="0">
            <a:noAutofit/>
          </a:bodyPr>
          <a:lstStyle/>
          <a:p>
            <a:pPr indent="0" lvl="0" marL="0" rtl="0" algn="ctr">
              <a:spcBef>
                <a:spcPts val="0"/>
              </a:spcBef>
              <a:spcAft>
                <a:spcPts val="4000"/>
              </a:spcAft>
              <a:buNone/>
            </a:pPr>
            <a:r>
              <a:rPr b="1" lang="en-GB" sz="3600">
                <a:solidFill>
                  <a:srgbClr val="FFFFFF"/>
                </a:solidFill>
                <a:latin typeface="Montserrat"/>
                <a:ea typeface="Montserrat"/>
                <a:cs typeface="Montserrat"/>
                <a:sym typeface="Montserrat"/>
              </a:rPr>
              <a:t>Conclusion</a:t>
            </a:r>
            <a:r>
              <a:rPr b="1" lang="en-GB" sz="3600">
                <a:solidFill>
                  <a:srgbClr val="FFFFFF"/>
                </a:solidFill>
                <a:latin typeface="Montserrat"/>
                <a:ea typeface="Montserrat"/>
                <a:cs typeface="Montserrat"/>
                <a:sym typeface="Montserrat"/>
              </a:rPr>
              <a:t>:</a:t>
            </a:r>
            <a:endParaRPr b="1" sz="3600">
              <a:solidFill>
                <a:srgbClr val="FFFFFF"/>
              </a:solidFill>
              <a:latin typeface="Montserrat"/>
              <a:ea typeface="Montserrat"/>
              <a:cs typeface="Montserrat"/>
              <a:sym typeface="Montserrat"/>
            </a:endParaRPr>
          </a:p>
        </p:txBody>
      </p:sp>
      <p:sp>
        <p:nvSpPr>
          <p:cNvPr id="109" name="Google Shape;109;p17"/>
          <p:cNvSpPr txBox="1"/>
          <p:nvPr/>
        </p:nvSpPr>
        <p:spPr>
          <a:xfrm>
            <a:off x="76200" y="2459175"/>
            <a:ext cx="18019200" cy="148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000">
              <a:latin typeface="Montserrat"/>
              <a:ea typeface="Montserrat"/>
              <a:cs typeface="Montserrat"/>
              <a:sym typeface="Montserrat"/>
            </a:endParaRPr>
          </a:p>
          <a:p>
            <a:pPr indent="0" lvl="0" marL="0" rtl="0" algn="l">
              <a:spcBef>
                <a:spcPts val="0"/>
              </a:spcBef>
              <a:spcAft>
                <a:spcPts val="0"/>
              </a:spcAft>
              <a:buNone/>
            </a:pPr>
            <a:r>
              <a:rPr b="1" lang="en-GB" sz="3600">
                <a:latin typeface="Montserrat"/>
                <a:ea typeface="Montserrat"/>
                <a:cs typeface="Montserrat"/>
                <a:sym typeface="Montserrat"/>
              </a:rPr>
              <a:t>2)	</a:t>
            </a:r>
            <a:r>
              <a:rPr lang="en-GB" sz="3600">
                <a:latin typeface="Montserrat"/>
                <a:ea typeface="Montserrat"/>
                <a:cs typeface="Montserrat"/>
                <a:sym typeface="Montserrat"/>
              </a:rPr>
              <a:t> Push your hands together more firmly – is it easier or harder? What has happened to the amount of friction?</a:t>
            </a:r>
            <a:endParaRPr sz="3600">
              <a:latin typeface="Montserrat"/>
              <a:ea typeface="Montserrat"/>
              <a:cs typeface="Montserrat"/>
              <a:sym typeface="Montserrat"/>
            </a:endParaRPr>
          </a:p>
          <a:p>
            <a:pPr indent="0" lvl="0" marL="0" rtl="0" algn="l">
              <a:spcBef>
                <a:spcPts val="0"/>
              </a:spcBef>
              <a:spcAft>
                <a:spcPts val="0"/>
              </a:spcAft>
              <a:buNone/>
            </a:pPr>
            <a:r>
              <a:t/>
            </a:r>
            <a:endParaRPr b="1" sz="3800">
              <a:latin typeface="Montserrat"/>
              <a:ea typeface="Montserrat"/>
              <a:cs typeface="Montserrat"/>
              <a:sym typeface="Montserrat"/>
            </a:endParaRPr>
          </a:p>
        </p:txBody>
      </p:sp>
      <p:sp>
        <p:nvSpPr>
          <p:cNvPr id="110" name="Google Shape;110;p17"/>
          <p:cNvSpPr txBox="1"/>
          <p:nvPr/>
        </p:nvSpPr>
        <p:spPr>
          <a:xfrm>
            <a:off x="76200" y="3436575"/>
            <a:ext cx="18019200" cy="135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600">
              <a:latin typeface="Montserrat"/>
              <a:ea typeface="Montserrat"/>
              <a:cs typeface="Montserrat"/>
              <a:sym typeface="Montserrat"/>
            </a:endParaRPr>
          </a:p>
          <a:p>
            <a:pPr indent="0" lvl="0" marL="0" rtl="0" algn="l">
              <a:spcBef>
                <a:spcPts val="0"/>
              </a:spcBef>
              <a:spcAft>
                <a:spcPts val="0"/>
              </a:spcAft>
              <a:buNone/>
            </a:pPr>
            <a:r>
              <a:t/>
            </a:r>
            <a:endParaRPr sz="2000">
              <a:latin typeface="Montserrat"/>
              <a:ea typeface="Montserrat"/>
              <a:cs typeface="Montserrat"/>
              <a:sym typeface="Montserrat"/>
            </a:endParaRPr>
          </a:p>
          <a:p>
            <a:pPr indent="0" lvl="0" marL="0" rtl="0" algn="l">
              <a:spcBef>
                <a:spcPts val="0"/>
              </a:spcBef>
              <a:spcAft>
                <a:spcPts val="0"/>
              </a:spcAft>
              <a:buNone/>
            </a:pPr>
            <a:r>
              <a:rPr b="1" lang="en-GB" sz="3600">
                <a:latin typeface="Montserrat"/>
                <a:ea typeface="Montserrat"/>
                <a:cs typeface="Montserrat"/>
                <a:sym typeface="Montserrat"/>
              </a:rPr>
              <a:t>3)	 </a:t>
            </a:r>
            <a:r>
              <a:rPr lang="en-GB" sz="3600">
                <a:latin typeface="Montserrat"/>
                <a:ea typeface="Montserrat"/>
                <a:cs typeface="Montserrat"/>
                <a:sym typeface="Montserrat"/>
              </a:rPr>
              <a:t>What do you notice about the temperature of your hands?</a:t>
            </a:r>
            <a:endParaRPr sz="3600">
              <a:latin typeface="Montserrat"/>
              <a:ea typeface="Montserrat"/>
              <a:cs typeface="Montserrat"/>
              <a:sym typeface="Montserrat"/>
            </a:endParaRPr>
          </a:p>
          <a:p>
            <a:pPr indent="0" lvl="0" marL="0" rtl="0" algn="l">
              <a:spcBef>
                <a:spcPts val="0"/>
              </a:spcBef>
              <a:spcAft>
                <a:spcPts val="0"/>
              </a:spcAft>
              <a:buNone/>
            </a:pPr>
            <a:r>
              <a:t/>
            </a:r>
            <a:endParaRPr b="1" sz="3800">
              <a:latin typeface="Montserrat"/>
              <a:ea typeface="Montserrat"/>
              <a:cs typeface="Montserrat"/>
              <a:sym typeface="Montserrat"/>
            </a:endParaRPr>
          </a:p>
        </p:txBody>
      </p:sp>
      <p:sp>
        <p:nvSpPr>
          <p:cNvPr id="111" name="Google Shape;111;p17"/>
          <p:cNvSpPr txBox="1"/>
          <p:nvPr/>
        </p:nvSpPr>
        <p:spPr>
          <a:xfrm>
            <a:off x="-18000" y="4490975"/>
            <a:ext cx="18019200" cy="148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3600">
              <a:latin typeface="Montserrat"/>
              <a:ea typeface="Montserrat"/>
              <a:cs typeface="Montserrat"/>
              <a:sym typeface="Montserrat"/>
            </a:endParaRPr>
          </a:p>
          <a:p>
            <a:pPr indent="0" lvl="0" marL="0" rtl="0" algn="l">
              <a:spcBef>
                <a:spcPts val="0"/>
              </a:spcBef>
              <a:spcAft>
                <a:spcPts val="0"/>
              </a:spcAft>
              <a:buNone/>
            </a:pPr>
            <a:r>
              <a:t/>
            </a:r>
            <a:endParaRPr sz="2000">
              <a:latin typeface="Montserrat"/>
              <a:ea typeface="Montserrat"/>
              <a:cs typeface="Montserrat"/>
              <a:sym typeface="Montserrat"/>
            </a:endParaRPr>
          </a:p>
          <a:p>
            <a:pPr indent="0" lvl="0" marL="0" rtl="0" algn="l">
              <a:spcBef>
                <a:spcPts val="0"/>
              </a:spcBef>
              <a:spcAft>
                <a:spcPts val="0"/>
              </a:spcAft>
              <a:buNone/>
            </a:pPr>
            <a:r>
              <a:rPr b="1" lang="en-GB" sz="3600">
                <a:latin typeface="Montserrat"/>
                <a:ea typeface="Montserrat"/>
                <a:cs typeface="Montserrat"/>
                <a:sym typeface="Montserrat"/>
              </a:rPr>
              <a:t>4) </a:t>
            </a:r>
            <a:r>
              <a:rPr lang="en-GB" sz="3600">
                <a:latin typeface="Montserrat"/>
                <a:ea typeface="Montserrat"/>
                <a:cs typeface="Montserrat"/>
                <a:sym typeface="Montserrat"/>
              </a:rPr>
              <a:t>Put a small amount of water on your hands and repeat the experiment. What do you notice?</a:t>
            </a:r>
            <a:endParaRPr sz="3600">
              <a:latin typeface="Montserrat"/>
              <a:ea typeface="Montserrat"/>
              <a:cs typeface="Montserrat"/>
              <a:sym typeface="Montserrat"/>
            </a:endParaRPr>
          </a:p>
          <a:p>
            <a:pPr indent="0" lvl="0" marL="0" rtl="0" algn="l">
              <a:spcBef>
                <a:spcPts val="0"/>
              </a:spcBef>
              <a:spcAft>
                <a:spcPts val="0"/>
              </a:spcAft>
              <a:buNone/>
            </a:pPr>
            <a:r>
              <a:t/>
            </a:r>
            <a:endParaRPr b="1" sz="3800">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0"/>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
                                        <p:tgtEl>
                                          <p:spTgt spid="107"/>
                                        </p:tgtEl>
                                      </p:cBhvr>
                                    </p:animEffect>
                                  </p:childTnLst>
                                </p:cTn>
                              </p:par>
                              <p:par>
                                <p:cTn fill="hold" nodeType="with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7" name="Google Shape;117;p18"/>
          <p:cNvSpPr txBox="1"/>
          <p:nvPr/>
        </p:nvSpPr>
        <p:spPr>
          <a:xfrm>
            <a:off x="362275" y="245050"/>
            <a:ext cx="5827200" cy="645000"/>
          </a:xfrm>
          <a:prstGeom prst="rect">
            <a:avLst/>
          </a:prstGeom>
          <a:solidFill>
            <a:schemeClr val="accent1"/>
          </a:solidFill>
          <a:ln>
            <a:noFill/>
          </a:ln>
        </p:spPr>
        <p:txBody>
          <a:bodyPr anchorCtr="0" anchor="t" bIns="0" lIns="0" spcFirstLastPara="1" rIns="0" wrap="square" tIns="0">
            <a:noAutofit/>
          </a:bodyPr>
          <a:lstStyle/>
          <a:p>
            <a:pPr indent="0" lvl="0" marL="0" rtl="0" algn="ctr">
              <a:spcBef>
                <a:spcPts val="0"/>
              </a:spcBef>
              <a:spcAft>
                <a:spcPts val="4000"/>
              </a:spcAft>
              <a:buNone/>
            </a:pPr>
            <a:r>
              <a:rPr b="1" lang="en-GB" sz="3600">
                <a:solidFill>
                  <a:srgbClr val="FFFFFF"/>
                </a:solidFill>
                <a:latin typeface="Montserrat"/>
                <a:ea typeface="Montserrat"/>
                <a:cs typeface="Montserrat"/>
                <a:sym typeface="Montserrat"/>
              </a:rPr>
              <a:t>Conclusion scaffold:</a:t>
            </a:r>
            <a:endParaRPr b="1" sz="3600">
              <a:solidFill>
                <a:srgbClr val="FFFFFF"/>
              </a:solidFill>
              <a:latin typeface="Montserrat"/>
              <a:ea typeface="Montserrat"/>
              <a:cs typeface="Montserrat"/>
              <a:sym typeface="Montserrat"/>
            </a:endParaRPr>
          </a:p>
        </p:txBody>
      </p:sp>
      <p:sp>
        <p:nvSpPr>
          <p:cNvPr id="118" name="Google Shape;118;p18"/>
          <p:cNvSpPr txBox="1"/>
          <p:nvPr/>
        </p:nvSpPr>
        <p:spPr>
          <a:xfrm>
            <a:off x="683700" y="887775"/>
            <a:ext cx="17568600" cy="73452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4000">
                <a:latin typeface="Montserrat"/>
                <a:ea typeface="Montserrat"/>
                <a:cs typeface="Montserrat"/>
                <a:sym typeface="Montserrat"/>
              </a:rPr>
              <a:t>When you rub your hands together, the force of _______________ resists the movement of your hands. When you press your hands together more firmly, it becomes more  _________________ to move your hands past each other. This means the force of friction is _________________. Your hands also feel __________________ because friction produces __________________. When you add a small amount of _________________ to your hands, it becomes _________________ to move your hands past each other. This tells us that the amount of friction has become ___________________ .</a:t>
            </a:r>
            <a:endParaRPr sz="4000">
              <a:latin typeface="Montserrat"/>
              <a:ea typeface="Montserrat"/>
              <a:cs typeface="Montserrat"/>
              <a:sym typeface="Montserrat"/>
            </a:endParaRPr>
          </a:p>
          <a:p>
            <a:pPr indent="0" lvl="0" marL="0" rtl="0" algn="l">
              <a:lnSpc>
                <a:spcPct val="150000"/>
              </a:lnSpc>
              <a:spcBef>
                <a:spcPts val="0"/>
              </a:spcBef>
              <a:spcAft>
                <a:spcPts val="0"/>
              </a:spcAft>
              <a:buNone/>
            </a:pPr>
            <a:r>
              <a:t/>
            </a:r>
            <a:endParaRPr sz="40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4000">
              <a:latin typeface="Montserrat"/>
              <a:ea typeface="Montserrat"/>
              <a:cs typeface="Montserrat"/>
              <a:sym typeface="Montserrat"/>
            </a:endParaRPr>
          </a:p>
        </p:txBody>
      </p:sp>
      <p:sp>
        <p:nvSpPr>
          <p:cNvPr id="119" name="Google Shape;119;p18"/>
          <p:cNvSpPr txBox="1"/>
          <p:nvPr/>
        </p:nvSpPr>
        <p:spPr>
          <a:xfrm>
            <a:off x="7772400" y="76200"/>
            <a:ext cx="7871400" cy="951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GB" sz="4000">
                <a:solidFill>
                  <a:schemeClr val="accent5"/>
                </a:solidFill>
                <a:latin typeface="Montserrat"/>
                <a:ea typeface="Montserrat"/>
                <a:cs typeface="Montserrat"/>
                <a:sym typeface="Montserrat"/>
              </a:rPr>
              <a:t>Need help? </a:t>
            </a:r>
            <a:endParaRPr b="1">
              <a:solidFill>
                <a:schemeClr val="accent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3" name="Shape 123"/>
        <p:cNvGrpSpPr/>
        <p:nvPr/>
      </p:nvGrpSpPr>
      <p:grpSpPr>
        <a:xfrm>
          <a:off x="0" y="0"/>
          <a:ext cx="0" cy="0"/>
          <a:chOff x="0" y="0"/>
          <a:chExt cx="0" cy="0"/>
        </a:xfrm>
      </p:grpSpPr>
      <p:sp>
        <p:nvSpPr>
          <p:cNvPr id="124" name="Google Shape;124;p19"/>
          <p:cNvSpPr/>
          <p:nvPr/>
        </p:nvSpPr>
        <p:spPr>
          <a:xfrm>
            <a:off x="1502220" y="2353100"/>
            <a:ext cx="14892300" cy="1046400"/>
          </a:xfrm>
          <a:prstGeom prst="rect">
            <a:avLst/>
          </a:prstGeom>
          <a:solidFill>
            <a:schemeClr val="dk1"/>
          </a:solidFill>
          <a:ln cap="flat" cmpd="sng" w="9525">
            <a:solidFill>
              <a:schemeClr val="dk2"/>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4500">
                <a:solidFill>
                  <a:schemeClr val="dk2"/>
                </a:solidFill>
                <a:latin typeface="Montserrat"/>
                <a:ea typeface="Montserrat"/>
                <a:cs typeface="Montserrat"/>
                <a:sym typeface="Montserrat"/>
              </a:rPr>
              <a:t>Answer this question:</a:t>
            </a:r>
            <a:endParaRPr b="0" i="0" sz="4500" u="none" cap="none" strike="noStrike">
              <a:solidFill>
                <a:schemeClr val="dk2"/>
              </a:solidFill>
              <a:latin typeface="Arial"/>
              <a:ea typeface="Arial"/>
              <a:cs typeface="Arial"/>
              <a:sym typeface="Arial"/>
            </a:endParaRPr>
          </a:p>
        </p:txBody>
      </p:sp>
      <p:sp>
        <p:nvSpPr>
          <p:cNvPr id="125" name="Google Shape;125;p19"/>
          <p:cNvSpPr/>
          <p:nvPr/>
        </p:nvSpPr>
        <p:spPr>
          <a:xfrm>
            <a:off x="1502225" y="3679200"/>
            <a:ext cx="14892300" cy="5159400"/>
          </a:xfrm>
          <a:prstGeom prst="rect">
            <a:avLst/>
          </a:prstGeom>
          <a:noFill/>
          <a:ln cap="flat" cmpd="sng" w="9525">
            <a:solidFill>
              <a:schemeClr val="dk2"/>
            </a:solidFill>
            <a:prstDash val="solid"/>
            <a:round/>
            <a:headEnd len="sm" w="sm" type="none"/>
            <a:tailEnd len="sm" w="sm" type="none"/>
          </a:ln>
        </p:spPr>
        <p:txBody>
          <a:bodyPr anchorCtr="0" anchor="t" bIns="91400" lIns="182850" spcFirstLastPara="1" rIns="182850" wrap="square" tIns="91400">
            <a:noAutofit/>
          </a:bodyPr>
          <a:lstStyle/>
          <a:p>
            <a:pPr indent="0" lvl="0" marL="0" marR="0" rtl="0" algn="l">
              <a:lnSpc>
                <a:spcPct val="100000"/>
              </a:lnSpc>
              <a:spcBef>
                <a:spcPts val="0"/>
              </a:spcBef>
              <a:spcAft>
                <a:spcPts val="0"/>
              </a:spcAft>
              <a:buNone/>
            </a:pPr>
            <a:r>
              <a:rPr b="1" lang="en-GB" sz="4500">
                <a:solidFill>
                  <a:schemeClr val="dk2"/>
                </a:solidFill>
                <a:latin typeface="Montserrat"/>
                <a:ea typeface="Montserrat"/>
                <a:cs typeface="Montserrat"/>
                <a:sym typeface="Montserrat"/>
              </a:rPr>
              <a:t>What can you say about the size of the bumps on rough and small surfaces?</a:t>
            </a:r>
            <a:endParaRPr b="1" sz="45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45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lang="en-GB" sz="4500">
                <a:solidFill>
                  <a:schemeClr val="dk2"/>
                </a:solidFill>
                <a:latin typeface="Montserrat"/>
                <a:ea typeface="Montserrat"/>
                <a:cs typeface="Montserrat"/>
                <a:sym typeface="Montserrat"/>
              </a:rPr>
              <a:t>a) On rough surfaces, the bumps ________________________________</a:t>
            </a:r>
            <a:endParaRPr b="1" sz="45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lang="en-GB" sz="4500">
                <a:solidFill>
                  <a:schemeClr val="dk2"/>
                </a:solidFill>
                <a:latin typeface="Montserrat"/>
                <a:ea typeface="Montserrat"/>
                <a:cs typeface="Montserrat"/>
                <a:sym typeface="Montserrat"/>
              </a:rPr>
              <a:t>b) On smooth surfaces, the bumps ________________________________</a:t>
            </a:r>
            <a:endParaRPr b="1" sz="45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45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b="1" sz="4500">
              <a:solidFill>
                <a:schemeClr val="dk2"/>
              </a:solidFill>
              <a:latin typeface="Montserrat"/>
              <a:ea typeface="Montserrat"/>
              <a:cs typeface="Montserrat"/>
              <a:sym typeface="Montserrat"/>
            </a:endParaRPr>
          </a:p>
        </p:txBody>
      </p:sp>
      <p:sp>
        <p:nvSpPr>
          <p:cNvPr id="126" name="Google Shape;126;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2" name="Google Shape;132;p20"/>
          <p:cNvSpPr txBox="1"/>
          <p:nvPr/>
        </p:nvSpPr>
        <p:spPr>
          <a:xfrm>
            <a:off x="362275" y="245050"/>
            <a:ext cx="5827200" cy="645000"/>
          </a:xfrm>
          <a:prstGeom prst="rect">
            <a:avLst/>
          </a:prstGeom>
          <a:solidFill>
            <a:schemeClr val="accent1"/>
          </a:solidFill>
          <a:ln>
            <a:noFill/>
          </a:ln>
        </p:spPr>
        <p:txBody>
          <a:bodyPr anchorCtr="0" anchor="t" bIns="0" lIns="0" spcFirstLastPara="1" rIns="0" wrap="square" tIns="0">
            <a:noAutofit/>
          </a:bodyPr>
          <a:lstStyle/>
          <a:p>
            <a:pPr indent="0" lvl="0" marL="0" rtl="0" algn="ctr">
              <a:spcBef>
                <a:spcPts val="0"/>
              </a:spcBef>
              <a:spcAft>
                <a:spcPts val="4000"/>
              </a:spcAft>
              <a:buNone/>
            </a:pPr>
            <a:r>
              <a:rPr b="1" lang="en-GB" sz="3600">
                <a:solidFill>
                  <a:srgbClr val="FFFFFF"/>
                </a:solidFill>
                <a:latin typeface="Montserrat"/>
                <a:ea typeface="Montserrat"/>
                <a:cs typeface="Montserrat"/>
                <a:sym typeface="Montserrat"/>
              </a:rPr>
              <a:t>Investigate:</a:t>
            </a:r>
            <a:endParaRPr b="1" sz="3600">
              <a:solidFill>
                <a:srgbClr val="FFFFFF"/>
              </a:solidFill>
              <a:latin typeface="Montserrat"/>
              <a:ea typeface="Montserrat"/>
              <a:cs typeface="Montserrat"/>
              <a:sym typeface="Montserrat"/>
            </a:endParaRPr>
          </a:p>
        </p:txBody>
      </p:sp>
      <p:sp>
        <p:nvSpPr>
          <p:cNvPr id="133" name="Google Shape;133;p20"/>
          <p:cNvSpPr txBox="1"/>
          <p:nvPr/>
        </p:nvSpPr>
        <p:spPr>
          <a:xfrm>
            <a:off x="268800" y="1113025"/>
            <a:ext cx="18019200" cy="802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800">
                <a:latin typeface="Montserrat"/>
                <a:ea typeface="Montserrat"/>
                <a:cs typeface="Montserrat"/>
                <a:sym typeface="Montserrat"/>
              </a:rPr>
              <a:t>Complete this if you have a carpet at home. If you don’t, check if you have another “rough” surface you could use instead. </a:t>
            </a:r>
            <a:endParaRPr b="1" sz="3800">
              <a:latin typeface="Montserrat"/>
              <a:ea typeface="Montserrat"/>
              <a:cs typeface="Montserrat"/>
              <a:sym typeface="Montserrat"/>
            </a:endParaRPr>
          </a:p>
          <a:p>
            <a:pPr indent="0" lvl="0" marL="0" rtl="0" algn="l">
              <a:spcBef>
                <a:spcPts val="0"/>
              </a:spcBef>
              <a:spcAft>
                <a:spcPts val="0"/>
              </a:spcAft>
              <a:buNone/>
            </a:pPr>
            <a:r>
              <a:t/>
            </a:r>
            <a:endParaRPr b="1" sz="3800">
              <a:latin typeface="Montserrat"/>
              <a:ea typeface="Montserrat"/>
              <a:cs typeface="Montserrat"/>
              <a:sym typeface="Montserrat"/>
            </a:endParaRPr>
          </a:p>
          <a:p>
            <a:pPr indent="0" lvl="0" marL="0" rtl="0" algn="l">
              <a:spcBef>
                <a:spcPts val="0"/>
              </a:spcBef>
              <a:spcAft>
                <a:spcPts val="0"/>
              </a:spcAft>
              <a:buNone/>
            </a:pPr>
            <a:r>
              <a:rPr b="1" lang="en-GB" sz="3800">
                <a:latin typeface="Montserrat"/>
                <a:ea typeface="Montserrat"/>
                <a:cs typeface="Montserrat"/>
                <a:sym typeface="Montserrat"/>
              </a:rPr>
              <a:t>You will need: </a:t>
            </a:r>
            <a:endParaRPr b="1"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-a smooth object (like something made from plastic) </a:t>
            </a:r>
            <a:endParaRPr sz="3800">
              <a:latin typeface="Montserrat"/>
              <a:ea typeface="Montserrat"/>
              <a:cs typeface="Montserrat"/>
              <a:sym typeface="Montserrat"/>
            </a:endParaRPr>
          </a:p>
          <a:p>
            <a:pPr indent="0" lvl="0" marL="0" rtl="0" algn="l">
              <a:spcBef>
                <a:spcPts val="0"/>
              </a:spcBef>
              <a:spcAft>
                <a:spcPts val="0"/>
              </a:spcAft>
              <a:buNone/>
            </a:pPr>
            <a:r>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-a rough object (like something with a varied texture)</a:t>
            </a:r>
            <a:endParaRPr sz="3800">
              <a:latin typeface="Montserrat"/>
              <a:ea typeface="Montserrat"/>
              <a:cs typeface="Montserrat"/>
              <a:sym typeface="Montserrat"/>
            </a:endParaRPr>
          </a:p>
          <a:p>
            <a:pPr indent="0" lvl="0" marL="0" rtl="0" algn="l">
              <a:spcBef>
                <a:spcPts val="0"/>
              </a:spcBef>
              <a:spcAft>
                <a:spcPts val="0"/>
              </a:spcAft>
              <a:buNone/>
            </a:pPr>
            <a:r>
              <a:t/>
            </a:r>
            <a:endParaRPr b="1" sz="3800">
              <a:latin typeface="Montserrat"/>
              <a:ea typeface="Montserrat"/>
              <a:cs typeface="Montserrat"/>
              <a:sym typeface="Montserrat"/>
            </a:endParaRPr>
          </a:p>
          <a:p>
            <a:pPr indent="0" lvl="0" marL="0" rtl="0" algn="l">
              <a:spcBef>
                <a:spcPts val="0"/>
              </a:spcBef>
              <a:spcAft>
                <a:spcPts val="0"/>
              </a:spcAft>
              <a:buNone/>
            </a:pPr>
            <a:r>
              <a:rPr b="1" lang="en-GB" sz="3800">
                <a:latin typeface="Montserrat"/>
                <a:ea typeface="Montserrat"/>
                <a:cs typeface="Montserrat"/>
                <a:sym typeface="Montserrat"/>
              </a:rPr>
              <a:t>Instructions: </a:t>
            </a:r>
            <a:endParaRPr b="1"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Move the smooth object across the carpet. Try to notice how easy or difficult it seems to do this. </a:t>
            </a:r>
            <a:endParaRPr sz="3800">
              <a:latin typeface="Montserrat"/>
              <a:ea typeface="Montserrat"/>
              <a:cs typeface="Montserrat"/>
              <a:sym typeface="Montserrat"/>
            </a:endParaRPr>
          </a:p>
          <a:p>
            <a:pPr indent="0" lvl="0" marL="0" rtl="0" algn="l">
              <a:spcBef>
                <a:spcPts val="0"/>
              </a:spcBef>
              <a:spcAft>
                <a:spcPts val="0"/>
              </a:spcAft>
              <a:buNone/>
            </a:pPr>
            <a:r>
              <a:t/>
            </a:r>
            <a:endParaRPr sz="3800">
              <a:latin typeface="Montserrat"/>
              <a:ea typeface="Montserrat"/>
              <a:cs typeface="Montserrat"/>
              <a:sym typeface="Montserrat"/>
            </a:endParaRPr>
          </a:p>
          <a:p>
            <a:pPr indent="0" lvl="0" marL="0" rtl="0" algn="l">
              <a:spcBef>
                <a:spcPts val="0"/>
              </a:spcBef>
              <a:spcAft>
                <a:spcPts val="0"/>
              </a:spcAft>
              <a:buNone/>
            </a:pPr>
            <a:r>
              <a:rPr lang="en-GB" sz="3800">
                <a:latin typeface="Montserrat"/>
                <a:ea typeface="Montserrat"/>
                <a:cs typeface="Montserrat"/>
                <a:sym typeface="Montserrat"/>
              </a:rPr>
              <a:t>Move the rough object across the carpet. Was it easier or harder? </a:t>
            </a:r>
            <a:endParaRPr sz="38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