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287000" cx="18288000"/>
  <p:notesSz cx="6858000" cy="9144000"/>
  <p:embeddedFontLst>
    <p:embeddedFont>
      <p:font typeface="Montserrat SemiBold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Montserrat Medium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B309735-E23B-4A4A-BDEB-7AD8A610296E}">
  <a:tblStyle styleId="{DB309735-E23B-4A4A-BDEB-7AD8A610296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MontserratMedium-bold.fntdata"/><Relationship Id="rId23" Type="http://schemas.openxmlformats.org/officeDocument/2006/relationships/font" Target="fonts/MontserratMedium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boldItalic.fntdata"/><Relationship Id="rId25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SemiBold-regular.fntdata"/><Relationship Id="rId14" Type="http://schemas.openxmlformats.org/officeDocument/2006/relationships/slide" Target="slides/slide9.xml"/><Relationship Id="rId17" Type="http://schemas.openxmlformats.org/officeDocument/2006/relationships/font" Target="fonts/MontserratSemiBold-italic.fntdata"/><Relationship Id="rId16" Type="http://schemas.openxmlformats.org/officeDocument/2006/relationships/font" Target="fonts/MontserratSemiBold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MontserratSemi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Key misconceptions: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Because metals have a low specific heat capacity their temperature will increase more rapidly, which feels counter intuitive based on the energy so be aware that will happen.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Remember those key definitions of thermal energy and temperature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1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b="1"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8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1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b="1"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4B3241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800"/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1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1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rgbClr val="4B3241"/>
                </a:solidFill>
              </a:rPr>
              <a:t>Specific heat capacity - worksheet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4B3241"/>
                </a:solidFill>
              </a:rPr>
              <a:t>Combined science - Physics - Key stage 4 - Energy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Dr Fishwick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2876300"/>
            <a:ext cx="16452001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/>
              <a:t>In lesson questions</a:t>
            </a:r>
            <a:endParaRPr/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Independent practice</a:t>
            </a:r>
            <a:endParaRPr/>
          </a:p>
        </p:txBody>
      </p:sp>
      <p:sp>
        <p:nvSpPr>
          <p:cNvPr id="94" name="Google Shape;94;p16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What does it mean if water has a higher specific heat capacity than oil?</a:t>
            </a:r>
            <a:endParaRPr/>
          </a:p>
          <a:p>
            <a:pPr indent="-660400" lvl="1" marL="18288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–"/>
            </a:pPr>
            <a:r>
              <a:rPr b="1" lang="en-GB"/>
              <a:t>It requires ….. energy to ….</a:t>
            </a:r>
            <a:endParaRPr b="1"/>
          </a:p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What is the difference between thermal energy and temperature? (what is temperature a measure of?)</a:t>
            </a:r>
            <a:endParaRPr/>
          </a:p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4 kg of sand, and 4 kg of water are at 30 </a:t>
            </a:r>
            <a:r>
              <a:rPr baseline="30000" lang="en-GB"/>
              <a:t>o</a:t>
            </a:r>
            <a:r>
              <a:rPr lang="en-GB"/>
              <a:t>C. Which has more energy in its thermal store? Explain your answer</a:t>
            </a:r>
            <a:endParaRPr/>
          </a:p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2 kg of oil and 2 kg of aluminium both have 3000 J of energy in their thermal store. Which will have the higher temperature? Explain your answer</a:t>
            </a:r>
            <a:endParaRPr/>
          </a:p>
        </p:txBody>
      </p:sp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Independent practice</a:t>
            </a:r>
            <a:endParaRPr/>
          </a:p>
        </p:txBody>
      </p:sp>
      <p:sp>
        <p:nvSpPr>
          <p:cNvPr id="101" name="Google Shape;101;p17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Calculate the energy transferred for each of these:</a:t>
            </a:r>
            <a:endParaRPr/>
          </a:p>
          <a:p>
            <a:pPr indent="-660400" lvl="0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m = 0.5 kg and Δθ = 20 °C (for copper)</a:t>
            </a:r>
            <a:endParaRPr/>
          </a:p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m = 2 kg and Δθ = 60 °C (for oil)</a:t>
            </a:r>
            <a:endParaRPr/>
          </a:p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m = 40 kg and Δθ = 7.5 °C (for water)</a:t>
            </a:r>
            <a:endParaRPr/>
          </a:p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m = 1.2 kg and Δθ = 0.5 °C (for air)</a:t>
            </a:r>
            <a:endParaRPr/>
          </a:p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m = 2 kg and Δθ = 8 °C (for aluminium)</a:t>
            </a:r>
            <a:endParaRPr/>
          </a:p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b="1" lang="en-GB"/>
              <a:t>Challenge:</a:t>
            </a:r>
            <a:r>
              <a:rPr lang="en-GB"/>
              <a:t> m = 1 500 000 g and Δθ = 0.2 °C </a:t>
            </a:r>
            <a:endParaRPr/>
          </a:p>
          <a:p>
            <a:pPr indent="0" lvl="0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rPr lang="en-GB"/>
              <a:t>(for iron)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02" name="Google Shape;102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3" name="Google Shape;103;p17"/>
          <p:cNvGraphicFramePr/>
          <p:nvPr/>
        </p:nvGraphicFramePr>
        <p:xfrm>
          <a:off x="11677650" y="2876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{DB309735-E23B-4A4A-BDEB-7AD8A610296E}</a:tableStyleId>
              </a:tblPr>
              <a:tblGrid>
                <a:gridCol w="2657200"/>
                <a:gridCol w="3774900"/>
              </a:tblGrid>
              <a:tr h="76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Material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Specific heat capacity / J/kg </a:t>
                      </a:r>
                      <a:r>
                        <a:rPr baseline="30000"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</a:t>
                      </a: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Air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Aluminium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900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Copper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390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Iron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450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Oil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540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Water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4200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Independent practice</a:t>
            </a:r>
            <a:endParaRPr/>
          </a:p>
        </p:txBody>
      </p:sp>
      <p:sp>
        <p:nvSpPr>
          <p:cNvPr id="109" name="Google Shape;109;p18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Calculate the mass for each of the following:</a:t>
            </a:r>
            <a:endParaRPr/>
          </a:p>
          <a:p>
            <a:pPr indent="-660400" lvl="0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ΔE = 1 000 J and Δθ = 2.5 °C (for oil)</a:t>
            </a:r>
            <a:endParaRPr/>
          </a:p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ΔE = 2 500 J and Δθ = 0.2 °C (for aluminium)</a:t>
            </a:r>
            <a:endParaRPr/>
          </a:p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ΔE = 200 J and Δθ = 2.5 °C (for copper)</a:t>
            </a:r>
            <a:endParaRPr/>
          </a:p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ΔE = 5,000,000 J and Δθ = 15 °C (for water)</a:t>
            </a:r>
            <a:endParaRPr/>
          </a:p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b="1" lang="en-GB"/>
              <a:t>Challenge:</a:t>
            </a:r>
            <a:r>
              <a:rPr lang="en-GB"/>
              <a:t>  ΔE = 0.05 kJ and Δθ = 50 °C (for oil)</a:t>
            </a:r>
            <a:endParaRPr/>
          </a:p>
        </p:txBody>
      </p:sp>
      <p:sp>
        <p:nvSpPr>
          <p:cNvPr id="110" name="Google Shape;110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11" name="Google Shape;111;p18"/>
          <p:cNvGraphicFramePr/>
          <p:nvPr/>
        </p:nvGraphicFramePr>
        <p:xfrm>
          <a:off x="11677650" y="2876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{DB309735-E23B-4A4A-BDEB-7AD8A610296E}</a:tableStyleId>
              </a:tblPr>
              <a:tblGrid>
                <a:gridCol w="2657200"/>
                <a:gridCol w="3774900"/>
              </a:tblGrid>
              <a:tr h="76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Material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Specific heat capacity / J/kg </a:t>
                      </a:r>
                      <a:r>
                        <a:rPr baseline="30000"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</a:t>
                      </a: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Air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Aluminium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900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Copper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390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Iron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450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Oil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540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Water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4200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/>
          <p:nvPr>
            <p:ph type="title"/>
          </p:nvPr>
        </p:nvSpPr>
        <p:spPr>
          <a:xfrm>
            <a:off x="917950" y="2876300"/>
            <a:ext cx="16452001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/>
              <a:t>Answers</a:t>
            </a:r>
            <a:endParaRPr/>
          </a:p>
        </p:txBody>
      </p:sp>
      <p:sp>
        <p:nvSpPr>
          <p:cNvPr id="117" name="Google Shape;117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Review</a:t>
            </a:r>
            <a:endParaRPr/>
          </a:p>
        </p:txBody>
      </p:sp>
      <p:sp>
        <p:nvSpPr>
          <p:cNvPr id="123" name="Google Shape;123;p20"/>
          <p:cNvSpPr txBox="1"/>
          <p:nvPr>
            <p:ph idx="1" type="body"/>
          </p:nvPr>
        </p:nvSpPr>
        <p:spPr>
          <a:xfrm>
            <a:off x="917950" y="1967450"/>
            <a:ext cx="16452001" cy="711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6477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What does it mean if water has a higher specific heat capacity than oil? </a:t>
            </a:r>
            <a:r>
              <a:rPr b="1" lang="en-GB" sz="3000"/>
              <a:t>It</a:t>
            </a:r>
            <a:r>
              <a:rPr lang="en-GB" sz="3000"/>
              <a:t> </a:t>
            </a:r>
            <a:r>
              <a:rPr b="1" lang="en-GB" sz="3000"/>
              <a:t>requires more energy to raise its temperature by the same amount.</a:t>
            </a:r>
            <a:endParaRPr b="1" sz="3000"/>
          </a:p>
          <a:p>
            <a:pPr indent="-6477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What is the difference between thermal energy and temperature? </a:t>
            </a:r>
            <a:r>
              <a:rPr b="1" lang="en-GB" sz="3000"/>
              <a:t>Temperature is a measure of the average kinetic energy of the molecules present. Thermal energy of an object depends upon the temperature and its mass.</a:t>
            </a:r>
            <a:endParaRPr sz="3000"/>
          </a:p>
          <a:p>
            <a:pPr indent="-6477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4 kg of sand, and 4 kg of water are at 30 oC. Which has more energy in its thermal store? Explain your answer </a:t>
            </a:r>
            <a:r>
              <a:rPr b="1" lang="en-GB" sz="3000"/>
              <a:t>Water. Because it has a higher specific heat capacity</a:t>
            </a:r>
            <a:endParaRPr b="1" sz="3000"/>
          </a:p>
          <a:p>
            <a:pPr indent="-6477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2 kg of oil and 2 kg of aluminium both have 3000 J of energy in their thermal store. Which will have the higher temperature? Explain your answer. </a:t>
            </a:r>
            <a:r>
              <a:rPr b="1" lang="en-GB" sz="3000"/>
              <a:t>Aluminium. It has a lower specific heat capacity</a:t>
            </a:r>
            <a:endParaRPr b="1" sz="3000"/>
          </a:p>
        </p:txBody>
      </p:sp>
      <p:sp>
        <p:nvSpPr>
          <p:cNvPr id="124" name="Google Shape;124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Review</a:t>
            </a:r>
            <a:endParaRPr/>
          </a:p>
        </p:txBody>
      </p:sp>
      <p:sp>
        <p:nvSpPr>
          <p:cNvPr id="130" name="Google Shape;130;p21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Calculate the energy transferred for each of these:</a:t>
            </a:r>
            <a:endParaRPr/>
          </a:p>
          <a:p>
            <a:pPr indent="-660400" lvl="0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m = 0.5 kg and Δθ = 20 °C (for copper) </a:t>
            </a:r>
            <a:r>
              <a:rPr b="1" lang="en-GB"/>
              <a:t>3900 J</a:t>
            </a:r>
            <a:endParaRPr b="1"/>
          </a:p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m = 2 kg and Δθ = 60 °C (for oil) </a:t>
            </a:r>
            <a:r>
              <a:rPr b="1" lang="en-GB"/>
              <a:t>64 800 J</a:t>
            </a:r>
            <a:endParaRPr b="1"/>
          </a:p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m = 40 kg and Δθ = 7.5 °C (for water) </a:t>
            </a:r>
            <a:r>
              <a:rPr b="1" lang="en-GB"/>
              <a:t>1 260 000 J</a:t>
            </a:r>
            <a:endParaRPr b="1"/>
          </a:p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m = 1.2 kg and Δθ = 0.5 °C (for air)</a:t>
            </a:r>
            <a:r>
              <a:rPr b="1" lang="en-GB"/>
              <a:t> 60 J</a:t>
            </a:r>
            <a:endParaRPr b="1"/>
          </a:p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m = 2 kg and Δθ = 8 °C (for aluminium)</a:t>
            </a:r>
            <a:r>
              <a:rPr b="1" lang="en-GB"/>
              <a:t> 14 400 J</a:t>
            </a:r>
            <a:endParaRPr b="1"/>
          </a:p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b="1" lang="en-GB"/>
              <a:t>Challenge:</a:t>
            </a:r>
            <a:r>
              <a:rPr lang="en-GB"/>
              <a:t> m = 1 500 000 g and Δθ = 0.2 °C (for iron) </a:t>
            </a:r>
            <a:r>
              <a:rPr b="1" lang="en-GB"/>
              <a:t>135 000 J</a:t>
            </a:r>
            <a:endParaRPr b="1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31" name="Google Shape;131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Review</a:t>
            </a:r>
            <a:endParaRPr/>
          </a:p>
        </p:txBody>
      </p:sp>
      <p:sp>
        <p:nvSpPr>
          <p:cNvPr id="137" name="Google Shape;137;p22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Calculate the mass for each of the following:</a:t>
            </a:r>
            <a:endParaRPr/>
          </a:p>
          <a:p>
            <a:pPr indent="-660400" lvl="0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ΔE = 1 000 J and Δθ = 2.5 °C (for oil) </a:t>
            </a:r>
            <a:r>
              <a:rPr b="1" lang="en-GB"/>
              <a:t>0.74 kg</a:t>
            </a:r>
            <a:endParaRPr b="1"/>
          </a:p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ΔE = 2 500 J and Δθ = 0.2 °C (for aluminium) </a:t>
            </a:r>
            <a:r>
              <a:rPr b="1" lang="en-GB"/>
              <a:t>13.9 kg</a:t>
            </a:r>
            <a:endParaRPr b="1"/>
          </a:p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ΔE = 200 J and Δθ = 2.5 °C (for copper) </a:t>
            </a:r>
            <a:r>
              <a:rPr b="1" lang="en-GB"/>
              <a:t>0.21 kg</a:t>
            </a:r>
            <a:endParaRPr b="1"/>
          </a:p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ΔE = 5,000,000 J and Δθ = 15 °C (for water) </a:t>
            </a:r>
            <a:r>
              <a:rPr b="1" lang="en-GB"/>
              <a:t>79 kg</a:t>
            </a:r>
            <a:endParaRPr b="1"/>
          </a:p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b="1" lang="en-GB"/>
              <a:t>Challenge:</a:t>
            </a:r>
            <a:r>
              <a:rPr lang="en-GB"/>
              <a:t>  ΔE = 0.05 kJ and Δθ = 50 °C (for oil) </a:t>
            </a:r>
            <a:r>
              <a:rPr b="1" lang="en-GB"/>
              <a:t>0.002 kg</a:t>
            </a:r>
            <a:endParaRPr b="1"/>
          </a:p>
        </p:txBody>
      </p:sp>
      <p:sp>
        <p:nvSpPr>
          <p:cNvPr id="138" name="Google Shape;138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