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10287000" cx="18288000"/>
  <p:notesSz cx="6858000" cy="9144000"/>
  <p:embeddedFontLst>
    <p:embeddedFont>
      <p:font typeface="Montserrat SemiBold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  <p:embeddedFont>
      <p:font typeface="Century Gothic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22" Type="http://schemas.openxmlformats.org/officeDocument/2006/relationships/font" Target="fonts/MontserratMedium-bold.fntdata"/><Relationship Id="rId21" Type="http://schemas.openxmlformats.org/officeDocument/2006/relationships/font" Target="fonts/MontserratMedium-regular.fntdata"/><Relationship Id="rId24" Type="http://schemas.openxmlformats.org/officeDocument/2006/relationships/font" Target="fonts/MontserratMedium-boldItalic.fntdata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CenturyGothic-bold.fntdata"/><Relationship Id="rId25" Type="http://schemas.openxmlformats.org/officeDocument/2006/relationships/font" Target="fonts/CenturyGothic-regular.fntdata"/><Relationship Id="rId28" Type="http://schemas.openxmlformats.org/officeDocument/2006/relationships/font" Target="fonts/CenturyGothic-boldItalic.fntdata"/><Relationship Id="rId27" Type="http://schemas.openxmlformats.org/officeDocument/2006/relationships/font" Target="fonts/CenturyGothic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MontserratSemiBold-regular.fntdata"/><Relationship Id="rId12" Type="http://schemas.openxmlformats.org/officeDocument/2006/relationships/slide" Target="slides/slide8.xml"/><Relationship Id="rId15" Type="http://schemas.openxmlformats.org/officeDocument/2006/relationships/font" Target="fonts/MontserratSemiBold-italic.fntdata"/><Relationship Id="rId14" Type="http://schemas.openxmlformats.org/officeDocument/2006/relationships/font" Target="fonts/MontserratSemiBold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MontserratSemiBold-boldItalic.fntdata"/><Relationship Id="rId19" Type="http://schemas.openxmlformats.org/officeDocument/2006/relationships/font" Target="fonts/Montserrat-italic.fntdata"/><Relationship Id="rId1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b850cff9a_0_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b850cff9a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96cae65fdc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96cae65fd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96cae65fdc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96cae65fdc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9d7680fe05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9d7680fe05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9d7680fe05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9d7680fe05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9d7680fe05_0_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9d7680fe05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8ba57f256d_1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8ba57f256d_1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1257300" y="664609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1257300" y="2738438"/>
            <a:ext cx="15773400" cy="6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400050" lvl="0" marL="4572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1F3864"/>
              </a:buClr>
              <a:buSzPts val="2700"/>
              <a:buChar char="●"/>
              <a:defRPr/>
            </a:lvl1pPr>
            <a:lvl2pPr indent="-400050" lvl="1" marL="9144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/>
            </a:lvl2pPr>
            <a:lvl3pPr indent="-400050" lvl="2" marL="13716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/>
            </a:lvl3pPr>
            <a:lvl4pPr indent="-40005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/>
            </a:lvl4pPr>
            <a:lvl5pPr indent="-40005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/>
            </a:lvl5pPr>
            <a:lvl6pPr indent="-40005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6pPr>
            <a:lvl7pPr indent="-40005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7pPr>
            <a:lvl8pPr indent="-40005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8pPr>
            <a:lvl9pPr indent="-400050" lvl="8" marL="4114800" rtl="0" algn="l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Clr>
                <a:schemeClr val="dk1"/>
              </a:buClr>
              <a:buSzPts val="2700"/>
              <a:buChar char="–"/>
              <a:defRPr/>
            </a:lvl9pPr>
          </a:lstStyle>
          <a:p/>
        </p:txBody>
      </p:sp>
      <p:sp>
        <p:nvSpPr>
          <p:cNvPr id="78" name="Google Shape;78;p14"/>
          <p:cNvSpPr/>
          <p:nvPr/>
        </p:nvSpPr>
        <p:spPr>
          <a:xfrm>
            <a:off x="0" y="9553353"/>
            <a:ext cx="18288000" cy="7335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type="ctrTitle"/>
          </p:nvPr>
        </p:nvSpPr>
        <p:spPr>
          <a:xfrm>
            <a:off x="917950" y="2876300"/>
            <a:ext cx="169965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Comparing people and places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200">
                <a:solidFill>
                  <a:srgbClr val="4B3241"/>
                </a:solidFill>
              </a:rPr>
              <a:t>-Use of comparatives - más/menos</a:t>
            </a:r>
            <a:endParaRPr sz="52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200">
                <a:solidFill>
                  <a:srgbClr val="4B3241"/>
                </a:solidFill>
              </a:rPr>
              <a:t>																	menor/mayor</a:t>
            </a:r>
            <a:endParaRPr sz="52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200">
                <a:solidFill>
                  <a:srgbClr val="4B3241"/>
                </a:solidFill>
              </a:rPr>
              <a:t>Downloadable Resource</a:t>
            </a:r>
            <a:endParaRPr sz="5200">
              <a:solidFill>
                <a:srgbClr val="4B3241"/>
              </a:solidFill>
            </a:endParaRPr>
          </a:p>
        </p:txBody>
      </p:sp>
      <p:sp>
        <p:nvSpPr>
          <p:cNvPr id="85" name="Google Shape;85;p15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Spanish 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6" name="Google Shape;86;p15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Señorita Allinson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17398275" y="8864750"/>
            <a:ext cx="889800" cy="1422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92" name="Google Shape;92;p16"/>
          <p:cNvSpPr/>
          <p:nvPr/>
        </p:nvSpPr>
        <p:spPr>
          <a:xfrm>
            <a:off x="5596101" y="2798882"/>
            <a:ext cx="6293400" cy="52035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/>
          <p:nvPr/>
        </p:nvSpPr>
        <p:spPr>
          <a:xfrm>
            <a:off x="6920575" y="604150"/>
            <a:ext cx="31719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[ge]</a:t>
            </a:r>
            <a:endParaRPr b="1" sz="10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6323181" y="6416548"/>
            <a:ext cx="4521300" cy="18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gente</a:t>
            </a:r>
            <a:endParaRPr sz="5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silhouettes of five people" id="96" name="Google Shape;9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96101" y="3432176"/>
            <a:ext cx="5980475" cy="280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101" name="Google Shape;101;p17"/>
          <p:cNvSpPr/>
          <p:nvPr/>
        </p:nvSpPr>
        <p:spPr>
          <a:xfrm>
            <a:off x="5596101" y="2798882"/>
            <a:ext cx="6293400" cy="52035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02" name="Google Shape;10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 txBox="1"/>
          <p:nvPr/>
        </p:nvSpPr>
        <p:spPr>
          <a:xfrm>
            <a:off x="7558050" y="604150"/>
            <a:ext cx="31719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[gi]</a:t>
            </a:r>
            <a:endParaRPr b="1" sz="10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5841050" y="6416550"/>
            <a:ext cx="5916300" cy="18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ima</a:t>
            </a:r>
            <a:r>
              <a:rPr lang="en-GB" sz="9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gi</a:t>
            </a:r>
            <a:r>
              <a:rPr lang="en-GB" sz="9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nar</a:t>
            </a:r>
            <a:endParaRPr sz="5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imagine bubble" id="105" name="Google Shape;10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26804" y="2876300"/>
            <a:ext cx="3586392" cy="3849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type="title"/>
          </p:nvPr>
        </p:nvSpPr>
        <p:spPr>
          <a:xfrm>
            <a:off x="479150" y="381725"/>
            <a:ext cx="42345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Comparisons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365945" y="1303596"/>
            <a:ext cx="17178000" cy="14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When comparing one person to another, we can use menor and mayor as adjectives. </a:t>
            </a:r>
            <a:br>
              <a:rPr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18"/>
          <p:cNvSpPr txBox="1"/>
          <p:nvPr/>
        </p:nvSpPr>
        <p:spPr>
          <a:xfrm>
            <a:off x="365945" y="3158925"/>
            <a:ext cx="85956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Ana es </a:t>
            </a:r>
            <a:r>
              <a:rPr b="1"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mayor</a:t>
            </a:r>
            <a:r>
              <a:rPr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que Juan</a:t>
            </a:r>
            <a:endParaRPr b="1" i="0" sz="4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10105678" y="3158934"/>
            <a:ext cx="85224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Ana is </a:t>
            </a:r>
            <a:r>
              <a:rPr b="1"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older</a:t>
            </a:r>
            <a:r>
              <a:rPr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than Juan</a:t>
            </a:r>
            <a:endParaRPr b="1" i="0" sz="4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14" name="Google Shape;114;p18"/>
          <p:cNvCxnSpPr/>
          <p:nvPr/>
        </p:nvCxnSpPr>
        <p:spPr>
          <a:xfrm>
            <a:off x="7275179" y="3551317"/>
            <a:ext cx="2389200" cy="0"/>
          </a:xfrm>
          <a:prstGeom prst="straightConnector1">
            <a:avLst/>
          </a:prstGeom>
          <a:noFill/>
          <a:ln cap="flat" cmpd="sng" w="57150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15" name="Google Shape;115;p18"/>
          <p:cNvSpPr txBox="1"/>
          <p:nvPr/>
        </p:nvSpPr>
        <p:spPr>
          <a:xfrm>
            <a:off x="365950" y="4289775"/>
            <a:ext cx="69093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Juan es </a:t>
            </a:r>
            <a:r>
              <a:rPr b="1"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menor</a:t>
            </a:r>
            <a:r>
              <a:rPr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que Ana</a:t>
            </a:r>
            <a:endParaRPr b="1" i="0" sz="4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10265575" y="4289775"/>
            <a:ext cx="72783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Juan is </a:t>
            </a:r>
            <a:r>
              <a:rPr b="1"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younger </a:t>
            </a:r>
            <a:r>
              <a:rPr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than Ana</a:t>
            </a:r>
            <a:endParaRPr b="1" i="0" sz="4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17" name="Google Shape;117;p18"/>
          <p:cNvCxnSpPr/>
          <p:nvPr/>
        </p:nvCxnSpPr>
        <p:spPr>
          <a:xfrm>
            <a:off x="7275179" y="4682167"/>
            <a:ext cx="2389200" cy="0"/>
          </a:xfrm>
          <a:prstGeom prst="straightConnector1">
            <a:avLst/>
          </a:prstGeom>
          <a:noFill/>
          <a:ln cap="flat" cmpd="sng" w="57150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type="title"/>
          </p:nvPr>
        </p:nvSpPr>
        <p:spPr>
          <a:xfrm>
            <a:off x="479150" y="381725"/>
            <a:ext cx="42345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Comparisons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3" name="Google Shape;123;p19"/>
          <p:cNvSpPr txBox="1"/>
          <p:nvPr/>
        </p:nvSpPr>
        <p:spPr>
          <a:xfrm>
            <a:off x="365945" y="1303596"/>
            <a:ext cx="17178000" cy="14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We can also use mayor and menor after a noun.</a:t>
            </a:r>
            <a:r>
              <a:rPr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365945" y="3158925"/>
            <a:ext cx="85956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Ana es la hermana mayor</a:t>
            </a:r>
            <a:endParaRPr b="1" i="0" sz="4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10105678" y="3158934"/>
            <a:ext cx="85224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Ana is </a:t>
            </a:r>
            <a:r>
              <a:rPr b="1"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elder </a:t>
            </a:r>
            <a:r>
              <a:rPr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sister</a:t>
            </a:r>
            <a:endParaRPr i="0" sz="4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6" name="Google Shape;126;p19"/>
          <p:cNvCxnSpPr/>
          <p:nvPr/>
        </p:nvCxnSpPr>
        <p:spPr>
          <a:xfrm>
            <a:off x="7541679" y="3551317"/>
            <a:ext cx="2389200" cy="0"/>
          </a:xfrm>
          <a:prstGeom prst="straightConnector1">
            <a:avLst/>
          </a:prstGeom>
          <a:noFill/>
          <a:ln cap="flat" cmpd="sng" w="57150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27" name="Google Shape;127;p19"/>
          <p:cNvSpPr txBox="1"/>
          <p:nvPr/>
        </p:nvSpPr>
        <p:spPr>
          <a:xfrm>
            <a:off x="365950" y="4289775"/>
            <a:ext cx="75006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Juan es el hermano menor</a:t>
            </a:r>
            <a:endParaRPr b="1" i="0" sz="4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19"/>
          <p:cNvSpPr txBox="1"/>
          <p:nvPr/>
        </p:nvSpPr>
        <p:spPr>
          <a:xfrm>
            <a:off x="10265575" y="4289775"/>
            <a:ext cx="81366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Juan is </a:t>
            </a:r>
            <a:r>
              <a:rPr b="1"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younger </a:t>
            </a:r>
            <a:r>
              <a:rPr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brother</a:t>
            </a:r>
            <a:endParaRPr i="0" sz="4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9" name="Google Shape;129;p19"/>
          <p:cNvCxnSpPr/>
          <p:nvPr/>
        </p:nvCxnSpPr>
        <p:spPr>
          <a:xfrm>
            <a:off x="7760354" y="4682167"/>
            <a:ext cx="2389200" cy="0"/>
          </a:xfrm>
          <a:prstGeom prst="straightConnector1">
            <a:avLst/>
          </a:prstGeom>
          <a:noFill/>
          <a:ln cap="flat" cmpd="sng" w="57150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5" name="Google Shape;135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Más and menos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6" name="Google Shape;136;p20"/>
          <p:cNvSpPr txBox="1"/>
          <p:nvPr>
            <p:ph idx="1" type="body"/>
          </p:nvPr>
        </p:nvSpPr>
        <p:spPr>
          <a:xfrm>
            <a:off x="918000" y="1708750"/>
            <a:ext cx="16452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In Spanish, to say ‘more’, use ___________</a:t>
            </a:r>
            <a:endParaRPr sz="2800"/>
          </a:p>
        </p:txBody>
      </p:sp>
      <p:sp>
        <p:nvSpPr>
          <p:cNvPr id="137" name="Google Shape;137;p20"/>
          <p:cNvSpPr txBox="1"/>
          <p:nvPr>
            <p:ph idx="1" type="body"/>
          </p:nvPr>
        </p:nvSpPr>
        <p:spPr>
          <a:xfrm>
            <a:off x="918000" y="2509138"/>
            <a:ext cx="7770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To say ‘less’, use </a:t>
            </a:r>
            <a:r>
              <a:rPr lang="en-GB" sz="3500"/>
              <a:t>____________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38" name="Google Shape;138;p20"/>
          <p:cNvSpPr txBox="1"/>
          <p:nvPr>
            <p:ph idx="1" type="body"/>
          </p:nvPr>
        </p:nvSpPr>
        <p:spPr>
          <a:xfrm>
            <a:off x="918000" y="3554750"/>
            <a:ext cx="9150600" cy="118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How would you translate this sentence?</a:t>
            </a:r>
            <a:endParaRPr b="1" sz="2800"/>
          </a:p>
        </p:txBody>
      </p:sp>
      <p:sp>
        <p:nvSpPr>
          <p:cNvPr id="139" name="Google Shape;139;p20"/>
          <p:cNvSpPr txBox="1"/>
          <p:nvPr>
            <p:ph idx="1" type="body"/>
          </p:nvPr>
        </p:nvSpPr>
        <p:spPr>
          <a:xfrm>
            <a:off x="949800" y="4933463"/>
            <a:ext cx="117648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The director is </a:t>
            </a:r>
            <a:r>
              <a:rPr b="1" lang="en-GB" sz="3500" u="sng"/>
              <a:t>more rich</a:t>
            </a:r>
            <a:r>
              <a:rPr b="1" lang="en-GB" sz="3500"/>
              <a:t> than the boss.</a:t>
            </a:r>
            <a:endParaRPr b="1" sz="2800"/>
          </a:p>
        </p:txBody>
      </p:sp>
      <p:sp>
        <p:nvSpPr>
          <p:cNvPr id="140" name="Google Shape;140;p20"/>
          <p:cNvSpPr txBox="1"/>
          <p:nvPr>
            <p:ph idx="1" type="body"/>
          </p:nvPr>
        </p:nvSpPr>
        <p:spPr>
          <a:xfrm>
            <a:off x="7062325" y="1629225"/>
            <a:ext cx="2297400" cy="98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más</a:t>
            </a:r>
            <a:endParaRPr b="1" sz="2800"/>
          </a:p>
        </p:txBody>
      </p:sp>
      <p:sp>
        <p:nvSpPr>
          <p:cNvPr id="141" name="Google Shape;141;p20"/>
          <p:cNvSpPr txBox="1"/>
          <p:nvPr>
            <p:ph idx="1" type="body"/>
          </p:nvPr>
        </p:nvSpPr>
        <p:spPr>
          <a:xfrm>
            <a:off x="949800" y="4187150"/>
            <a:ext cx="157404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El director es más rico que el jefe.</a:t>
            </a:r>
            <a:r>
              <a:rPr lang="en-GB" sz="3500"/>
              <a:t> </a:t>
            </a:r>
            <a:endParaRPr b="1" sz="2800"/>
          </a:p>
        </p:txBody>
      </p:sp>
      <p:sp>
        <p:nvSpPr>
          <p:cNvPr id="142" name="Google Shape;142;p20"/>
          <p:cNvSpPr txBox="1"/>
          <p:nvPr>
            <p:ph idx="1" type="body"/>
          </p:nvPr>
        </p:nvSpPr>
        <p:spPr>
          <a:xfrm>
            <a:off x="918000" y="5679775"/>
            <a:ext cx="97239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/>
              <a:t>The director is richer than the boss.</a:t>
            </a:r>
            <a:endParaRPr b="1"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43" name="Google Shape;143;p20"/>
          <p:cNvSpPr txBox="1"/>
          <p:nvPr>
            <p:ph idx="1" type="body"/>
          </p:nvPr>
        </p:nvSpPr>
        <p:spPr>
          <a:xfrm>
            <a:off x="918000" y="6796300"/>
            <a:ext cx="97239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El jefe es menos rico que el director</a:t>
            </a:r>
            <a:r>
              <a:rPr lang="en-GB" sz="3500"/>
              <a:t>.</a:t>
            </a:r>
            <a:endParaRPr sz="2800"/>
          </a:p>
        </p:txBody>
      </p:sp>
      <p:sp>
        <p:nvSpPr>
          <p:cNvPr id="144" name="Google Shape;144;p20"/>
          <p:cNvSpPr txBox="1"/>
          <p:nvPr>
            <p:ph idx="1" type="body"/>
          </p:nvPr>
        </p:nvSpPr>
        <p:spPr>
          <a:xfrm>
            <a:off x="918000" y="7530400"/>
            <a:ext cx="107859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The boss is less rich than the director</a:t>
            </a:r>
            <a:r>
              <a:rPr b="1" lang="en-GB" sz="3500"/>
              <a:t>.</a:t>
            </a:r>
            <a:endParaRPr b="1" sz="2800"/>
          </a:p>
        </p:txBody>
      </p:sp>
      <p:sp>
        <p:nvSpPr>
          <p:cNvPr id="145" name="Google Shape;145;p20"/>
          <p:cNvSpPr txBox="1"/>
          <p:nvPr>
            <p:ph idx="1" type="body"/>
          </p:nvPr>
        </p:nvSpPr>
        <p:spPr>
          <a:xfrm>
            <a:off x="4442350" y="2442850"/>
            <a:ext cx="2297400" cy="98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menos</a:t>
            </a:r>
            <a:endParaRPr b="1" sz="2800"/>
          </a:p>
        </p:txBody>
      </p:sp>
      <p:sp>
        <p:nvSpPr>
          <p:cNvPr id="146" name="Google Shape;146;p20"/>
          <p:cNvSpPr/>
          <p:nvPr/>
        </p:nvSpPr>
        <p:spPr>
          <a:xfrm>
            <a:off x="11440025" y="2037675"/>
            <a:ext cx="4901100" cy="2578500"/>
          </a:xfrm>
          <a:prstGeom prst="wedgeRoundRectCallout">
            <a:avLst>
              <a:gd fmla="val -74000" name="adj1"/>
              <a:gd fmla="val 28185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latin typeface="Montserrat"/>
                <a:ea typeface="Montserrat"/>
                <a:cs typeface="Montserrat"/>
                <a:sym typeface="Montserrat"/>
              </a:rPr>
              <a:t>In English, we often add ‘er’ to the end of the adjective when we are comparing things or people</a:t>
            </a:r>
            <a:endParaRPr b="1" sz="25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7" name="Google Shape;14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2562" y="5450575"/>
            <a:ext cx="1185300" cy="118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0362" y="4842857"/>
            <a:ext cx="1080881" cy="73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4" name="Google Shape;154;p2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Adjectival agreement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5" name="Google Shape;155;p21"/>
          <p:cNvSpPr txBox="1"/>
          <p:nvPr>
            <p:ph idx="1" type="body"/>
          </p:nvPr>
        </p:nvSpPr>
        <p:spPr>
          <a:xfrm>
            <a:off x="918000" y="1708750"/>
            <a:ext cx="16452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Remember, in Spanish, adjectives can have different endings depending whether the noun they are describing is masculine or feminine</a:t>
            </a:r>
            <a:endParaRPr sz="2800"/>
          </a:p>
        </p:txBody>
      </p:sp>
      <p:sp>
        <p:nvSpPr>
          <p:cNvPr id="156" name="Google Shape;156;p21"/>
          <p:cNvSpPr txBox="1"/>
          <p:nvPr>
            <p:ph idx="1" type="body"/>
          </p:nvPr>
        </p:nvSpPr>
        <p:spPr>
          <a:xfrm>
            <a:off x="949800" y="3354063"/>
            <a:ext cx="9150600" cy="118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For example: </a:t>
            </a:r>
            <a:endParaRPr b="1" sz="2800"/>
          </a:p>
        </p:txBody>
      </p:sp>
      <p:sp>
        <p:nvSpPr>
          <p:cNvPr id="157" name="Google Shape;157;p21"/>
          <p:cNvSpPr txBox="1"/>
          <p:nvPr>
            <p:ph idx="1" type="body"/>
          </p:nvPr>
        </p:nvSpPr>
        <p:spPr>
          <a:xfrm>
            <a:off x="949800" y="4187150"/>
            <a:ext cx="157404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/>
              <a:t>El director es viej</a:t>
            </a:r>
            <a:r>
              <a:rPr b="1" lang="en-GB" sz="3500" u="sng"/>
              <a:t>o</a:t>
            </a:r>
            <a:r>
              <a:rPr b="1" lang="en-GB" sz="3500"/>
              <a:t>.</a:t>
            </a:r>
            <a:endParaRPr b="1"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b="1" lang="en-GB" sz="3500"/>
              <a:t>La directora es viej</a:t>
            </a:r>
            <a:r>
              <a:rPr b="1" lang="en-GB" sz="3500" u="sng"/>
              <a:t>a</a:t>
            </a:r>
            <a:r>
              <a:rPr b="1" lang="en-GB" sz="3500"/>
              <a:t>.</a:t>
            </a:r>
            <a:endParaRPr b="1" sz="3500"/>
          </a:p>
        </p:txBody>
      </p:sp>
      <p:sp>
        <p:nvSpPr>
          <p:cNvPr id="158" name="Google Shape;158;p21"/>
          <p:cNvSpPr/>
          <p:nvPr/>
        </p:nvSpPr>
        <p:spPr>
          <a:xfrm>
            <a:off x="10100400" y="4076225"/>
            <a:ext cx="5640000" cy="3485100"/>
          </a:xfrm>
          <a:prstGeom prst="flowChartMagneticTape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Adjectives that end in ‘e’ can be used for masculine or feminine nouns e.g. grande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/>
          <p:nvPr>
            <p:ph type="title"/>
          </p:nvPr>
        </p:nvSpPr>
        <p:spPr>
          <a:xfrm>
            <a:off x="783000" y="989325"/>
            <a:ext cx="17370000" cy="8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>
                <a:solidFill>
                  <a:schemeClr val="dk2"/>
                </a:solidFill>
              </a:rPr>
              <a:t>Summary</a:t>
            </a:r>
            <a:endParaRPr sz="37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2"/>
              </a:solidFill>
            </a:endParaRPr>
          </a:p>
          <a:p>
            <a:pPr indent="-69215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AutoNum type="arabicPeriod"/>
            </a:pPr>
            <a:r>
              <a:rPr lang="en-GB" sz="3700">
                <a:solidFill>
                  <a:schemeClr val="dk2"/>
                </a:solidFill>
              </a:rPr>
              <a:t>To say ‘more’ in Spanish, use the word  ‘ ________’  </a:t>
            </a:r>
            <a:endParaRPr sz="3700">
              <a:solidFill>
                <a:schemeClr val="dk2"/>
              </a:solidFill>
            </a:endParaRPr>
          </a:p>
          <a:p>
            <a:pPr indent="-69215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AutoNum type="arabicPeriod"/>
            </a:pPr>
            <a:r>
              <a:rPr lang="en-GB" sz="3700">
                <a:solidFill>
                  <a:schemeClr val="dk2"/>
                </a:solidFill>
              </a:rPr>
              <a:t>To say ‘less’ in Spanish, use the word ‘_________’.     </a:t>
            </a:r>
            <a:endParaRPr sz="3700">
              <a:solidFill>
                <a:schemeClr val="dk2"/>
              </a:solidFill>
            </a:endParaRPr>
          </a:p>
          <a:p>
            <a:pPr indent="-69215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AutoNum type="arabicPeriod"/>
            </a:pPr>
            <a:r>
              <a:rPr lang="en-GB" sz="3700">
                <a:solidFill>
                  <a:schemeClr val="dk2"/>
                </a:solidFill>
              </a:rPr>
              <a:t>____________ means ‘</a:t>
            </a:r>
            <a:r>
              <a:rPr i="1" lang="en-GB" sz="3700">
                <a:solidFill>
                  <a:schemeClr val="dk2"/>
                </a:solidFill>
              </a:rPr>
              <a:t>younger’</a:t>
            </a:r>
            <a:endParaRPr sz="3700">
              <a:solidFill>
                <a:schemeClr val="dk2"/>
              </a:solidFill>
            </a:endParaRPr>
          </a:p>
          <a:p>
            <a:pPr indent="-69215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AutoNum type="arabicPeriod"/>
            </a:pPr>
            <a:r>
              <a:rPr lang="en-GB" sz="3700">
                <a:solidFill>
                  <a:schemeClr val="dk2"/>
                </a:solidFill>
              </a:rPr>
              <a:t>Translate: “Gema es menor que Juan” ______________________</a:t>
            </a:r>
            <a:endParaRPr sz="3700">
              <a:solidFill>
                <a:schemeClr val="dk2"/>
              </a:solidFill>
            </a:endParaRPr>
          </a:p>
          <a:p>
            <a:pPr indent="-69215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AutoNum type="arabicPeriod"/>
            </a:pPr>
            <a:r>
              <a:rPr lang="en-GB" sz="3700">
                <a:solidFill>
                  <a:schemeClr val="dk2"/>
                </a:solidFill>
              </a:rPr>
              <a:t>Translate: “The boss is stronger than the director”  ____________________________________</a:t>
            </a:r>
            <a:br>
              <a:rPr lang="en-GB" sz="3700">
                <a:solidFill>
                  <a:schemeClr val="dk2"/>
                </a:solidFill>
              </a:rPr>
            </a:br>
            <a:r>
              <a:rPr lang="en-GB" sz="3700">
                <a:solidFill>
                  <a:schemeClr val="dk2"/>
                </a:solidFill>
              </a:rPr>
              <a:t>  </a:t>
            </a:r>
            <a:endParaRPr i="1" sz="37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700">
              <a:solidFill>
                <a:schemeClr val="dk2"/>
              </a:solidFill>
            </a:endParaRPr>
          </a:p>
        </p:txBody>
      </p:sp>
      <p:sp>
        <p:nvSpPr>
          <p:cNvPr id="164" name="Google Shape;164;p22"/>
          <p:cNvSpPr txBox="1"/>
          <p:nvPr/>
        </p:nvSpPr>
        <p:spPr>
          <a:xfrm>
            <a:off x="11592575" y="2058025"/>
            <a:ext cx="26703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más</a:t>
            </a:r>
            <a:endParaRPr b="1"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22"/>
          <p:cNvSpPr txBox="1"/>
          <p:nvPr/>
        </p:nvSpPr>
        <p:spPr>
          <a:xfrm>
            <a:off x="10955250" y="2656725"/>
            <a:ext cx="1908600" cy="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menos</a:t>
            </a:r>
            <a:endParaRPr sz="3800">
              <a:solidFill>
                <a:schemeClr val="dk2"/>
              </a:solidFill>
            </a:endParaRPr>
          </a:p>
        </p:txBody>
      </p:sp>
      <p:sp>
        <p:nvSpPr>
          <p:cNvPr id="166" name="Google Shape;166;p22"/>
          <p:cNvSpPr txBox="1"/>
          <p:nvPr/>
        </p:nvSpPr>
        <p:spPr>
          <a:xfrm>
            <a:off x="1450975" y="3335625"/>
            <a:ext cx="3564900" cy="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‘Menor’</a:t>
            </a:r>
            <a:endParaRPr sz="3800">
              <a:solidFill>
                <a:schemeClr val="dk2"/>
              </a:solidFill>
            </a:endParaRPr>
          </a:p>
        </p:txBody>
      </p:sp>
      <p:sp>
        <p:nvSpPr>
          <p:cNvPr id="167" name="Google Shape;167;p22"/>
          <p:cNvSpPr txBox="1"/>
          <p:nvPr/>
        </p:nvSpPr>
        <p:spPr>
          <a:xfrm>
            <a:off x="1733550" y="5249900"/>
            <a:ext cx="92217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El jefe es más fuerte que el director</a:t>
            </a:r>
            <a:endParaRPr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22"/>
          <p:cNvSpPr txBox="1"/>
          <p:nvPr/>
        </p:nvSpPr>
        <p:spPr>
          <a:xfrm>
            <a:off x="10955250" y="3928475"/>
            <a:ext cx="72885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Gema is younger than Juan.</a:t>
            </a:r>
            <a:endParaRPr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22"/>
          <p:cNvSpPr txBox="1"/>
          <p:nvPr/>
        </p:nvSpPr>
        <p:spPr>
          <a:xfrm>
            <a:off x="16605545" y="5442208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