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5F1CC9-599A-49CC-BD33-E44639B8962C}">
  <a:tblStyle styleId="{065F1CC9-599A-49CC-BD33-E44639B8962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C2D979C-C908-40FD-BDF9-13B8EF4DC36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100"/>
              <a:t>Fill in the tables, some tables you can complete in more than one way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The rule of four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Lesson 4 of 8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Kidd-Rossiter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8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" name="Google Shape;97;p18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98" name="Google Shape;98;p18"/>
          <p:cNvGraphicFramePr/>
          <p:nvPr/>
        </p:nvGraphicFramePr>
        <p:xfrm>
          <a:off x="1048214" y="25576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840000"/>
                <a:gridCol w="840000"/>
                <a:gridCol w="840000"/>
              </a:tblGrid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× 2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× 8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× 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×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Google Shape;99;p18"/>
          <p:cNvGraphicFramePr/>
          <p:nvPr/>
        </p:nvGraphicFramePr>
        <p:xfrm>
          <a:off x="4206962" y="25576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840000"/>
                <a:gridCol w="840000"/>
                <a:gridCol w="840000"/>
              </a:tblGrid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× 3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× 9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× 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×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Google Shape;100;p18"/>
          <p:cNvGraphicFramePr/>
          <p:nvPr/>
        </p:nvGraphicFramePr>
        <p:xfrm>
          <a:off x="7365710" y="2561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840000"/>
                <a:gridCol w="840000"/>
                <a:gridCol w="840000"/>
              </a:tblGrid>
              <a:tr h="83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× 5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× 10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× 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83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 ×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Google Shape;101;p18"/>
          <p:cNvGraphicFramePr/>
          <p:nvPr/>
        </p:nvGraphicFramePr>
        <p:xfrm>
          <a:off x="1048214" y="54424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840000"/>
                <a:gridCol w="840000"/>
                <a:gridCol w="840000"/>
              </a:tblGrid>
              <a:tr h="83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838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Google Shape;102;p18"/>
          <p:cNvGraphicFramePr/>
          <p:nvPr/>
        </p:nvGraphicFramePr>
        <p:xfrm>
          <a:off x="4206962" y="54654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840000"/>
                <a:gridCol w="840000"/>
                <a:gridCol w="840000"/>
              </a:tblGrid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Google Shape;103;p18"/>
          <p:cNvGraphicFramePr/>
          <p:nvPr/>
        </p:nvGraphicFramePr>
        <p:xfrm>
          <a:off x="7365710" y="54388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840000"/>
                <a:gridCol w="840000"/>
                <a:gridCol w="840000"/>
              </a:tblGrid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8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104" name="Google Shape;104;p18"/>
          <p:cNvSpPr txBox="1"/>
          <p:nvPr/>
        </p:nvSpPr>
        <p:spPr>
          <a:xfrm>
            <a:off x="10288477" y="3326811"/>
            <a:ext cx="7585122" cy="463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these ‘times tables’ grids.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multiplicative relationships can you see between rows?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multiplicative relationships can you see between columns?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0" name="Google Shape;110;p1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1" name="Google Shape;111;p19"/>
          <p:cNvSpPr txBox="1"/>
          <p:nvPr/>
        </p:nvSpPr>
        <p:spPr>
          <a:xfrm>
            <a:off x="876807" y="2568436"/>
            <a:ext cx="13665819" cy="257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greengrocer makes bags of red and green apples.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the same amount of red apples in each bag, and the same amount of green apples in each bag.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She then puts some bags into a box and gives them to schools.</a:t>
            </a:r>
            <a:endParaRPr/>
          </a:p>
        </p:txBody>
      </p:sp>
      <p:grpSp>
        <p:nvGrpSpPr>
          <p:cNvPr id="112" name="Google Shape;112;p19"/>
          <p:cNvGrpSpPr/>
          <p:nvPr/>
        </p:nvGrpSpPr>
        <p:grpSpPr>
          <a:xfrm>
            <a:off x="14423439" y="2854275"/>
            <a:ext cx="3297188" cy="2003386"/>
            <a:chOff x="15196252" y="2867281"/>
            <a:chExt cx="2513935" cy="1527295"/>
          </a:xfrm>
        </p:grpSpPr>
        <p:sp>
          <p:nvSpPr>
            <p:cNvPr id="113" name="Google Shape;113;p19"/>
            <p:cNvSpPr/>
            <p:nvPr/>
          </p:nvSpPr>
          <p:spPr>
            <a:xfrm rot="487488">
              <a:off x="15288969" y="2932995"/>
              <a:ext cx="1028310" cy="1385098"/>
            </a:xfrm>
            <a:custGeom>
              <a:rect b="b" l="l" r="r" t="t"/>
              <a:pathLst>
                <a:path extrusionOk="0" h="2143190" w="2567443">
                  <a:moveTo>
                    <a:pt x="0" y="188259"/>
                  </a:moveTo>
                  <a:cubicBezTo>
                    <a:pt x="8964" y="189753"/>
                    <a:pt x="17929" y="191248"/>
                    <a:pt x="44823" y="233083"/>
                  </a:cubicBezTo>
                  <a:cubicBezTo>
                    <a:pt x="71717" y="274918"/>
                    <a:pt x="152399" y="200212"/>
                    <a:pt x="161364" y="439271"/>
                  </a:cubicBezTo>
                  <a:cubicBezTo>
                    <a:pt x="170329" y="678330"/>
                    <a:pt x="-76201" y="1383554"/>
                    <a:pt x="98611" y="1667436"/>
                  </a:cubicBezTo>
                  <a:cubicBezTo>
                    <a:pt x="273423" y="1951318"/>
                    <a:pt x="803835" y="2156012"/>
                    <a:pt x="1210235" y="2142565"/>
                  </a:cubicBezTo>
                  <a:cubicBezTo>
                    <a:pt x="1616635" y="2129118"/>
                    <a:pt x="2381623" y="1899024"/>
                    <a:pt x="2537011" y="1586753"/>
                  </a:cubicBezTo>
                  <a:cubicBezTo>
                    <a:pt x="2692399" y="1274483"/>
                    <a:pt x="2205317" y="533401"/>
                    <a:pt x="2142564" y="268942"/>
                  </a:cubicBezTo>
                  <a:cubicBezTo>
                    <a:pt x="2079811" y="4483"/>
                    <a:pt x="2120152" y="2241"/>
                    <a:pt x="2160494" y="0"/>
                  </a:cubicBezTo>
                </a:path>
              </a:pathLst>
            </a:custGeom>
            <a:solidFill>
              <a:srgbClr val="F2F2F2">
                <a:alpha val="83921"/>
              </a:srgbClr>
            </a:solidFill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pple" id="114" name="Google Shape;11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421445" y="3845868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15" name="Google Shape;115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652652" y="3080018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16" name="Google Shape;11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621530" y="3464320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17" name="Google Shape;11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931798" y="3636313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18" name="Google Shape;11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311259" y="3526831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19" name="Google Shape;11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883023" y="3302311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20" name="Google Shape;12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378270" y="3163639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21" name="Google Shape;12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16069" y="3882580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9"/>
            <p:cNvSpPr/>
            <p:nvPr/>
          </p:nvSpPr>
          <p:spPr>
            <a:xfrm rot="487488">
              <a:off x="16589160" y="2943764"/>
              <a:ext cx="1028310" cy="1385098"/>
            </a:xfrm>
            <a:custGeom>
              <a:rect b="b" l="l" r="r" t="t"/>
              <a:pathLst>
                <a:path extrusionOk="0" h="2143190" w="2567443">
                  <a:moveTo>
                    <a:pt x="0" y="188259"/>
                  </a:moveTo>
                  <a:cubicBezTo>
                    <a:pt x="8964" y="189753"/>
                    <a:pt x="17929" y="191248"/>
                    <a:pt x="44823" y="233083"/>
                  </a:cubicBezTo>
                  <a:cubicBezTo>
                    <a:pt x="71717" y="274918"/>
                    <a:pt x="152399" y="200212"/>
                    <a:pt x="161364" y="439271"/>
                  </a:cubicBezTo>
                  <a:cubicBezTo>
                    <a:pt x="170329" y="678330"/>
                    <a:pt x="-76201" y="1383554"/>
                    <a:pt x="98611" y="1667436"/>
                  </a:cubicBezTo>
                  <a:cubicBezTo>
                    <a:pt x="273423" y="1951318"/>
                    <a:pt x="803835" y="2156012"/>
                    <a:pt x="1210235" y="2142565"/>
                  </a:cubicBezTo>
                  <a:cubicBezTo>
                    <a:pt x="1616635" y="2129118"/>
                    <a:pt x="2381623" y="1899024"/>
                    <a:pt x="2537011" y="1586753"/>
                  </a:cubicBezTo>
                  <a:cubicBezTo>
                    <a:pt x="2692399" y="1274483"/>
                    <a:pt x="2205317" y="533401"/>
                    <a:pt x="2142564" y="268942"/>
                  </a:cubicBezTo>
                  <a:cubicBezTo>
                    <a:pt x="2079811" y="4483"/>
                    <a:pt x="2120152" y="2241"/>
                    <a:pt x="2160494" y="0"/>
                  </a:cubicBezTo>
                </a:path>
              </a:pathLst>
            </a:custGeom>
            <a:solidFill>
              <a:srgbClr val="F2F2F2">
                <a:alpha val="83921"/>
              </a:srgbClr>
            </a:solidFill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pple" id="123" name="Google Shape;12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646977" y="3731401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24" name="Google Shape;124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060380" y="3023677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25" name="Google Shape;12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673806" y="3407693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26" name="Google Shape;12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175189" y="3782757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27" name="Google Shape;127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956984" y="3573085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28" name="Google Shape;12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149355" y="3340672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29" name="Google Shape;12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779834" y="3034940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" id="130" name="Google Shape;13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878783" y="3903394"/>
              <a:ext cx="363192" cy="363192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31" name="Google Shape;131;p19"/>
          <p:cNvGraphicFramePr/>
          <p:nvPr/>
        </p:nvGraphicFramePr>
        <p:xfrm>
          <a:off x="652108" y="54640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1589250"/>
                <a:gridCol w="1931400"/>
                <a:gridCol w="1931400"/>
              </a:tblGrid>
              <a:tr h="1343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in bag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in box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2" name="Google Shape;132;p19"/>
          <p:cNvGraphicFramePr/>
          <p:nvPr/>
        </p:nvGraphicFramePr>
        <p:xfrm>
          <a:off x="6370358" y="54189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1561225"/>
                <a:gridCol w="1933200"/>
                <a:gridCol w="1933200"/>
              </a:tblGrid>
              <a:tr h="1357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in bag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in box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4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" name="Google Shape;133;p19"/>
          <p:cNvGraphicFramePr/>
          <p:nvPr/>
        </p:nvGraphicFramePr>
        <p:xfrm>
          <a:off x="12064164" y="54225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1590175"/>
                <a:gridCol w="1931900"/>
                <a:gridCol w="1931900"/>
              </a:tblGrid>
              <a:tr h="1356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in bag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in box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74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9" name="Google Shape;139;p2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0" name="Google Shape;140;p20"/>
          <p:cNvSpPr txBox="1"/>
          <p:nvPr/>
        </p:nvSpPr>
        <p:spPr>
          <a:xfrm>
            <a:off x="897674" y="1935179"/>
            <a:ext cx="8246326" cy="2811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make large volumes of different shades of purple paint, I mix different amounts of red paint and blue paint.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Complete these tables:</a:t>
            </a:r>
            <a:endParaRPr/>
          </a:p>
        </p:txBody>
      </p:sp>
      <p:graphicFrame>
        <p:nvGraphicFramePr>
          <p:cNvPr id="141" name="Google Shape;141;p20"/>
          <p:cNvGraphicFramePr/>
          <p:nvPr/>
        </p:nvGraphicFramePr>
        <p:xfrm>
          <a:off x="9461811" y="21805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{CC2D979C-C908-40FD-BDF9-13B8EF4DC365}</a:tableStyleId>
              </a:tblPr>
              <a:tblGrid>
                <a:gridCol w="1578900"/>
                <a:gridCol w="1578900"/>
                <a:gridCol w="2006825"/>
              </a:tblGrid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litres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2" name="Google Shape;142;p20"/>
          <p:cNvGraphicFramePr/>
          <p:nvPr/>
        </p:nvGraphicFramePr>
        <p:xfrm>
          <a:off x="897674" y="514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{CC2D979C-C908-40FD-BDF9-13B8EF4DC365}</a:tableStyleId>
              </a:tblPr>
              <a:tblGrid>
                <a:gridCol w="1578900"/>
                <a:gridCol w="1578900"/>
                <a:gridCol w="2006825"/>
              </a:tblGrid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litres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Google Shape;143;p20"/>
          <p:cNvGraphicFramePr/>
          <p:nvPr/>
        </p:nvGraphicFramePr>
        <p:xfrm>
          <a:off x="6655665" y="51434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{CC2D979C-C908-40FD-BDF9-13B8EF4DC365}</a:tableStyleId>
              </a:tblPr>
              <a:tblGrid>
                <a:gridCol w="1578900"/>
                <a:gridCol w="1578900"/>
                <a:gridCol w="2006825"/>
              </a:tblGrid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3.2 litres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Google Shape;144;p20"/>
          <p:cNvGraphicFramePr/>
          <p:nvPr/>
        </p:nvGraphicFramePr>
        <p:xfrm>
          <a:off x="12413655" y="51434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{CC2D979C-C908-40FD-BDF9-13B8EF4DC365}</a:tableStyleId>
              </a:tblPr>
              <a:tblGrid>
                <a:gridCol w="1578900"/>
                <a:gridCol w="1578900"/>
                <a:gridCol w="2006825"/>
              </a:tblGrid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Mix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litres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7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5" name="Google Shape;145;p20"/>
          <p:cNvSpPr txBox="1"/>
          <p:nvPr/>
        </p:nvSpPr>
        <p:spPr>
          <a:xfrm>
            <a:off x="897674" y="8027991"/>
            <a:ext cx="1400035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did you find the easiest to work out? Explain your choice.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787400" y="2645934"/>
            <a:ext cx="9880600" cy="3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 startAt="2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Two bottles of drink taste the same.</a:t>
            </a:r>
            <a:endParaRPr/>
          </a:p>
          <a:p>
            <a:pPr indent="-203200" lvl="1" marL="887413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Fill in the grid.</a:t>
            </a:r>
            <a:endParaRPr/>
          </a:p>
          <a:p>
            <a:pPr indent="-203200" lvl="1" marL="887413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What is the ratio of squash to water?</a:t>
            </a:r>
            <a:endParaRPr/>
          </a:p>
          <a:p>
            <a:pPr indent="-203200" lvl="1" marL="887413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How much bigger is bottle 2?</a:t>
            </a:r>
            <a:endParaRPr/>
          </a:p>
        </p:txBody>
      </p:sp>
      <p:graphicFrame>
        <p:nvGraphicFramePr>
          <p:cNvPr id="151" name="Google Shape;151;p21"/>
          <p:cNvGraphicFramePr/>
          <p:nvPr/>
        </p:nvGraphicFramePr>
        <p:xfrm>
          <a:off x="10857571" y="29497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1647300"/>
                <a:gridCol w="1768450"/>
                <a:gridCol w="1768250"/>
              </a:tblGrid>
              <a:tr h="91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Squash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Water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07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Bottle 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</a:t>
                      </a:r>
                      <a:r>
                        <a:rPr b="0" i="1" lang="en-GB" sz="28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107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Bottle 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 </a:t>
                      </a:r>
                      <a:r>
                        <a:rPr b="0" i="1" lang="en-GB" sz="28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 </a:t>
                      </a:r>
                      <a:r>
                        <a:rPr b="0" i="1" lang="en-GB" sz="28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863600" y="2073290"/>
            <a:ext cx="14249401" cy="35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 startAt="3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Below is a ratio table.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Gemma says that the missing number is 35.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Ed says that the missing number is 19.</a:t>
            </a:r>
            <a:endParaRPr/>
          </a:p>
          <a:p>
            <a:pPr indent="-609600" lvl="0" marL="1066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do you agree with, why?</a:t>
            </a:r>
            <a:endParaRPr/>
          </a:p>
          <a:p>
            <a:pPr indent="-609600" lvl="0" marL="1066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lphaL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mistake has been made by the person who is wrong?</a:t>
            </a:r>
            <a:endParaRPr/>
          </a:p>
        </p:txBody>
      </p:sp>
      <p:graphicFrame>
        <p:nvGraphicFramePr>
          <p:cNvPr id="157" name="Google Shape;157;p22"/>
          <p:cNvGraphicFramePr/>
          <p:nvPr/>
        </p:nvGraphicFramePr>
        <p:xfrm>
          <a:off x="6324600" y="61787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{065F1CC9-599A-49CC-BD33-E44639B8962C}</a:tableStyleId>
              </a:tblPr>
              <a:tblGrid>
                <a:gridCol w="1676400"/>
                <a:gridCol w="1676400"/>
                <a:gridCol w="1676400"/>
              </a:tblGrid>
              <a:tr h="79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5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Group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74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Pink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74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35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2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3" name="Google Shape;163;p23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4" name="Google Shape;164;p23"/>
          <p:cNvSpPr txBox="1"/>
          <p:nvPr/>
        </p:nvSpPr>
        <p:spPr>
          <a:xfrm>
            <a:off x="396140" y="2368381"/>
            <a:ext cx="8011878" cy="555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make delicious muffins, the ratio of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flour : sugar : milk 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should be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: 3 : 2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mixes will make delicious muffins?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want to make as many delicious muffins as I can. I have 2kg of flour and 1kg of sugar.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much milk will I need?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1302" t="0"/>
          <a:stretch/>
        </p:blipFill>
        <p:spPr>
          <a:xfrm>
            <a:off x="8319525" y="2876550"/>
            <a:ext cx="9698500" cy="48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