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D990849-1D09-498C-B1F3-FC3E75719FE7}">
  <a:tblStyle styleId="{AD990849-1D09-498C-B1F3-FC3E75719FE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6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" name="Google Shape;5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10.png"/><Relationship Id="rId5" Type="http://schemas.openxmlformats.org/officeDocument/2006/relationships/image" Target="../media/image14.png"/><Relationship Id="rId6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5.png"/><Relationship Id="rId6" Type="http://schemas.openxmlformats.org/officeDocument/2006/relationships/image" Target="../media/image13.png"/><Relationship Id="rId7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4.png"/><Relationship Id="rId5" Type="http://schemas.openxmlformats.org/officeDocument/2006/relationships/image" Target="../media/image14.png"/><Relationship Id="rId6" Type="http://schemas.openxmlformats.org/officeDocument/2006/relationships/image" Target="../media/image12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 sz="2800">
                <a:solidFill>
                  <a:srgbClr val="473340"/>
                </a:solidFill>
              </a:rPr>
              <a:t>Simplifying fractions</a:t>
            </a:r>
            <a:endParaRPr sz="2800">
              <a:solidFill>
                <a:srgbClr val="473340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473340"/>
                </a:solidFill>
              </a:rPr>
              <a:t>Maths</a:t>
            </a:r>
            <a:endParaRPr>
              <a:solidFill>
                <a:srgbClr val="473340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73340"/>
                </a:solidFill>
              </a:rPr>
              <a:t>Mr Chan</a:t>
            </a:r>
            <a:endParaRPr>
              <a:solidFill>
                <a:srgbClr val="473340"/>
              </a:solidFill>
            </a:endParaRPr>
          </a:p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458974" y="446400"/>
            <a:ext cx="69440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Simplifying fractions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458974" y="924806"/>
            <a:ext cx="3891600" cy="39509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3455" l="-391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40" name="Google Shape;40;p7"/>
          <p:cNvSpPr txBox="1"/>
          <p:nvPr/>
        </p:nvSpPr>
        <p:spPr>
          <a:xfrm>
            <a:off x="4716000" y="924806"/>
            <a:ext cx="3891600" cy="35909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Write in its simplest form, the fraction of each shape  that is shaded.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a) </a:t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b)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c) </a:t>
            </a:r>
            <a:endParaRPr/>
          </a:p>
        </p:txBody>
      </p:sp>
      <p:graphicFrame>
        <p:nvGraphicFramePr>
          <p:cNvPr id="41" name="Google Shape;41;p7"/>
          <p:cNvGraphicFramePr/>
          <p:nvPr/>
        </p:nvGraphicFramePr>
        <p:xfrm>
          <a:off x="1260000" y="174858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{AD990849-1D09-498C-B1F3-FC3E75719FE7}</a:tableStyleId>
              </a:tblPr>
              <a:tblGrid>
                <a:gridCol w="240825"/>
                <a:gridCol w="240825"/>
                <a:gridCol w="240825"/>
                <a:gridCol w="240825"/>
                <a:gridCol w="240825"/>
                <a:gridCol w="240825"/>
                <a:gridCol w="240825"/>
                <a:gridCol w="240825"/>
              </a:tblGrid>
              <a:tr h="219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2" name="Google Shape;42;p7"/>
          <p:cNvGraphicFramePr/>
          <p:nvPr/>
        </p:nvGraphicFramePr>
        <p:xfrm>
          <a:off x="1261542" y="2544451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{AD990849-1D09-498C-B1F3-FC3E75719FE7}</a:tableStyleId>
              </a:tblPr>
              <a:tblGrid>
                <a:gridCol w="481650"/>
                <a:gridCol w="481650"/>
                <a:gridCol w="481650"/>
                <a:gridCol w="481650"/>
              </a:tblGrid>
              <a:tr h="203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3" name="Google Shape;43;p7"/>
          <p:cNvGraphicFramePr/>
          <p:nvPr/>
        </p:nvGraphicFramePr>
        <p:xfrm>
          <a:off x="1260000" y="3283779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{AD990849-1D09-498C-B1F3-FC3E75719FE7}</a:tableStyleId>
              </a:tblPr>
              <a:tblGrid>
                <a:gridCol w="481650"/>
                <a:gridCol w="481650"/>
                <a:gridCol w="481650"/>
                <a:gridCol w="481650"/>
              </a:tblGrid>
              <a:tr h="203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4" name="Google Shape;44;p7"/>
          <p:cNvGraphicFramePr/>
          <p:nvPr/>
        </p:nvGraphicFramePr>
        <p:xfrm>
          <a:off x="5060204" y="1945305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{AD990849-1D09-498C-B1F3-FC3E75719FE7}</a:tableStyleId>
              </a:tblPr>
              <a:tblGrid>
                <a:gridCol w="306000"/>
                <a:gridCol w="306000"/>
                <a:gridCol w="306000"/>
                <a:gridCol w="306000"/>
              </a:tblGrid>
              <a:tr h="198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u="none" cap="none" strike="noStrike"/>
                        <a:t> </a:t>
                      </a:r>
                      <a:endParaRPr sz="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4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u="none" cap="none" strike="noStrike"/>
                        <a:t> </a:t>
                      </a:r>
                      <a:endParaRPr sz="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4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u="none" cap="none" strike="noStrike"/>
                        <a:t> </a:t>
                      </a:r>
                      <a:endParaRPr sz="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u="none" cap="none" strike="noStrike"/>
                        <a:t> </a:t>
                      </a:r>
                      <a:endParaRPr sz="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8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u="none" cap="none" strike="noStrike"/>
                        <a:t> </a:t>
                      </a:r>
                      <a:endParaRPr sz="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4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u="none" cap="none" strike="noStrike"/>
                        <a:t> </a:t>
                      </a:r>
                      <a:endParaRPr sz="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4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u="none" cap="none" strike="noStrike"/>
                        <a:t> </a:t>
                      </a:r>
                      <a:endParaRPr sz="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u="none" cap="none" strike="noStrike"/>
                        <a:t> </a:t>
                      </a:r>
                      <a:endParaRPr sz="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8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u="none" cap="none" strike="noStrike"/>
                        <a:t> </a:t>
                      </a:r>
                      <a:endParaRPr sz="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u="none" cap="none" strike="noStrike"/>
                        <a:t> </a:t>
                      </a:r>
                      <a:endParaRPr sz="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u="none" cap="none" strike="noStrike"/>
                        <a:t> </a:t>
                      </a:r>
                      <a:endParaRPr sz="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u="none" cap="none" strike="noStrike"/>
                        <a:t> </a:t>
                      </a:r>
                      <a:endParaRPr sz="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5" name="Google Shape;45;p7"/>
          <p:cNvSpPr/>
          <p:nvPr/>
        </p:nvSpPr>
        <p:spPr>
          <a:xfrm>
            <a:off x="6804000" y="1923750"/>
            <a:ext cx="360000" cy="595832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000" lIns="144000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7"/>
          <p:cNvSpPr txBox="1"/>
          <p:nvPr/>
        </p:nvSpPr>
        <p:spPr>
          <a:xfrm>
            <a:off x="8820000" y="3219750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7" name="Google Shape;47;p7"/>
          <p:cNvGraphicFramePr/>
          <p:nvPr/>
        </p:nvGraphicFramePr>
        <p:xfrm>
          <a:off x="5060204" y="2900278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{AD990849-1D09-498C-B1F3-FC3E75719FE7}</a:tableStyleId>
              </a:tblPr>
              <a:tblGrid>
                <a:gridCol w="399950"/>
                <a:gridCol w="399950"/>
                <a:gridCol w="399950"/>
                <a:gridCol w="399950"/>
              </a:tblGrid>
              <a:tr h="203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4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4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8" name="Google Shape;48;p7"/>
          <p:cNvGraphicFramePr/>
          <p:nvPr/>
        </p:nvGraphicFramePr>
        <p:xfrm>
          <a:off x="5060204" y="379575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{AD990849-1D09-498C-B1F3-FC3E75719FE7}</a:tableStyleId>
              </a:tblPr>
              <a:tblGrid>
                <a:gridCol w="326475"/>
                <a:gridCol w="326475"/>
                <a:gridCol w="326700"/>
                <a:gridCol w="326700"/>
                <a:gridCol w="326700"/>
              </a:tblGrid>
              <a:tr h="198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8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E4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4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4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4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4B6"/>
                    </a:solidFill>
                  </a:tcPr>
                </a:tc>
              </a:tr>
              <a:tr h="198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E4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4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4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4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4B6"/>
                    </a:solidFill>
                  </a:tcPr>
                </a:tc>
              </a:tr>
            </a:tbl>
          </a:graphicData>
        </a:graphic>
      </p:graphicFrame>
      <p:sp>
        <p:nvSpPr>
          <p:cNvPr id="49" name="Google Shape;49;p7"/>
          <p:cNvSpPr/>
          <p:nvPr/>
        </p:nvSpPr>
        <p:spPr>
          <a:xfrm>
            <a:off x="6804000" y="2847409"/>
            <a:ext cx="360000" cy="595832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000" lIns="144000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7"/>
          <p:cNvSpPr/>
          <p:nvPr/>
        </p:nvSpPr>
        <p:spPr>
          <a:xfrm>
            <a:off x="6804000" y="3867750"/>
            <a:ext cx="360000" cy="595832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000" lIns="144000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/>
        </p:nvSpPr>
        <p:spPr>
          <a:xfrm>
            <a:off x="4729016" y="924806"/>
            <a:ext cx="3891600" cy="40949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291" r="0" t="-59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7" name="Google Shape;57;p8"/>
          <p:cNvSpPr txBox="1"/>
          <p:nvPr>
            <p:ph idx="1" type="body"/>
          </p:nvPr>
        </p:nvSpPr>
        <p:spPr>
          <a:xfrm>
            <a:off x="458975" y="924806"/>
            <a:ext cx="3891600" cy="409494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129" r="0" t="-595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58" name="Google Shape;58;p8"/>
          <p:cNvSpPr txBox="1"/>
          <p:nvPr>
            <p:ph type="title"/>
          </p:nvPr>
        </p:nvSpPr>
        <p:spPr>
          <a:xfrm>
            <a:off x="458974" y="446400"/>
            <a:ext cx="69440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Simplifying fractions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9" name="Google Shape;59;p8"/>
          <p:cNvSpPr/>
          <p:nvPr/>
        </p:nvSpPr>
        <p:spPr>
          <a:xfrm>
            <a:off x="5508001" y="1923750"/>
            <a:ext cx="2088000" cy="720000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0" name="Google Shape;60;p8"/>
          <p:cNvSpPr/>
          <p:nvPr/>
        </p:nvSpPr>
        <p:spPr>
          <a:xfrm>
            <a:off x="5496726" y="2859750"/>
            <a:ext cx="2099275" cy="720000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1" name="Google Shape;61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7" name="Google Shape;67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68" name="Google Shape;68;p9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Answers</a:t>
            </a:r>
            <a:endParaRPr sz="2800"/>
          </a:p>
        </p:txBody>
      </p:sp>
      <p:sp>
        <p:nvSpPr>
          <p:cNvPr id="69" name="Google Shape;69;p9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/>
          <p:nvPr>
            <p:ph type="title"/>
          </p:nvPr>
        </p:nvSpPr>
        <p:spPr>
          <a:xfrm>
            <a:off x="458974" y="370200"/>
            <a:ext cx="69441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Simplifying fractions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5" name="Google Shape;75;p10"/>
          <p:cNvSpPr txBox="1"/>
          <p:nvPr>
            <p:ph idx="1" type="body"/>
          </p:nvPr>
        </p:nvSpPr>
        <p:spPr>
          <a:xfrm>
            <a:off x="458974" y="848606"/>
            <a:ext cx="3891600" cy="3868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129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76" name="Google Shape;76;p10"/>
          <p:cNvSpPr txBox="1"/>
          <p:nvPr/>
        </p:nvSpPr>
        <p:spPr>
          <a:xfrm>
            <a:off x="4716000" y="848606"/>
            <a:ext cx="3891600" cy="3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Write in its simplest form, the fraction of each shape  that is shaded.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a) </a:t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b)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c) </a:t>
            </a:r>
            <a:endParaRPr/>
          </a:p>
        </p:txBody>
      </p:sp>
      <p:graphicFrame>
        <p:nvGraphicFramePr>
          <p:cNvPr id="77" name="Google Shape;77;p10"/>
          <p:cNvGraphicFramePr/>
          <p:nvPr/>
        </p:nvGraphicFramePr>
        <p:xfrm>
          <a:off x="838364" y="1692601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{AD990849-1D09-498C-B1F3-FC3E75719FE7}</a:tableStyleId>
              </a:tblPr>
              <a:tblGrid>
                <a:gridCol w="240825"/>
                <a:gridCol w="240825"/>
                <a:gridCol w="240825"/>
                <a:gridCol w="240825"/>
                <a:gridCol w="240825"/>
                <a:gridCol w="240825"/>
                <a:gridCol w="240825"/>
                <a:gridCol w="240825"/>
              </a:tblGrid>
              <a:tr h="219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88A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88A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88A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88A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88A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88A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88A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88A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88A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88A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88A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88A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78" name="Google Shape;78;p10"/>
          <p:cNvGraphicFramePr/>
          <p:nvPr/>
        </p:nvGraphicFramePr>
        <p:xfrm>
          <a:off x="828000" y="2410959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{AD990849-1D09-498C-B1F3-FC3E75719FE7}</a:tableStyleId>
              </a:tblPr>
              <a:tblGrid>
                <a:gridCol w="481650"/>
                <a:gridCol w="481650"/>
                <a:gridCol w="481650"/>
                <a:gridCol w="481650"/>
              </a:tblGrid>
              <a:tr h="203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88A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88A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88A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88A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88A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88A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79" name="Google Shape;79;p10"/>
          <p:cNvGraphicFramePr/>
          <p:nvPr/>
        </p:nvGraphicFramePr>
        <p:xfrm>
          <a:off x="824509" y="3129317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{AD990849-1D09-498C-B1F3-FC3E75719FE7}</a:tableStyleId>
              </a:tblPr>
              <a:tblGrid>
                <a:gridCol w="481650"/>
                <a:gridCol w="481650"/>
                <a:gridCol w="481650"/>
                <a:gridCol w="481650"/>
              </a:tblGrid>
              <a:tr h="203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88A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88A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88A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0" name="Google Shape;80;p10"/>
          <p:cNvSpPr/>
          <p:nvPr/>
        </p:nvSpPr>
        <p:spPr>
          <a:xfrm>
            <a:off x="6516000" y="1933302"/>
            <a:ext cx="360000" cy="429900"/>
          </a:xfrm>
          <a:prstGeom prst="roundRect">
            <a:avLst>
              <a:gd fmla="val 16667" name="adj"/>
            </a:avLst>
          </a:prstGeom>
          <a:blipFill rotWithShape="1">
            <a:blip r:embed="rId4">
              <a:alphaModFix/>
            </a:blip>
            <a:stretch>
              <a:fillRect b="-8332" l="0" r="0" t="-1387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1" name="Google Shape;81;p10"/>
          <p:cNvSpPr txBox="1"/>
          <p:nvPr/>
        </p:nvSpPr>
        <p:spPr>
          <a:xfrm>
            <a:off x="8820000" y="3143550"/>
            <a:ext cx="18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0"/>
          <p:cNvSpPr/>
          <p:nvPr/>
        </p:nvSpPr>
        <p:spPr>
          <a:xfrm>
            <a:off x="6876000" y="2839389"/>
            <a:ext cx="360000" cy="429900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-6847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3" name="Google Shape;83;p10"/>
          <p:cNvSpPr/>
          <p:nvPr/>
        </p:nvSpPr>
        <p:spPr>
          <a:xfrm>
            <a:off x="6876000" y="3928369"/>
            <a:ext cx="360000" cy="429900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/>
            </a:blip>
            <a:stretch>
              <a:fillRect b="-8332" l="0" r="0" t="-1387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4" name="Google Shape;84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85" name="Google Shape;85;p10"/>
          <p:cNvGraphicFramePr/>
          <p:nvPr/>
        </p:nvGraphicFramePr>
        <p:xfrm>
          <a:off x="5060204" y="1869105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{AD990849-1D09-498C-B1F3-FC3E75719FE7}</a:tableStyleId>
              </a:tblPr>
              <a:tblGrid>
                <a:gridCol w="306000"/>
                <a:gridCol w="306000"/>
                <a:gridCol w="306000"/>
                <a:gridCol w="306000"/>
              </a:tblGrid>
              <a:tr h="198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u="none" cap="none" strike="noStrike"/>
                        <a:t> </a:t>
                      </a:r>
                      <a:endParaRPr sz="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4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u="none" cap="none" strike="noStrike"/>
                        <a:t> </a:t>
                      </a:r>
                      <a:endParaRPr sz="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4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u="none" cap="none" strike="noStrike"/>
                        <a:t> </a:t>
                      </a:r>
                      <a:endParaRPr sz="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u="none" cap="none" strike="noStrike"/>
                        <a:t> </a:t>
                      </a:r>
                      <a:endParaRPr sz="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8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u="none" cap="none" strike="noStrike"/>
                        <a:t> </a:t>
                      </a:r>
                      <a:endParaRPr sz="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4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u="none" cap="none" strike="noStrike"/>
                        <a:t> </a:t>
                      </a:r>
                      <a:endParaRPr sz="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4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u="none" cap="none" strike="noStrike"/>
                        <a:t> </a:t>
                      </a:r>
                      <a:endParaRPr sz="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u="none" cap="none" strike="noStrike"/>
                        <a:t> </a:t>
                      </a:r>
                      <a:endParaRPr sz="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8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u="none" cap="none" strike="noStrike"/>
                        <a:t> </a:t>
                      </a:r>
                      <a:endParaRPr sz="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u="none" cap="none" strike="noStrike"/>
                        <a:t> </a:t>
                      </a:r>
                      <a:endParaRPr sz="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u="none" cap="none" strike="noStrike"/>
                        <a:t> </a:t>
                      </a:r>
                      <a:endParaRPr sz="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u="none" cap="none" strike="noStrike"/>
                        <a:t> </a:t>
                      </a:r>
                      <a:endParaRPr sz="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86" name="Google Shape;86;p10"/>
          <p:cNvGraphicFramePr/>
          <p:nvPr/>
        </p:nvGraphicFramePr>
        <p:xfrm>
          <a:off x="5060204" y="2824078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{AD990849-1D09-498C-B1F3-FC3E75719FE7}</a:tableStyleId>
              </a:tblPr>
              <a:tblGrid>
                <a:gridCol w="399950"/>
                <a:gridCol w="399950"/>
                <a:gridCol w="399950"/>
                <a:gridCol w="399950"/>
              </a:tblGrid>
              <a:tr h="203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4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4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87" name="Google Shape;87;p10"/>
          <p:cNvGraphicFramePr/>
          <p:nvPr/>
        </p:nvGraphicFramePr>
        <p:xfrm>
          <a:off x="5060204" y="371955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{AD990849-1D09-498C-B1F3-FC3E75719FE7}</a:tableStyleId>
              </a:tblPr>
              <a:tblGrid>
                <a:gridCol w="326475"/>
                <a:gridCol w="326475"/>
                <a:gridCol w="326700"/>
                <a:gridCol w="326700"/>
                <a:gridCol w="326700"/>
              </a:tblGrid>
              <a:tr h="198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8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E4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4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4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4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4B6"/>
                    </a:solidFill>
                  </a:tcPr>
                </a:tc>
              </a:tr>
              <a:tr h="198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E4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4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4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4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 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4B6"/>
                    </a:solidFill>
                  </a:tcPr>
                </a:tc>
              </a:tr>
            </a:tbl>
          </a:graphicData>
        </a:graphic>
      </p:graphicFrame>
      <p:pic>
        <p:nvPicPr>
          <p:cNvPr id="88" name="Google Shape;88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977100" y="3654900"/>
            <a:ext cx="2706082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 txBox="1"/>
          <p:nvPr/>
        </p:nvSpPr>
        <p:spPr>
          <a:xfrm>
            <a:off x="4729016" y="620006"/>
            <a:ext cx="3890400" cy="4095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291" r="0" t="-59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4" name="Google Shape;94;p11"/>
          <p:cNvSpPr txBox="1"/>
          <p:nvPr>
            <p:ph idx="1" type="body"/>
          </p:nvPr>
        </p:nvSpPr>
        <p:spPr>
          <a:xfrm>
            <a:off x="382775" y="924806"/>
            <a:ext cx="3891600" cy="4095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129" r="0" t="-595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95" name="Google Shape;95;p11"/>
          <p:cNvSpPr txBox="1"/>
          <p:nvPr>
            <p:ph type="title"/>
          </p:nvPr>
        </p:nvSpPr>
        <p:spPr>
          <a:xfrm>
            <a:off x="458974" y="294000"/>
            <a:ext cx="69441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Simplifying fractions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6" name="Google Shape;96;p11"/>
          <p:cNvSpPr/>
          <p:nvPr/>
        </p:nvSpPr>
        <p:spPr>
          <a:xfrm>
            <a:off x="5508001" y="1618950"/>
            <a:ext cx="2088000" cy="720000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7" name="Google Shape;97;p11"/>
          <p:cNvSpPr/>
          <p:nvPr/>
        </p:nvSpPr>
        <p:spPr>
          <a:xfrm>
            <a:off x="5496726" y="2554950"/>
            <a:ext cx="2099400" cy="720000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8" name="Google Shape;98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pic>
        <p:nvPicPr>
          <p:cNvPr id="99" name="Google Shape;99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63900" y="3971400"/>
            <a:ext cx="5482799" cy="51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