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Quicksand"/>
      <p:regular r:id="rId25"/>
      <p:bold r:id="rId26"/>
    </p:embeddedFont>
    <p:embeddedFont>
      <p:font typeface="Handle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C15E6B-0272-4B8D-B4F4-78E14EE6A448}">
  <a:tblStyle styleId="{E9C15E6B-0272-4B8D-B4F4-78E14EE6A4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E4521C7-4E20-4C75-A4FF-3031DE8FF9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bold.fntdata"/><Relationship Id="rId25" Type="http://schemas.openxmlformats.org/officeDocument/2006/relationships/font" Target="fonts/Quicksand-regular.fntdata"/><Relationship Id="rId27" Type="http://schemas.openxmlformats.org/officeDocument/2006/relationships/font" Target="fonts/Handle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2fb8f57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2fb8f57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07a5ecd1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07a5ecd1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07a5ecd1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07a5ecd1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07a5ecd1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07a5ecd1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0aced8c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0aced8c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0aced8c6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0aced8c6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1: Get in Gear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Computer Systems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9650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Antikythera mechanism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1294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1830650"/>
            <a:ext cx="165618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Would you call the Antikythera mechanism a computer?</a:t>
            </a:r>
            <a:endParaRPr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917950" y="255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5815225"/>
              </a:tblGrid>
              <a:tr h="80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917950" y="3269713"/>
            <a:ext cx="165618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How is the mechanism similar or different to modern computers?</a:t>
            </a:r>
            <a:endParaRPr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94" name="Google Shape;94;p15"/>
          <p:cNvSpPr txBox="1"/>
          <p:nvPr/>
        </p:nvSpPr>
        <p:spPr>
          <a:xfrm>
            <a:off x="917950" y="3913700"/>
            <a:ext cx="54651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Similarities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8439300" y="3913713"/>
            <a:ext cx="54651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Differences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6" name="Google Shape;96;p15"/>
          <p:cNvGraphicFramePr/>
          <p:nvPr/>
        </p:nvGraphicFramePr>
        <p:xfrm>
          <a:off x="918000" y="465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7045150"/>
              </a:tblGrid>
              <a:tr h="222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Google Shape;97;p15"/>
          <p:cNvGraphicFramePr/>
          <p:nvPr/>
        </p:nvGraphicFramePr>
        <p:xfrm>
          <a:off x="8439300" y="4659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7045150"/>
              </a:tblGrid>
              <a:tr h="222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98" name="Google Shape;98;p15"/>
          <p:cNvSpPr txBox="1"/>
          <p:nvPr/>
        </p:nvSpPr>
        <p:spPr>
          <a:xfrm>
            <a:off x="912438" y="6881300"/>
            <a:ext cx="15815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help you answer these questions, you can also ask yourself the following questions: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would such a mechanism be created? What sort of problem does it solve?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were computers created? What sort of problems do they solve?</a:t>
            </a:r>
            <a:endParaRPr sz="32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917950" y="436725"/>
            <a:ext cx="9650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Your software? - part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917950" y="1384950"/>
            <a:ext cx="16877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Can you give an example of a program that you use to </a:t>
            </a:r>
            <a:r>
              <a:rPr b="1" lang="en-GB"/>
              <a:t>write documents</a:t>
            </a:r>
            <a:r>
              <a:rPr lang="en-GB"/>
              <a:t>?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Note</a:t>
            </a:r>
            <a:r>
              <a:rPr lang="en-GB"/>
              <a:t>: You can name a specific program or the </a:t>
            </a:r>
            <a:r>
              <a:rPr b="1" lang="en-GB"/>
              <a:t>category </a:t>
            </a:r>
            <a:r>
              <a:rPr lang="en-GB"/>
              <a:t>that such a program would belong to.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917950" y="3366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6877100"/>
              </a:tblGrid>
              <a:tr h="62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917950" y="4073325"/>
            <a:ext cx="16877100" cy="92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Can you give an example of a program that you use to </a:t>
            </a:r>
            <a:r>
              <a:rPr b="1" lang="en-GB"/>
              <a:t>visit websites</a:t>
            </a:r>
            <a:r>
              <a:rPr lang="en-GB"/>
              <a:t>? 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-GB"/>
              <a:t>Note</a:t>
            </a:r>
            <a:r>
              <a:rPr lang="en-GB"/>
              <a:t>: You can name a specific program or the </a:t>
            </a:r>
            <a:r>
              <a:rPr b="1" lang="en-GB"/>
              <a:t>category </a:t>
            </a:r>
            <a:r>
              <a:rPr lang="en-GB"/>
              <a:t>that such a program would belong to.</a:t>
            </a:r>
            <a:endParaRPr/>
          </a:p>
        </p:txBody>
      </p:sp>
      <p:graphicFrame>
        <p:nvGraphicFramePr>
          <p:cNvPr id="108" name="Google Shape;108;p16"/>
          <p:cNvGraphicFramePr/>
          <p:nvPr/>
        </p:nvGraphicFramePr>
        <p:xfrm>
          <a:off x="917950" y="5983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6877100"/>
              </a:tblGrid>
              <a:tr h="38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917950" y="6388850"/>
            <a:ext cx="168771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Can you give an example of a program that you use to </a:t>
            </a:r>
            <a:r>
              <a:rPr b="1" lang="en-GB"/>
              <a:t>get creative</a:t>
            </a:r>
            <a:r>
              <a:rPr lang="en-GB"/>
              <a:t> (e.g. manipulate videos, images, or sounds)?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-GB"/>
              <a:t>Note</a:t>
            </a:r>
            <a:r>
              <a:rPr lang="en-GB"/>
              <a:t>: You can name a specific program or the </a:t>
            </a:r>
            <a:r>
              <a:rPr b="1" lang="en-GB"/>
              <a:t>category </a:t>
            </a:r>
            <a:r>
              <a:rPr lang="en-GB"/>
              <a:t>that such a program would belong to.</a:t>
            </a:r>
            <a:endParaRPr/>
          </a:p>
        </p:txBody>
      </p:sp>
      <p:graphicFrame>
        <p:nvGraphicFramePr>
          <p:cNvPr id="110" name="Google Shape;110;p16"/>
          <p:cNvGraphicFramePr/>
          <p:nvPr/>
        </p:nvGraphicFramePr>
        <p:xfrm>
          <a:off x="848200" y="8960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6156775"/>
              </a:tblGrid>
              <a:tr h="62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917950" y="349550"/>
            <a:ext cx="9650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</a:t>
            </a:r>
            <a:r>
              <a:rPr lang="en-GB">
                <a:solidFill>
                  <a:schemeClr val="dk2"/>
                </a:solidFill>
              </a:rPr>
              <a:t>Your</a:t>
            </a:r>
            <a:r>
              <a:rPr lang="en-GB">
                <a:solidFill>
                  <a:schemeClr val="dk2"/>
                </a:solidFill>
              </a:rPr>
              <a:t> programs - part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917950" y="1328025"/>
            <a:ext cx="168432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Name at least </a:t>
            </a:r>
            <a:r>
              <a:rPr b="1" lang="en-GB"/>
              <a:t>three </a:t>
            </a:r>
            <a:r>
              <a:rPr lang="en-GB"/>
              <a:t>additional programs that you are familiar with.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Note</a:t>
            </a:r>
            <a:r>
              <a:rPr lang="en-GB"/>
              <a:t>: You are </a:t>
            </a:r>
            <a:r>
              <a:rPr b="1" lang="en-GB"/>
              <a:t>not </a:t>
            </a:r>
            <a:r>
              <a:rPr lang="en-GB"/>
              <a:t>allowed to include any of the programs from the previous task and you are only allowed to name </a:t>
            </a:r>
            <a:r>
              <a:rPr b="1" lang="en-GB"/>
              <a:t>one </a:t>
            </a:r>
            <a:r>
              <a:rPr lang="en-GB"/>
              <a:t>game.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-GB"/>
              <a:t>Tip</a:t>
            </a:r>
            <a:r>
              <a:rPr lang="en-GB"/>
              <a:t>: Apps (which is short for ‘applications’) are programs too, so you can name apps here as well</a:t>
            </a:r>
            <a:r>
              <a:rPr lang="en-GB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/>
          </a:p>
        </p:txBody>
      </p:sp>
      <p:graphicFrame>
        <p:nvGraphicFramePr>
          <p:cNvPr id="118" name="Google Shape;118;p17"/>
          <p:cNvGraphicFramePr/>
          <p:nvPr/>
        </p:nvGraphicFramePr>
        <p:xfrm>
          <a:off x="877750" y="470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5644450"/>
              </a:tblGrid>
              <a:tr h="1275925">
                <a:tc>
                  <a:txBody>
                    <a:bodyPr/>
                    <a:lstStyle/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Handlee"/>
                        <a:buAutoNum type="arabicPeriod"/>
                      </a:pPr>
                      <a:r>
                        <a:rPr lang="en-GB" sz="2400"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 </a:t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Handlee"/>
                        <a:buAutoNum type="arabicPeriod"/>
                      </a:pPr>
                      <a:r>
                        <a:rPr lang="en-GB" sz="2400"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 </a:t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Handlee"/>
                        <a:buAutoNum type="arabicPeriod"/>
                      </a:pPr>
                      <a:r>
                        <a:rPr lang="en-GB" sz="2400">
                          <a:latin typeface="Handlee"/>
                          <a:ea typeface="Handlee"/>
                          <a:cs typeface="Handlee"/>
                          <a:sym typeface="Handlee"/>
                        </a:rPr>
                        <a:t> </a:t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917950" y="6239800"/>
            <a:ext cx="168432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Can you give an example of a program that you use to </a:t>
            </a:r>
            <a:r>
              <a:rPr b="1" lang="en-GB"/>
              <a:t>get creative</a:t>
            </a:r>
            <a:r>
              <a:rPr lang="en-GB"/>
              <a:t> (e.g. manipulate videos, images, or sounds)?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b="1" lang="en-GB"/>
              <a:t>Note</a:t>
            </a:r>
            <a:r>
              <a:rPr lang="en-GB"/>
              <a:t>: You can name a specific program or the </a:t>
            </a:r>
            <a:r>
              <a:rPr b="1" lang="en-GB"/>
              <a:t>category </a:t>
            </a:r>
            <a:r>
              <a:rPr lang="en-GB"/>
              <a:t>that such a program would belong to.</a:t>
            </a:r>
            <a:endParaRPr/>
          </a:p>
        </p:txBody>
      </p:sp>
      <p:graphicFrame>
        <p:nvGraphicFramePr>
          <p:cNvPr id="120" name="Google Shape;120;p17"/>
          <p:cNvGraphicFramePr/>
          <p:nvPr/>
        </p:nvGraphicFramePr>
        <p:xfrm>
          <a:off x="917938" y="8997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5564075"/>
              </a:tblGrid>
              <a:tr h="62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917950" y="890050"/>
            <a:ext cx="13086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Are you sure it’s a program? - part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917950" y="1871650"/>
            <a:ext cx="165618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Sometimes, it’s not so straightforward to tell if something is a program or not. It may help if you ask yourself: does it perform a task? Does it process data?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Are the videos, images, and sounds on your computer programs?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Note</a:t>
            </a:r>
            <a:r>
              <a:rPr lang="en-GB"/>
              <a:t>: Please justify your answer in brief.</a:t>
            </a:r>
            <a:endParaRPr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t/>
            </a:r>
            <a:endParaRPr sz="2800"/>
          </a:p>
        </p:txBody>
      </p:sp>
      <p:graphicFrame>
        <p:nvGraphicFramePr>
          <p:cNvPr id="128" name="Google Shape;128;p18"/>
          <p:cNvGraphicFramePr/>
          <p:nvPr/>
        </p:nvGraphicFramePr>
        <p:xfrm>
          <a:off x="917950" y="469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5564075"/>
              </a:tblGrid>
              <a:tr h="123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917950" y="6284113"/>
            <a:ext cx="165618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You have probably heard of Android, Linux, macOS, iOS, or Windows. These all belong to the same category: they are all </a:t>
            </a:r>
            <a:r>
              <a:rPr b="1" lang="en-GB"/>
              <a:t>operating systems</a:t>
            </a:r>
            <a:r>
              <a:rPr lang="en-GB"/>
              <a:t>. Are they programs? 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Note</a:t>
            </a:r>
            <a:r>
              <a:rPr lang="en-GB"/>
              <a:t>: Please justify your answer in brief.</a:t>
            </a:r>
            <a:endParaRPr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t/>
            </a:r>
            <a:endParaRPr sz="2800"/>
          </a:p>
        </p:txBody>
      </p:sp>
      <p:graphicFrame>
        <p:nvGraphicFramePr>
          <p:cNvPr id="130" name="Google Shape;130;p18"/>
          <p:cNvGraphicFramePr/>
          <p:nvPr/>
        </p:nvGraphicFramePr>
        <p:xfrm>
          <a:off x="917950" y="8549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{E9C15E6B-0272-4B8D-B4F4-78E14EE6A448}</a:tableStyleId>
              </a:tblPr>
              <a:tblGrid>
                <a:gridCol w="15564075"/>
              </a:tblGrid>
              <a:tr h="123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1037050" y="791825"/>
            <a:ext cx="14767500" cy="11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The intelligent piece of paper</a:t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7" name="Google Shape;137;p19"/>
          <p:cNvGraphicFramePr/>
          <p:nvPr/>
        </p:nvGraphicFramePr>
        <p:xfrm>
          <a:off x="465869" y="24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1853550"/>
                <a:gridCol w="87609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 0 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draw the noughts and crosses 3⨉3 grid</a:t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 1 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X in top left-hand corner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wait for the other player to write O in a square</a:t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 2 .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the bottom right-hand square is empty THEN</a:t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write X in the bottom right-hand square</a:t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ELSE</a:t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write X in the bottom left-hand square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wait for the other player to write O in a square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38" name="Google Shape;138;p19"/>
          <p:cNvCxnSpPr/>
          <p:nvPr/>
        </p:nvCxnSpPr>
        <p:spPr>
          <a:xfrm>
            <a:off x="2781552" y="7207316"/>
            <a:ext cx="0" cy="1956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9"/>
          <p:cNvCxnSpPr/>
          <p:nvPr/>
        </p:nvCxnSpPr>
        <p:spPr>
          <a:xfrm>
            <a:off x="2781552" y="6146933"/>
            <a:ext cx="0" cy="1956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9"/>
          <p:cNvCxnSpPr/>
          <p:nvPr/>
        </p:nvCxnSpPr>
        <p:spPr>
          <a:xfrm>
            <a:off x="2392200" y="5668406"/>
            <a:ext cx="18900" cy="25089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graphicFrame>
        <p:nvGraphicFramePr>
          <p:cNvPr id="141" name="Google Shape;141;p19"/>
          <p:cNvGraphicFramePr/>
          <p:nvPr/>
        </p:nvGraphicFramePr>
        <p:xfrm>
          <a:off x="114821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2" name="Google Shape;142;p19"/>
          <p:cNvGraphicFramePr/>
          <p:nvPr/>
        </p:nvGraphicFramePr>
        <p:xfrm>
          <a:off x="134252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3" name="Google Shape;143;p19"/>
          <p:cNvGraphicFramePr/>
          <p:nvPr/>
        </p:nvGraphicFramePr>
        <p:xfrm>
          <a:off x="153683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4" name="Google Shape;144;p19"/>
          <p:cNvGraphicFramePr/>
          <p:nvPr/>
        </p:nvGraphicFramePr>
        <p:xfrm>
          <a:off x="11482150" y="402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5" name="Google Shape;145;p19"/>
          <p:cNvGraphicFramePr/>
          <p:nvPr/>
        </p:nvGraphicFramePr>
        <p:xfrm>
          <a:off x="13425250" y="402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6" name="Google Shape;146;p19"/>
          <p:cNvGraphicFramePr/>
          <p:nvPr/>
        </p:nvGraphicFramePr>
        <p:xfrm>
          <a:off x="15368350" y="402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7" name="Google Shape;147;p19"/>
          <p:cNvGraphicFramePr/>
          <p:nvPr/>
        </p:nvGraphicFramePr>
        <p:xfrm>
          <a:off x="11482150" y="585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8" name="Google Shape;148;p19"/>
          <p:cNvGraphicFramePr/>
          <p:nvPr/>
        </p:nvGraphicFramePr>
        <p:xfrm>
          <a:off x="13425250" y="585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9" name="Google Shape;149;p19"/>
          <p:cNvGraphicFramePr/>
          <p:nvPr/>
        </p:nvGraphicFramePr>
        <p:xfrm>
          <a:off x="15368350" y="585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0" name="Google Shape;150;p19"/>
          <p:cNvGraphicFramePr/>
          <p:nvPr/>
        </p:nvGraphicFramePr>
        <p:xfrm>
          <a:off x="11482150" y="760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1" name="Google Shape;151;p19"/>
          <p:cNvGraphicFramePr/>
          <p:nvPr/>
        </p:nvGraphicFramePr>
        <p:xfrm>
          <a:off x="13425250" y="760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2" name="Google Shape;152;p19"/>
          <p:cNvGraphicFramePr/>
          <p:nvPr/>
        </p:nvGraphicFramePr>
        <p:xfrm>
          <a:off x="15368350" y="760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436225"/>
                <a:gridCol w="436225"/>
                <a:gridCol w="4362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B5B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B5BA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1037050" y="791825"/>
            <a:ext cx="16210500" cy="11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(continued) - The intelligent piece of</a:t>
            </a:r>
            <a:endParaRPr/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9" name="Google Shape;159;p20"/>
          <p:cNvCxnSpPr/>
          <p:nvPr/>
        </p:nvCxnSpPr>
        <p:spPr>
          <a:xfrm>
            <a:off x="17247652" y="5539691"/>
            <a:ext cx="0" cy="1956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0"/>
          <p:cNvCxnSpPr/>
          <p:nvPr/>
        </p:nvCxnSpPr>
        <p:spPr>
          <a:xfrm>
            <a:off x="4420200" y="3813500"/>
            <a:ext cx="0" cy="7473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0"/>
          <p:cNvCxnSpPr/>
          <p:nvPr/>
        </p:nvCxnSpPr>
        <p:spPr>
          <a:xfrm>
            <a:off x="17641900" y="3190656"/>
            <a:ext cx="39000" cy="5664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graphicFrame>
        <p:nvGraphicFramePr>
          <p:cNvPr id="162" name="Google Shape;162;p20"/>
          <p:cNvGraphicFramePr/>
          <p:nvPr/>
        </p:nvGraphicFramePr>
        <p:xfrm>
          <a:off x="465869" y="244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{6E4521C7-4E20-4C75-A4FF-3031DE8FF988}</a:tableStyleId>
              </a:tblPr>
              <a:tblGrid>
                <a:gridCol w="3212150"/>
                <a:gridCol w="1271702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Moves 3–4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REPEAT 2 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IF there is a line with two Xs and an empty square THEN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write X in that empty square (win)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TERMINATE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ELSE IF there is a line with two Os and an empty square THEN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write X in that empty square (block opponent)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ELSE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write X in any available corner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wait for the other player to write O in a square</a:t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 5 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write X in the remaining available square</a:t>
                      </a:r>
                      <a:endParaRPr sz="2800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3" name="Google Shape;163;p20"/>
          <p:cNvCxnSpPr/>
          <p:nvPr/>
        </p:nvCxnSpPr>
        <p:spPr>
          <a:xfrm>
            <a:off x="4039750" y="3331781"/>
            <a:ext cx="39000" cy="39057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0"/>
          <p:cNvCxnSpPr/>
          <p:nvPr/>
        </p:nvCxnSpPr>
        <p:spPr>
          <a:xfrm>
            <a:off x="3778550" y="2608481"/>
            <a:ext cx="39000" cy="46044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17350450" y="3190656"/>
            <a:ext cx="39000" cy="5664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0"/>
          <p:cNvCxnSpPr/>
          <p:nvPr/>
        </p:nvCxnSpPr>
        <p:spPr>
          <a:xfrm>
            <a:off x="17350450" y="3994406"/>
            <a:ext cx="9000" cy="6468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17656900" y="3994406"/>
            <a:ext cx="9000" cy="6468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0"/>
          <p:cNvCxnSpPr/>
          <p:nvPr/>
        </p:nvCxnSpPr>
        <p:spPr>
          <a:xfrm>
            <a:off x="17247650" y="5088506"/>
            <a:ext cx="9000" cy="6468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0"/>
          <p:cNvCxnSpPr/>
          <p:nvPr/>
        </p:nvCxnSpPr>
        <p:spPr>
          <a:xfrm>
            <a:off x="4415700" y="5188956"/>
            <a:ext cx="9000" cy="6468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0"/>
          <p:cNvCxnSpPr/>
          <p:nvPr/>
        </p:nvCxnSpPr>
        <p:spPr>
          <a:xfrm>
            <a:off x="4415700" y="6123731"/>
            <a:ext cx="9000" cy="646800"/>
          </a:xfrm>
          <a:prstGeom prst="straightConnector1">
            <a:avLst/>
          </a:prstGeom>
          <a:noFill/>
          <a:ln cap="flat" cmpd="sng" w="9525">
            <a:solidFill>
              <a:srgbClr val="5B5BA5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