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10287000" cx="18288000"/>
  <p:notesSz cx="6858000" cy="9144000"/>
  <p:embeddedFontLst>
    <p:embeddedFont>
      <p:font typeface="Montserrat SemiBold"/>
      <p:regular r:id="rId10"/>
      <p:bold r:id="rId11"/>
      <p:italic r:id="rId12"/>
      <p:boldItalic r:id="rId13"/>
    </p:embeddedFont>
    <p:embeddedFont>
      <p:font typeface="Montserrat"/>
      <p:regular r:id="rId14"/>
      <p:bold r:id="rId15"/>
      <p:italic r:id="rId16"/>
      <p:boldItalic r:id="rId17"/>
    </p:embeddedFont>
    <p:embeddedFont>
      <p:font typeface="Montserrat Medium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italic.fntdata"/><Relationship Id="rId11" Type="http://schemas.openxmlformats.org/officeDocument/2006/relationships/font" Target="fonts/MontserratSemiBold-bold.fntdata"/><Relationship Id="rId10" Type="http://schemas.openxmlformats.org/officeDocument/2006/relationships/font" Target="fonts/MontserratSemiBold-regular.fntdata"/><Relationship Id="rId21" Type="http://schemas.openxmlformats.org/officeDocument/2006/relationships/font" Target="fonts/MontserratMedium-boldItalic.fntdata"/><Relationship Id="rId13" Type="http://schemas.openxmlformats.org/officeDocument/2006/relationships/font" Target="fonts/MontserratSemiBold-boldItalic.fntdata"/><Relationship Id="rId12" Type="http://schemas.openxmlformats.org/officeDocument/2006/relationships/font" Target="fonts/MontserratSemiBold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Montserrat-bold.fntdata"/><Relationship Id="rId14" Type="http://schemas.openxmlformats.org/officeDocument/2006/relationships/font" Target="fonts/Montserrat-regular.fntdata"/><Relationship Id="rId17" Type="http://schemas.openxmlformats.org/officeDocument/2006/relationships/font" Target="fonts/Montserrat-boldItalic.fntdata"/><Relationship Id="rId16" Type="http://schemas.openxmlformats.org/officeDocument/2006/relationships/font" Target="fonts/Montserrat-italic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bold.fntdata"/><Relationship Id="rId6" Type="http://schemas.openxmlformats.org/officeDocument/2006/relationships/slide" Target="slides/slide2.xml"/><Relationship Id="rId18" Type="http://schemas.openxmlformats.org/officeDocument/2006/relationships/font" Target="fonts/MontserratMedium-regular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69f639577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69f639577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c99359d13_0_9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5" name="Google Shape;85;g8c99359d13_0_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8c99359d13_0_17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1" name="Google Shape;91;g8c99359d13_0_1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8c99359d13_0_18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7" name="Google Shape;97;g8c99359d13_0_1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8c99359d13_0_18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3" name="Google Shape;103;g8c99359d13_0_1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Maud Leonora Menten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>
                <a:solidFill>
                  <a:srgbClr val="4B3241"/>
                </a:solidFill>
              </a:rPr>
              <a:t>(Downloadable student document)</a:t>
            </a:r>
            <a:endParaRPr sz="4000">
              <a:solidFill>
                <a:srgbClr val="4B3241"/>
              </a:solidFill>
            </a:endParaRPr>
          </a:p>
        </p:txBody>
      </p:sp>
      <p:sp>
        <p:nvSpPr>
          <p:cNvPr id="80" name="Google Shape;80;p14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Combined Science - Biology - KS4</a:t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Organisation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Mr Humphries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2" name="Google Shape;82;p14"/>
          <p:cNvSpPr/>
          <p:nvPr/>
        </p:nvSpPr>
        <p:spPr>
          <a:xfrm>
            <a:off x="17198575" y="8635825"/>
            <a:ext cx="1089300" cy="16512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type="title"/>
          </p:nvPr>
        </p:nvSpPr>
        <p:spPr>
          <a:xfrm>
            <a:off x="980500" y="2199450"/>
            <a:ext cx="12119100" cy="68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</a:pPr>
            <a:r>
              <a:rPr lang="en-GB">
                <a:solidFill>
                  <a:schemeClr val="dk2"/>
                </a:solidFill>
              </a:rPr>
              <a:t>Maud was born in Port Lambton, ___________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8" name="Google Shape;88;p15"/>
          <p:cNvSpPr txBox="1"/>
          <p:nvPr/>
        </p:nvSpPr>
        <p:spPr>
          <a:xfrm>
            <a:off x="5992900" y="3730125"/>
            <a:ext cx="7411500" cy="1725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7200">
                <a:solidFill>
                  <a:srgbClr val="65BE4B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Canada</a:t>
            </a:r>
            <a:endParaRPr i="1" sz="7200">
              <a:solidFill>
                <a:srgbClr val="FFFFFF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7200">
              <a:solidFill>
                <a:srgbClr val="FFFFFF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6"/>
          <p:cNvSpPr txBox="1"/>
          <p:nvPr>
            <p:ph type="title"/>
          </p:nvPr>
        </p:nvSpPr>
        <p:spPr>
          <a:xfrm>
            <a:off x="980500" y="2199450"/>
            <a:ext cx="12119100" cy="68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</a:pPr>
            <a:r>
              <a:rPr lang="en-GB">
                <a:solidFill>
                  <a:schemeClr val="dk2"/>
                </a:solidFill>
              </a:rPr>
              <a:t>She attended the </a:t>
            </a:r>
            <a:r>
              <a:rPr lang="en-GB">
                <a:solidFill>
                  <a:schemeClr val="dk2"/>
                </a:solidFill>
              </a:rPr>
              <a:t>University</a:t>
            </a:r>
            <a:r>
              <a:rPr lang="en-GB">
                <a:solidFill>
                  <a:schemeClr val="dk2"/>
                </a:solidFill>
              </a:rPr>
              <a:t> of __________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94" name="Google Shape;94;p16"/>
          <p:cNvSpPr txBox="1"/>
          <p:nvPr/>
        </p:nvSpPr>
        <p:spPr>
          <a:xfrm>
            <a:off x="7324425" y="3628950"/>
            <a:ext cx="7411500" cy="1725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7200">
                <a:solidFill>
                  <a:srgbClr val="65BE4B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Toronto</a:t>
            </a:r>
            <a:endParaRPr i="1" sz="7200">
              <a:solidFill>
                <a:srgbClr val="FFFFFF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7200">
              <a:solidFill>
                <a:srgbClr val="FFFFFF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7"/>
          <p:cNvSpPr txBox="1"/>
          <p:nvPr>
            <p:ph type="title"/>
          </p:nvPr>
        </p:nvSpPr>
        <p:spPr>
          <a:xfrm>
            <a:off x="980500" y="2199450"/>
            <a:ext cx="12119100" cy="68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</a:pPr>
            <a:r>
              <a:rPr lang="en-GB">
                <a:solidFill>
                  <a:schemeClr val="dk2"/>
                </a:solidFill>
              </a:rPr>
              <a:t>She worked with a German _______________ named Leonor Michaelis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00" name="Google Shape;100;p17"/>
          <p:cNvSpPr txBox="1"/>
          <p:nvPr/>
        </p:nvSpPr>
        <p:spPr>
          <a:xfrm>
            <a:off x="5648025" y="3628950"/>
            <a:ext cx="7411500" cy="1725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7200">
                <a:solidFill>
                  <a:srgbClr val="65BE4B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biochemist</a:t>
            </a:r>
            <a:endParaRPr i="1" sz="7200">
              <a:solidFill>
                <a:srgbClr val="FFFFFF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7200">
              <a:solidFill>
                <a:srgbClr val="FFFFFF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8"/>
          <p:cNvSpPr txBox="1"/>
          <p:nvPr>
            <p:ph type="title"/>
          </p:nvPr>
        </p:nvSpPr>
        <p:spPr>
          <a:xfrm>
            <a:off x="980500" y="2199450"/>
            <a:ext cx="12119100" cy="68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</a:pPr>
            <a:r>
              <a:rPr lang="en-GB">
                <a:solidFill>
                  <a:schemeClr val="dk2"/>
                </a:solidFill>
              </a:rPr>
              <a:t>They came up with the ____________________ equation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06" name="Google Shape;106;p18"/>
          <p:cNvSpPr txBox="1"/>
          <p:nvPr/>
        </p:nvSpPr>
        <p:spPr>
          <a:xfrm>
            <a:off x="1253075" y="3650425"/>
            <a:ext cx="9020100" cy="1725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7200">
                <a:solidFill>
                  <a:srgbClr val="65BE4B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Michaelis-Menten</a:t>
            </a:r>
            <a:endParaRPr i="1" sz="7200">
              <a:solidFill>
                <a:srgbClr val="FFFFFF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7200">
              <a:solidFill>
                <a:srgbClr val="FFFFFF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