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10287000" cx="18288000"/>
  <p:notesSz cx="6858000" cy="9144000"/>
  <p:embeddedFontLst>
    <p:embeddedFont>
      <p:font typeface="Montserrat SemiBold"/>
      <p:regular r:id="rId67"/>
      <p:bold r:id="rId68"/>
      <p:italic r:id="rId69"/>
      <p:boldItalic r:id="rId70"/>
    </p:embeddedFont>
    <p:embeddedFont>
      <p:font typeface="Montserrat"/>
      <p:regular r:id="rId71"/>
      <p:bold r:id="rId72"/>
      <p:italic r:id="rId73"/>
      <p:boldItalic r:id="rId74"/>
    </p:embeddedFont>
    <p:embeddedFont>
      <p:font typeface="Montserrat Medium"/>
      <p:regular r:id="rId75"/>
      <p:bold r:id="rId76"/>
      <p:italic r:id="rId77"/>
      <p:boldItalic r:id="rId78"/>
    </p:embeddedFont>
    <p:embeddedFont>
      <p:font typeface="Century Gothic"/>
      <p:regular r:id="rId79"/>
      <p:bold r:id="rId80"/>
      <p:italic r:id="rId81"/>
      <p:boldItalic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25C9130-D33B-4DB8-A18D-3EB95A1D543B}">
  <a:tblStyle styleId="{225C9130-D33B-4DB8-A18D-3EB95A1D543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5907177-8335-46AA-9901-B8348BF19CB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CenturyGothic-bold.fntdata"/><Relationship Id="rId82" Type="http://schemas.openxmlformats.org/officeDocument/2006/relationships/font" Target="fonts/CenturyGothic-boldItalic.fntdata"/><Relationship Id="rId81"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Montserrat-italic.fntdata"/><Relationship Id="rId72" Type="http://schemas.openxmlformats.org/officeDocument/2006/relationships/font" Target="fonts/Montserrat-bold.fntdata"/><Relationship Id="rId31" Type="http://schemas.openxmlformats.org/officeDocument/2006/relationships/slide" Target="slides/slide26.xml"/><Relationship Id="rId75" Type="http://schemas.openxmlformats.org/officeDocument/2006/relationships/font" Target="fonts/MontserratMedium-regular.fntdata"/><Relationship Id="rId30" Type="http://schemas.openxmlformats.org/officeDocument/2006/relationships/slide" Target="slides/slide25.xml"/><Relationship Id="rId74" Type="http://schemas.openxmlformats.org/officeDocument/2006/relationships/font" Target="fonts/Montserrat-boldItalic.fntdata"/><Relationship Id="rId33" Type="http://schemas.openxmlformats.org/officeDocument/2006/relationships/slide" Target="slides/slide28.xml"/><Relationship Id="rId77" Type="http://schemas.openxmlformats.org/officeDocument/2006/relationships/font" Target="fonts/MontserratMedium-italic.fntdata"/><Relationship Id="rId32" Type="http://schemas.openxmlformats.org/officeDocument/2006/relationships/slide" Target="slides/slide27.xml"/><Relationship Id="rId76" Type="http://schemas.openxmlformats.org/officeDocument/2006/relationships/font" Target="fonts/MontserratMedium-bold.fntdata"/><Relationship Id="rId35" Type="http://schemas.openxmlformats.org/officeDocument/2006/relationships/slide" Target="slides/slide30.xml"/><Relationship Id="rId79" Type="http://schemas.openxmlformats.org/officeDocument/2006/relationships/font" Target="fonts/CenturyGothic-regular.fntdata"/><Relationship Id="rId34" Type="http://schemas.openxmlformats.org/officeDocument/2006/relationships/slide" Target="slides/slide29.xml"/><Relationship Id="rId78" Type="http://schemas.openxmlformats.org/officeDocument/2006/relationships/font" Target="fonts/MontserratMedium-boldItalic.fntdata"/><Relationship Id="rId71" Type="http://schemas.openxmlformats.org/officeDocument/2006/relationships/font" Target="fonts/Montserrat-regular.fntdata"/><Relationship Id="rId70" Type="http://schemas.openxmlformats.org/officeDocument/2006/relationships/font" Target="fonts/MontserratSemiBold-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MontserratSemiBold-bold.fntdata"/><Relationship Id="rId23" Type="http://schemas.openxmlformats.org/officeDocument/2006/relationships/slide" Target="slides/slide18.xml"/><Relationship Id="rId67" Type="http://schemas.openxmlformats.org/officeDocument/2006/relationships/font" Target="fonts/MontserratSemiBold-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ontserratSemi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994f4b13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b994f4b13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8fffe3cb2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8fffe3cb2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b8fffe3cb2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b8fffe3cb2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b8fffe3cb2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b8fffe3cb2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fd91ec432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fd91ec432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8fffe3cb2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b8fffe3cb2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afd91ec43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afd91ec43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fd91ec43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fd91ec43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fd91ec43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fd91ec43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fd91ec43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fd91ec43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b8fffe3cb2_1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b8fffe3cb2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8fffe3c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b8fffe3c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b8fffe3cb2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b8fffe3cb2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b8fffe3cb2_1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b8fffe3cb2_1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b8fffe3cb2_1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b8fffe3cb2_1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b8fffe3cb2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b8fffe3cb2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8fffe3cb2_1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b8fffe3cb2_1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8fffe3cb2_1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b8fffe3cb2_1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b8fffe3cb2_1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b8fffe3cb2_1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b8fffe3cb2_1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b8fffe3cb2_1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fd91ec432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fd91ec43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b8fffe3cb2_1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b8fffe3cb2_1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b8fffe3cb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b8fffe3cb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b8fffe3cb2_1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b8fffe3cb2_1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fd91ec432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fd91ec432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b8fffe3cb2_1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b8fffe3cb2_1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afd91ec432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afd91ec432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afd91ec432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afd91ec432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b8fffe3cb2_1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b8fffe3cb2_1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b8fffe3cb2_1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b8fffe3cb2_1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b8fffe3cb2_1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b8fffe3cb2_1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b8fffe3cb2_1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b8fffe3cb2_1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b8fffe3cb2_1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b8fffe3cb2_1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349fb42c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349fb42c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b8fffe3cb2_1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b8fffe3cb2_1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b8fffe3cb2_1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b8fffe3cb2_1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b8fffe3cb2_1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b8fffe3cb2_1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b8fffe3cb2_1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b8fffe3cb2_1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b8fffe3cb2_1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b8fffe3cb2_1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b8fffe3cb2_1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b8fffe3cb2_1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b8fffe3cb2_1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b8fffe3cb2_1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92085d6160_5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92085d6160_5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b8fffe3cb2_1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b8fffe3cb2_1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92085d6160_5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92085d6160_5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2085d61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2085d61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b8fffe3cb2_1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b8fffe3cb2_1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b8fffe3cb2_1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b8fffe3cb2_1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afd91ec432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afd91ec43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b8fffe3cb2_1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b8fffe3cb2_1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b8fffe3cb2_1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b8fffe3cb2_1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afd91ec43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afd91ec43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b8fffe3cb2_1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b8fffe3cb2_1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b8fffe3cb2_1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b8fffe3cb2_1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fd91ec432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afd91ec432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b8fffe3cb2_1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b8fffe3cb2_1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8fffe3cb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8fffe3cb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afd91ec432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afd91ec432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92085d6160_5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92085d6160_5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afd91ec43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afd91ec43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8fffe3cb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8fffe3cb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2085d616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2085d616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hyperlink" Target="https://vocaroo.com/" TargetMode="External"/><Relationship Id="rId4" Type="http://schemas.openxmlformats.org/officeDocument/2006/relationships/hyperlink" Target="https://vocaroo.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slideLayout" Target="../slideLayouts/slideLayout9.xml"/><Relationship Id="rId2" Type="http://schemas.openxmlformats.org/officeDocument/2006/relationships/notesSlide" Target="../notesSlides/notesSlide51.xml"/><Relationship Id="rId3"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14"/>
          <p:cNvSpPr txBox="1"/>
          <p:nvPr/>
        </p:nvSpPr>
        <p:spPr>
          <a:xfrm>
            <a:off x="1014775" y="3935499"/>
            <a:ext cx="7980900" cy="1274100"/>
          </a:xfrm>
          <a:prstGeom prst="rect">
            <a:avLst/>
          </a:prstGeom>
          <a:noFill/>
          <a:ln>
            <a:noFill/>
          </a:ln>
        </p:spPr>
        <p:txBody>
          <a:bodyPr anchorCtr="0" anchor="ctr" bIns="68550" lIns="137150" spcFirstLastPara="1" rIns="137150" wrap="square" tIns="68550">
            <a:noAutofit/>
          </a:bodyPr>
          <a:lstStyle/>
          <a:p>
            <a:pPr indent="0" lvl="0" marL="0" marR="0" rtl="0" algn="l">
              <a:lnSpc>
                <a:spcPct val="90000"/>
              </a:lnSpc>
              <a:spcBef>
                <a:spcPts val="0"/>
              </a:spcBef>
              <a:spcAft>
                <a:spcPts val="0"/>
              </a:spcAft>
              <a:buClr>
                <a:srgbClr val="8B0A35"/>
              </a:buClr>
              <a:buSzPts val="4800"/>
              <a:buFont typeface="Twentieth Century"/>
              <a:buNone/>
            </a:pPr>
            <a:r>
              <a:t/>
            </a:r>
            <a:endParaRPr b="0" i="0" sz="4800" u="none" cap="none" strike="noStrike">
              <a:solidFill>
                <a:srgbClr val="FFFFFF"/>
              </a:solidFill>
              <a:latin typeface="Century Gothic"/>
              <a:ea typeface="Century Gothic"/>
              <a:cs typeface="Century Gothic"/>
              <a:sym typeface="Century Gothic"/>
            </a:endParaRPr>
          </a:p>
        </p:txBody>
      </p:sp>
      <p:sp>
        <p:nvSpPr>
          <p:cNvPr id="80" name="Google Shape;80;p14"/>
          <p:cNvSpPr txBox="1"/>
          <p:nvPr>
            <p:ph idx="4294967295" type="subTitle"/>
          </p:nvPr>
        </p:nvSpPr>
        <p:spPr>
          <a:xfrm>
            <a:off x="388668" y="8447868"/>
            <a:ext cx="11955600" cy="1238700"/>
          </a:xfrm>
          <a:prstGeom prst="rect">
            <a:avLst/>
          </a:prstGeom>
          <a:noFill/>
          <a:ln>
            <a:noFill/>
          </a:ln>
        </p:spPr>
        <p:txBody>
          <a:bodyPr anchorCtr="0" anchor="b" bIns="0" lIns="0" spcFirstLastPara="1" rIns="0" wrap="square" tIns="0">
            <a:noAutofit/>
          </a:bodyPr>
          <a:lstStyle/>
          <a:p>
            <a:pPr indent="0" lvl="0" marL="38100" rtl="0" algn="l">
              <a:lnSpc>
                <a:spcPct val="130000"/>
              </a:lnSpc>
              <a:spcBef>
                <a:spcPts val="2000"/>
              </a:spcBef>
              <a:spcAft>
                <a:spcPts val="0"/>
              </a:spcAft>
              <a:buSzPts val="4800"/>
              <a:buNone/>
            </a:pPr>
            <a:r>
              <a:rPr i="1" lang="en-GB" sz="1600">
                <a:solidFill>
                  <a:srgbClr val="4B3241"/>
                </a:solidFill>
              </a:rPr>
              <a:t>Resources by NCELP/University of York. Content has had superficial branding changes from NCELP/University of York (CC BY-NC-SA)</a:t>
            </a:r>
            <a:endParaRPr/>
          </a:p>
        </p:txBody>
      </p:sp>
      <p:sp>
        <p:nvSpPr>
          <p:cNvPr id="81" name="Google Shape;81;p14"/>
          <p:cNvSpPr txBox="1"/>
          <p:nvPr/>
        </p:nvSpPr>
        <p:spPr>
          <a:xfrm>
            <a:off x="666488" y="2700108"/>
            <a:ext cx="17667900" cy="3950100"/>
          </a:xfrm>
          <a:prstGeom prst="rect">
            <a:avLst/>
          </a:prstGeom>
          <a:noFill/>
          <a:ln>
            <a:noFill/>
          </a:ln>
        </p:spPr>
        <p:txBody>
          <a:bodyPr anchorCtr="0" anchor="t" bIns="0" lIns="0" spcFirstLastPara="1" rIns="0" wrap="square" tIns="0">
            <a:noAutofit/>
          </a:bodyPr>
          <a:lstStyle/>
          <a:p>
            <a:pPr indent="-647700" lvl="0" marL="685800" marR="0" rtl="0" algn="l">
              <a:lnSpc>
                <a:spcPct val="115000"/>
              </a:lnSpc>
              <a:spcBef>
                <a:spcPts val="0"/>
              </a:spcBef>
              <a:spcAft>
                <a:spcPts val="0"/>
              </a:spcAft>
              <a:buClr>
                <a:srgbClr val="000000"/>
              </a:buClr>
              <a:buSzPts val="5400"/>
              <a:buFont typeface="Montserrat"/>
              <a:buNone/>
            </a:pPr>
            <a:r>
              <a:rPr b="0" i="0" lang="en-GB" sz="6000" u="none" cap="none" strike="noStrike">
                <a:solidFill>
                  <a:srgbClr val="4B3241"/>
                </a:solidFill>
                <a:latin typeface="Montserrat SemiBold"/>
                <a:ea typeface="Montserrat SemiBold"/>
                <a:cs typeface="Montserrat SemiBold"/>
                <a:sym typeface="Montserrat SemiBold"/>
              </a:rPr>
              <a:t>Assessment</a:t>
            </a:r>
            <a:endParaRPr b="0" i="0" sz="900" u="none" cap="none" strike="noStrike">
              <a:solidFill>
                <a:srgbClr val="000000"/>
              </a:solidFill>
              <a:latin typeface="Arial"/>
              <a:ea typeface="Arial"/>
              <a:cs typeface="Arial"/>
              <a:sym typeface="Arial"/>
            </a:endParaRPr>
          </a:p>
          <a:p>
            <a:pPr indent="-647700" lvl="0" marL="685800" marR="0" rtl="0" algn="l">
              <a:lnSpc>
                <a:spcPct val="115000"/>
              </a:lnSpc>
              <a:spcBef>
                <a:spcPts val="0"/>
              </a:spcBef>
              <a:spcAft>
                <a:spcPts val="0"/>
              </a:spcAft>
              <a:buClr>
                <a:srgbClr val="000000"/>
              </a:buClr>
              <a:buSzPts val="5400"/>
              <a:buFont typeface="Montserrat"/>
              <a:buNone/>
            </a:pPr>
            <a:r>
              <a:rPr b="0" i="0" lang="en-GB" sz="4500" u="none" cap="none" strike="noStrike">
                <a:solidFill>
                  <a:srgbClr val="434343"/>
                </a:solidFill>
                <a:latin typeface="Montserrat"/>
                <a:ea typeface="Montserrat"/>
                <a:cs typeface="Montserrat"/>
                <a:sym typeface="Montserrat"/>
              </a:rPr>
              <a:t>Year </a:t>
            </a:r>
            <a:r>
              <a:rPr lang="en-GB" sz="4500">
                <a:solidFill>
                  <a:srgbClr val="434343"/>
                </a:solidFill>
                <a:latin typeface="Montserrat"/>
                <a:ea typeface="Montserrat"/>
                <a:cs typeface="Montserrat"/>
                <a:sym typeface="Montserrat"/>
              </a:rPr>
              <a:t>8</a:t>
            </a:r>
            <a:r>
              <a:rPr b="0" i="0" lang="en-GB" sz="4500" u="none" cap="none" strike="noStrike">
                <a:solidFill>
                  <a:srgbClr val="434343"/>
                </a:solidFill>
                <a:latin typeface="Montserrat"/>
                <a:ea typeface="Montserrat"/>
                <a:cs typeface="Montserrat"/>
                <a:sym typeface="Montserrat"/>
              </a:rPr>
              <a:t> </a:t>
            </a:r>
            <a:r>
              <a:rPr lang="en-GB" sz="4500">
                <a:solidFill>
                  <a:srgbClr val="434343"/>
                </a:solidFill>
                <a:latin typeface="Montserrat"/>
                <a:ea typeface="Montserrat"/>
                <a:cs typeface="Montserrat"/>
                <a:sym typeface="Montserrat"/>
              </a:rPr>
              <a:t>French</a:t>
            </a:r>
            <a:endParaRPr b="0" i="0" sz="4500" u="none" cap="none" strike="noStrike">
              <a:solidFill>
                <a:srgbClr val="434343"/>
              </a:solidFill>
              <a:latin typeface="Montserrat"/>
              <a:ea typeface="Montserrat"/>
              <a:cs typeface="Montserrat"/>
              <a:sym typeface="Montserrat"/>
            </a:endParaRPr>
          </a:p>
          <a:p>
            <a:pPr indent="-647700" lvl="0" marL="685800" marR="0" rtl="0" algn="l">
              <a:lnSpc>
                <a:spcPct val="115000"/>
              </a:lnSpc>
              <a:spcBef>
                <a:spcPts val="0"/>
              </a:spcBef>
              <a:spcAft>
                <a:spcPts val="0"/>
              </a:spcAft>
              <a:buClr>
                <a:srgbClr val="000000"/>
              </a:buClr>
              <a:buSzPts val="5400"/>
              <a:buFont typeface="Montserrat"/>
              <a:buNone/>
            </a:pPr>
            <a:r>
              <a:rPr b="0" i="0" lang="en-GB" sz="4500" u="none" cap="none" strike="noStrike">
                <a:solidFill>
                  <a:srgbClr val="434343"/>
                </a:solidFill>
                <a:latin typeface="Montserrat"/>
                <a:ea typeface="Montserrat"/>
                <a:cs typeface="Montserrat"/>
                <a:sym typeface="Montserrat"/>
              </a:rPr>
              <a:t>Term 2 assessments</a:t>
            </a:r>
            <a:endParaRPr b="0" i="0" sz="4500" u="none" cap="none" strike="noStrike">
              <a:solidFill>
                <a:srgbClr val="434343"/>
              </a:solidFill>
              <a:latin typeface="Montserrat"/>
              <a:ea typeface="Montserrat"/>
              <a:cs typeface="Montserrat"/>
              <a:sym typeface="Montserrat"/>
            </a:endParaRPr>
          </a:p>
        </p:txBody>
      </p:sp>
      <p:sp>
        <p:nvSpPr>
          <p:cNvPr id="82" name="Google Shape;82;p14"/>
          <p:cNvSpPr/>
          <p:nvPr/>
        </p:nvSpPr>
        <p:spPr>
          <a:xfrm>
            <a:off x="388655" y="533997"/>
            <a:ext cx="8019600" cy="600300"/>
          </a:xfrm>
          <a:prstGeom prst="rect">
            <a:avLst/>
          </a:prstGeom>
          <a:no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434343"/>
              </a:buClr>
              <a:buSzPts val="3000"/>
              <a:buFont typeface="Montserrat SemiBold"/>
              <a:buNone/>
            </a:pPr>
            <a:r>
              <a:rPr b="1" lang="en-GB" sz="4200">
                <a:solidFill>
                  <a:srgbClr val="434343"/>
                </a:solidFill>
                <a:latin typeface="Montserrat SemiBold"/>
                <a:ea typeface="Montserrat SemiBold"/>
                <a:cs typeface="Montserrat SemiBold"/>
                <a:sym typeface="Montserrat SemiBold"/>
              </a:rPr>
              <a:t>French</a:t>
            </a:r>
            <a:endParaRPr b="0" i="0" sz="4200" u="none" cap="none" strike="noStrike">
              <a:solidFill>
                <a:srgbClr val="FFFFFF"/>
              </a:solidFill>
              <a:latin typeface="Century Gothic"/>
              <a:ea typeface="Century Gothic"/>
              <a:cs typeface="Century Gothic"/>
              <a:sym typeface="Century Gothic"/>
            </a:endParaRPr>
          </a:p>
        </p:txBody>
      </p:sp>
      <p:sp>
        <p:nvSpPr>
          <p:cNvPr id="83" name="Google Shape;83;p14"/>
          <p:cNvSpPr txBox="1"/>
          <p:nvPr/>
        </p:nvSpPr>
        <p:spPr>
          <a:xfrm>
            <a:off x="10103325" y="2711650"/>
            <a:ext cx="5621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rgbClr val="434343"/>
                </a:solidFill>
                <a:latin typeface="Montserrat"/>
                <a:ea typeface="Montserrat"/>
                <a:cs typeface="Montserrat"/>
                <a:sym typeface="Montserrat"/>
              </a:rPr>
              <a:t>Please print this resource if you are able to and use it to record your answers. The audio for the listening section of the test is available in the online worksheet.</a:t>
            </a:r>
            <a:endParaRPr b="1" sz="3000">
              <a:solidFill>
                <a:srgbClr val="434343"/>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aphicFrame>
        <p:nvGraphicFramePr>
          <p:cNvPr id="133" name="Google Shape;133;p23"/>
          <p:cNvGraphicFramePr/>
          <p:nvPr/>
        </p:nvGraphicFramePr>
        <p:xfrm>
          <a:off x="1120000" y="485550"/>
          <a:ext cx="3000000" cy="3000000"/>
        </p:xfrm>
        <a:graphic>
          <a:graphicData uri="http://schemas.openxmlformats.org/drawingml/2006/table">
            <a:tbl>
              <a:tblPr>
                <a:noFill/>
                <a:tableStyleId>{225C9130-D33B-4DB8-A18D-3EB95A1D543B}</a:tableStyleId>
              </a:tblPr>
              <a:tblGrid>
                <a:gridCol w="1362950"/>
                <a:gridCol w="3268750"/>
                <a:gridCol w="3540750"/>
                <a:gridCol w="3540750"/>
                <a:gridCol w="3540750"/>
              </a:tblGrid>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6</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language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tongue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English language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bank</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7</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to leave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to take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to wear</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to bring</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8</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in order to</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first of all</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for</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why</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9</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room</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Germany</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mountain</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Algeria</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10</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thirty</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when</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big</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tall</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categories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On the following two slides</a:t>
            </a:r>
            <a:r>
              <a:rPr lang="en-GB" sz="3000">
                <a:solidFill>
                  <a:schemeClr val="dk2"/>
                </a:solidFill>
                <a:latin typeface="Montserrat"/>
                <a:ea typeface="Montserrat"/>
                <a:cs typeface="Montserrat"/>
                <a:sym typeface="Montserrat"/>
              </a:rPr>
              <a:t> you can see ten English ‘categories’. You will hear each category read out to you. Then, you will </a:t>
            </a:r>
            <a:r>
              <a:rPr b="1" lang="en-GB" sz="3000">
                <a:solidFill>
                  <a:schemeClr val="dk2"/>
                </a:solidFill>
                <a:latin typeface="Montserrat"/>
                <a:ea typeface="Montserrat"/>
                <a:cs typeface="Montserrat"/>
                <a:sym typeface="Montserrat"/>
              </a:rPr>
              <a:t>hear </a:t>
            </a:r>
            <a:r>
              <a:rPr lang="en-GB" sz="3000">
                <a:solidFill>
                  <a:schemeClr val="dk2"/>
                </a:solidFill>
                <a:latin typeface="Montserrat"/>
                <a:ea typeface="Montserrat"/>
                <a:cs typeface="Montserrat"/>
                <a:sym typeface="Montserrat"/>
              </a:rPr>
              <a:t>four words in French.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under </a:t>
            </a:r>
            <a:r>
              <a:rPr b="1" lang="en-GB" sz="3000">
                <a:solidFill>
                  <a:schemeClr val="dk2"/>
                </a:solidFill>
                <a:latin typeface="Montserrat"/>
                <a:ea typeface="Montserrat"/>
                <a:cs typeface="Montserrat"/>
                <a:sym typeface="Montserrat"/>
              </a:rPr>
              <a:t>one </a:t>
            </a:r>
            <a:r>
              <a:rPr lang="en-GB" sz="3000">
                <a:solidFill>
                  <a:schemeClr val="dk2"/>
                </a:solidFill>
                <a:latin typeface="Montserrat"/>
                <a:ea typeface="Montserrat"/>
                <a:cs typeface="Montserrat"/>
                <a:sym typeface="Montserrat"/>
              </a:rPr>
              <a:t>word (A, B, C or D) that is the best example of the category.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You will hear each set of four French words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aphicFrame>
        <p:nvGraphicFramePr>
          <p:cNvPr id="143" name="Google Shape;143;p25"/>
          <p:cNvGraphicFramePr/>
          <p:nvPr/>
        </p:nvGraphicFramePr>
        <p:xfrm>
          <a:off x="357188" y="2993188"/>
          <a:ext cx="3000000" cy="3000000"/>
        </p:xfrm>
        <a:graphic>
          <a:graphicData uri="http://schemas.openxmlformats.org/drawingml/2006/table">
            <a:tbl>
              <a:tblPr>
                <a:noFill/>
                <a:tableStyleId>{225C9130-D33B-4DB8-A18D-3EB95A1D543B}</a:tableStyleId>
              </a:tblPr>
              <a:tblGrid>
                <a:gridCol w="8553400"/>
                <a:gridCol w="2262050"/>
                <a:gridCol w="2262050"/>
                <a:gridCol w="2262050"/>
                <a:gridCol w="2262050"/>
              </a:tblGrid>
              <a:tr h="1041675">
                <a:tc>
                  <a:txBody>
                    <a:bodyPr/>
                    <a:lstStyle/>
                    <a:p>
                      <a:pPr indent="0" lvl="0" marL="0" rtl="0" algn="l">
                        <a:lnSpc>
                          <a:spcPct val="70000"/>
                        </a:lnSpc>
                        <a:spcBef>
                          <a:spcPts val="1200"/>
                        </a:spcBef>
                        <a:spcAft>
                          <a:spcPts val="0"/>
                        </a:spcAft>
                        <a:buNone/>
                      </a:pPr>
                      <a:r>
                        <a:t/>
                      </a:r>
                      <a:endParaRPr b="1" sz="4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b="1" lang="en-GB" sz="2800">
                          <a:solidFill>
                            <a:schemeClr val="dk2"/>
                          </a:solidFill>
                          <a:latin typeface="Montserrat"/>
                          <a:ea typeface="Montserrat"/>
                          <a:cs typeface="Montserrat"/>
                          <a:sym typeface="Montserrat"/>
                        </a:rPr>
                        <a:t>A</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b="1" lang="en-GB" sz="2800">
                          <a:solidFill>
                            <a:schemeClr val="dk2"/>
                          </a:solidFill>
                          <a:latin typeface="Montserrat"/>
                          <a:ea typeface="Montserrat"/>
                          <a:cs typeface="Montserrat"/>
                          <a:sym typeface="Montserrat"/>
                        </a:rPr>
                        <a:t>B</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b="1" lang="en-GB" sz="2800">
                          <a:solidFill>
                            <a:schemeClr val="dk2"/>
                          </a:solidFill>
                          <a:latin typeface="Montserrat"/>
                          <a:ea typeface="Montserrat"/>
                          <a:cs typeface="Montserrat"/>
                          <a:sym typeface="Montserrat"/>
                        </a:rPr>
                        <a:t>C</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b="1" lang="en-GB" sz="2800">
                          <a:solidFill>
                            <a:schemeClr val="dk2"/>
                          </a:solidFill>
                          <a:latin typeface="Montserrat"/>
                          <a:ea typeface="Montserrat"/>
                          <a:cs typeface="Montserrat"/>
                          <a:sym typeface="Montserrat"/>
                        </a:rPr>
                        <a:t>D</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1.</a:t>
                      </a:r>
                      <a:r>
                        <a:rPr lang="en-GB" sz="2800">
                          <a:solidFill>
                            <a:schemeClr val="dk2"/>
                          </a:solidFill>
                          <a:latin typeface="Montserrat"/>
                          <a:ea typeface="Montserrat"/>
                          <a:cs typeface="Montserrat"/>
                          <a:sym typeface="Montserrat"/>
                        </a:rPr>
                        <a:t>   transport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2.  </a:t>
                      </a:r>
                      <a:r>
                        <a:rPr lang="en-GB" sz="2800">
                          <a:solidFill>
                            <a:schemeClr val="dk2"/>
                          </a:solidFill>
                          <a:latin typeface="Montserrat"/>
                          <a:ea typeface="Montserrat"/>
                          <a:cs typeface="Montserrat"/>
                          <a:sym typeface="Montserrat"/>
                        </a:rPr>
                        <a:t>a</a:t>
                      </a:r>
                      <a:r>
                        <a:rPr lang="en-GB" sz="2800">
                          <a:solidFill>
                            <a:schemeClr val="dk2"/>
                          </a:solidFill>
                          <a:latin typeface="Montserrat"/>
                          <a:ea typeface="Montserrat"/>
                          <a:cs typeface="Montserrat"/>
                          <a:sym typeface="Montserrat"/>
                        </a:rPr>
                        <a:t> country</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3.  </a:t>
                      </a:r>
                      <a:r>
                        <a:rPr lang="en-GB" sz="2800">
                          <a:solidFill>
                            <a:schemeClr val="dk2"/>
                          </a:solidFill>
                          <a:latin typeface="Montserrat"/>
                          <a:ea typeface="Montserrat"/>
                          <a:cs typeface="Montserrat"/>
                          <a:sym typeface="Montserrat"/>
                        </a:rPr>
                        <a:t>a</a:t>
                      </a:r>
                      <a:r>
                        <a:rPr lang="en-GB" sz="2800">
                          <a:solidFill>
                            <a:schemeClr val="dk2"/>
                          </a:solidFill>
                          <a:latin typeface="Montserrat"/>
                          <a:ea typeface="Montserrat"/>
                          <a:cs typeface="Montserrat"/>
                          <a:sym typeface="Montserrat"/>
                        </a:rPr>
                        <a:t> colour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4.  </a:t>
                      </a:r>
                      <a:r>
                        <a:rPr lang="en-GB" sz="2800">
                          <a:solidFill>
                            <a:schemeClr val="dk2"/>
                          </a:solidFill>
                          <a:latin typeface="Montserrat"/>
                          <a:ea typeface="Montserrat"/>
                          <a:cs typeface="Montserrat"/>
                          <a:sym typeface="Montserrat"/>
                        </a:rPr>
                        <a:t>a</a:t>
                      </a:r>
                      <a:r>
                        <a:rPr lang="en-GB" sz="2800">
                          <a:solidFill>
                            <a:schemeClr val="dk2"/>
                          </a:solidFill>
                          <a:latin typeface="Montserrat"/>
                          <a:ea typeface="Montserrat"/>
                          <a:cs typeface="Montserrat"/>
                          <a:sym typeface="Montserrat"/>
                        </a:rPr>
                        <a:t> nationality</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5.</a:t>
                      </a:r>
                      <a:r>
                        <a:rPr lang="en-GB" sz="2800">
                          <a:solidFill>
                            <a:schemeClr val="dk2"/>
                          </a:solidFill>
                          <a:latin typeface="Montserrat"/>
                          <a:ea typeface="Montserrat"/>
                          <a:cs typeface="Montserrat"/>
                          <a:sym typeface="Montserrat"/>
                        </a:rPr>
                        <a:t>  a day of the week</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144" name="Google Shape;144;p25"/>
          <p:cNvSpPr txBox="1"/>
          <p:nvPr/>
        </p:nvSpPr>
        <p:spPr>
          <a:xfrm>
            <a:off x="527775" y="1341300"/>
            <a:ext cx="15060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Which </a:t>
            </a:r>
            <a:r>
              <a:rPr b="1" lang="en-GB" sz="3800">
                <a:solidFill>
                  <a:schemeClr val="dk2"/>
                </a:solidFill>
                <a:latin typeface="Montserrat"/>
                <a:ea typeface="Montserrat"/>
                <a:cs typeface="Montserrat"/>
                <a:sym typeface="Montserrat"/>
              </a:rPr>
              <a:t>French</a:t>
            </a:r>
            <a:r>
              <a:rPr b="1" lang="en-GB" sz="3800">
                <a:solidFill>
                  <a:schemeClr val="dk2"/>
                </a:solidFill>
                <a:latin typeface="Montserrat"/>
                <a:ea typeface="Montserrat"/>
                <a:cs typeface="Montserrat"/>
                <a:sym typeface="Montserrat"/>
              </a:rPr>
              <a:t> word is the best example of …?</a:t>
            </a:r>
            <a:endParaRPr b="1" sz="3800">
              <a:solidFill>
                <a:schemeClr val="dk2"/>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graphicFrame>
        <p:nvGraphicFramePr>
          <p:cNvPr id="149" name="Google Shape;149;p26"/>
          <p:cNvGraphicFramePr/>
          <p:nvPr/>
        </p:nvGraphicFramePr>
        <p:xfrm>
          <a:off x="603975" y="2955625"/>
          <a:ext cx="3000000" cy="3000000"/>
        </p:xfrm>
        <a:graphic>
          <a:graphicData uri="http://schemas.openxmlformats.org/drawingml/2006/table">
            <a:tbl>
              <a:tblPr>
                <a:noFill/>
                <a:tableStyleId>{225C9130-D33B-4DB8-A18D-3EB95A1D543B}</a:tableStyleId>
              </a:tblPr>
              <a:tblGrid>
                <a:gridCol w="8314525"/>
                <a:gridCol w="2198875"/>
                <a:gridCol w="2198875"/>
                <a:gridCol w="2198875"/>
                <a:gridCol w="2198875"/>
              </a:tblGrid>
              <a:tr h="1018250">
                <a:tc>
                  <a:txBody>
                    <a:bodyPr/>
                    <a:lstStyle/>
                    <a:p>
                      <a:pPr indent="0" lvl="0" marL="0" rtl="0" algn="l">
                        <a:lnSpc>
                          <a:spcPct val="70000"/>
                        </a:lnSpc>
                        <a:spcBef>
                          <a:spcPts val="1200"/>
                        </a:spcBef>
                        <a:spcAft>
                          <a:spcPts val="0"/>
                        </a:spcAft>
                        <a:buNone/>
                      </a:pPr>
                      <a:r>
                        <a:t/>
                      </a:r>
                      <a:endParaRPr b="1" sz="4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b="1" lang="en-GB" sz="2800">
                          <a:solidFill>
                            <a:schemeClr val="dk2"/>
                          </a:solidFill>
                          <a:latin typeface="Montserrat"/>
                          <a:ea typeface="Montserrat"/>
                          <a:cs typeface="Montserrat"/>
                          <a:sym typeface="Montserrat"/>
                        </a:rPr>
                        <a:t>A</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b="1" lang="en-GB" sz="2800">
                          <a:solidFill>
                            <a:schemeClr val="dk2"/>
                          </a:solidFill>
                          <a:latin typeface="Montserrat"/>
                          <a:ea typeface="Montserrat"/>
                          <a:cs typeface="Montserrat"/>
                          <a:sym typeface="Montserrat"/>
                        </a:rPr>
                        <a:t>B</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b="1" lang="en-GB" sz="2800">
                          <a:solidFill>
                            <a:schemeClr val="dk2"/>
                          </a:solidFill>
                          <a:latin typeface="Montserrat"/>
                          <a:ea typeface="Montserrat"/>
                          <a:cs typeface="Montserrat"/>
                          <a:sym typeface="Montserrat"/>
                        </a:rPr>
                        <a:t>C</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b="1" lang="en-GB" sz="2800">
                          <a:solidFill>
                            <a:schemeClr val="dk2"/>
                          </a:solidFill>
                          <a:latin typeface="Montserrat"/>
                          <a:ea typeface="Montserrat"/>
                          <a:cs typeface="Montserrat"/>
                          <a:sym typeface="Montserrat"/>
                        </a:rPr>
                        <a:t>D</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65400">
                <a:tc>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6.  </a:t>
                      </a:r>
                      <a:r>
                        <a:rPr lang="en-GB" sz="2800">
                          <a:solidFill>
                            <a:schemeClr val="dk2"/>
                          </a:solidFill>
                          <a:latin typeface="Montserrat"/>
                          <a:ea typeface="Montserrat"/>
                          <a:cs typeface="Montserrat"/>
                          <a:sym typeface="Montserrat"/>
                        </a:rPr>
                        <a:t>a question word</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65400">
                <a:tc>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7.  </a:t>
                      </a:r>
                      <a:r>
                        <a:rPr lang="en-GB" sz="2800">
                          <a:solidFill>
                            <a:schemeClr val="dk2"/>
                          </a:solidFill>
                          <a:latin typeface="Montserrat"/>
                          <a:ea typeface="Montserrat"/>
                          <a:cs typeface="Montserrat"/>
                          <a:sym typeface="Montserrat"/>
                        </a:rPr>
                        <a:t>a school activity</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65400">
                <a:tc>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8.	</a:t>
                      </a:r>
                      <a:r>
                        <a:rPr lang="en-GB" sz="2800">
                          <a:solidFill>
                            <a:schemeClr val="dk2"/>
                          </a:solidFill>
                          <a:latin typeface="Montserrat"/>
                          <a:ea typeface="Montserrat"/>
                          <a:cs typeface="Montserrat"/>
                          <a:sym typeface="Montserrat"/>
                        </a:rPr>
                        <a:t> a way of moving</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65400">
                <a:tc>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9.  </a:t>
                      </a:r>
                      <a:r>
                        <a:rPr lang="en-GB" sz="2800">
                          <a:solidFill>
                            <a:schemeClr val="dk2"/>
                          </a:solidFill>
                          <a:latin typeface="Montserrat"/>
                          <a:ea typeface="Montserrat"/>
                          <a:cs typeface="Montserrat"/>
                          <a:sym typeface="Montserrat"/>
                        </a:rPr>
                        <a:t>a musical instrument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65400">
                <a:tc>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10.</a:t>
                      </a:r>
                      <a:r>
                        <a:rPr lang="en-GB" sz="2800">
                          <a:solidFill>
                            <a:schemeClr val="dk2"/>
                          </a:solidFill>
                          <a:latin typeface="Montserrat"/>
                          <a:ea typeface="Montserrat"/>
                          <a:cs typeface="Montserrat"/>
                          <a:sym typeface="Montserrat"/>
                        </a:rPr>
                        <a:t> a number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150" name="Google Shape;150;p26"/>
          <p:cNvSpPr txBox="1"/>
          <p:nvPr/>
        </p:nvSpPr>
        <p:spPr>
          <a:xfrm>
            <a:off x="527775" y="1417500"/>
            <a:ext cx="15060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Which French word is the best example of …?</a:t>
            </a:r>
            <a:endParaRPr b="1" sz="3800">
              <a:solidFill>
                <a:schemeClr val="dk2"/>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present or future</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You will hear </a:t>
            </a:r>
            <a:r>
              <a:rPr b="1" lang="en-GB" sz="3000">
                <a:solidFill>
                  <a:schemeClr val="dk2"/>
                </a:solidFill>
                <a:latin typeface="Montserrat"/>
                <a:ea typeface="Montserrat"/>
                <a:cs typeface="Montserrat"/>
                <a:sym typeface="Montserrat"/>
              </a:rPr>
              <a:t>two </a:t>
            </a:r>
            <a:r>
              <a:rPr lang="en-GB" sz="3000">
                <a:solidFill>
                  <a:schemeClr val="dk2"/>
                </a:solidFill>
                <a:latin typeface="Montserrat"/>
                <a:ea typeface="Montserrat"/>
                <a:cs typeface="Montserrat"/>
                <a:sym typeface="Montserrat"/>
              </a:rPr>
              <a:t>sentences.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Does each sentence describe something that </a:t>
            </a:r>
            <a:r>
              <a:rPr b="1" lang="en-GB" sz="3000">
                <a:solidFill>
                  <a:schemeClr val="dk2"/>
                </a:solidFill>
                <a:latin typeface="Montserrat"/>
                <a:ea typeface="Montserrat"/>
                <a:cs typeface="Montserrat"/>
                <a:sym typeface="Montserrat"/>
              </a:rPr>
              <a:t>is</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happening now</a:t>
            </a:r>
            <a:r>
              <a:rPr lang="en-GB" sz="3000">
                <a:solidFill>
                  <a:schemeClr val="dk2"/>
                </a:solidFill>
                <a:latin typeface="Montserrat"/>
                <a:ea typeface="Montserrat"/>
                <a:cs typeface="Montserrat"/>
                <a:sym typeface="Montserrat"/>
              </a:rPr>
              <a:t> or something that </a:t>
            </a:r>
            <a:r>
              <a:rPr b="1" lang="en-GB" sz="3000">
                <a:solidFill>
                  <a:schemeClr val="dk2"/>
                </a:solidFill>
                <a:latin typeface="Montserrat"/>
                <a:ea typeface="Montserrat"/>
                <a:cs typeface="Montserrat"/>
                <a:sym typeface="Montserrat"/>
              </a:rPr>
              <a:t>will happen</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tomorrow</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happening now      	       	       	       	☐ will happen tomorrow</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happening now      	       	       	       	☐ will happen tomorrow</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present or past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You will hear </a:t>
            </a:r>
            <a:r>
              <a:rPr b="1" lang="en-GB" sz="3000">
                <a:solidFill>
                  <a:schemeClr val="dk2"/>
                </a:solidFill>
                <a:latin typeface="Montserrat"/>
                <a:ea typeface="Montserrat"/>
                <a:cs typeface="Montserrat"/>
                <a:sym typeface="Montserrat"/>
              </a:rPr>
              <a:t>two </a:t>
            </a:r>
            <a:r>
              <a:rPr lang="en-GB" sz="3000">
                <a:solidFill>
                  <a:schemeClr val="dk2"/>
                </a:solidFill>
                <a:latin typeface="Montserrat"/>
                <a:ea typeface="Montserrat"/>
                <a:cs typeface="Montserrat"/>
                <a:sym typeface="Montserrat"/>
              </a:rPr>
              <a:t>sentences.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Does each sentence describe something that </a:t>
            </a:r>
            <a:r>
              <a:rPr b="1" lang="en-GB" sz="3000">
                <a:solidFill>
                  <a:schemeClr val="dk2"/>
                </a:solidFill>
                <a:latin typeface="Montserrat"/>
                <a:ea typeface="Montserrat"/>
                <a:cs typeface="Montserrat"/>
                <a:sym typeface="Montserrat"/>
              </a:rPr>
              <a:t>is</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happening now</a:t>
            </a:r>
            <a:r>
              <a:rPr lang="en-GB" sz="3000">
                <a:solidFill>
                  <a:schemeClr val="dk2"/>
                </a:solidFill>
                <a:latin typeface="Montserrat"/>
                <a:ea typeface="Montserrat"/>
                <a:cs typeface="Montserrat"/>
                <a:sym typeface="Montserrat"/>
              </a:rPr>
              <a:t> or something that </a:t>
            </a:r>
            <a:r>
              <a:rPr b="1" lang="en-GB" sz="3000">
                <a:solidFill>
                  <a:schemeClr val="dk2"/>
                </a:solidFill>
                <a:latin typeface="Montserrat"/>
                <a:ea typeface="Montserrat"/>
                <a:cs typeface="Montserrat"/>
                <a:sym typeface="Montserrat"/>
              </a:rPr>
              <a:t>happened</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yesterday</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happening now      	       	       	       	☐ happened yesterday</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happening now      	       	       	       	☐ </a:t>
            </a:r>
            <a:r>
              <a:rPr lang="en-GB" sz="3000">
                <a:solidFill>
                  <a:schemeClr val="dk2"/>
                </a:solidFill>
                <a:latin typeface="Montserrat"/>
                <a:ea typeface="Montserrat"/>
                <a:cs typeface="Montserrat"/>
                <a:sym typeface="Montserrat"/>
              </a:rPr>
              <a:t>happened yesterday</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 time phrases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You will hear </a:t>
            </a:r>
            <a:r>
              <a:rPr b="1" lang="en-GB" sz="3000">
                <a:solidFill>
                  <a:schemeClr val="dk2"/>
                </a:solidFill>
                <a:latin typeface="Montserrat"/>
                <a:ea typeface="Montserrat"/>
                <a:cs typeface="Montserrat"/>
                <a:sym typeface="Montserrat"/>
              </a:rPr>
              <a:t>two </a:t>
            </a:r>
            <a:r>
              <a:rPr lang="en-GB" sz="3000">
                <a:solidFill>
                  <a:schemeClr val="dk2"/>
                </a:solidFill>
                <a:latin typeface="Montserrat"/>
                <a:ea typeface="Montserrat"/>
                <a:cs typeface="Montserrat"/>
                <a:sym typeface="Montserrat"/>
              </a:rPr>
              <a:t>sentences.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Does each sentence describe something that is </a:t>
            </a:r>
            <a:r>
              <a:rPr b="1" lang="en-GB" sz="3000">
                <a:solidFill>
                  <a:schemeClr val="dk2"/>
                </a:solidFill>
                <a:latin typeface="Montserrat"/>
                <a:ea typeface="Montserrat"/>
                <a:cs typeface="Montserrat"/>
                <a:sym typeface="Montserrat"/>
              </a:rPr>
              <a:t>happening just this week</a:t>
            </a:r>
            <a:r>
              <a:rPr lang="en-GB" sz="3000">
                <a:solidFill>
                  <a:schemeClr val="dk2"/>
                </a:solidFill>
                <a:latin typeface="Montserrat"/>
                <a:ea typeface="Montserrat"/>
                <a:cs typeface="Montserrat"/>
                <a:sym typeface="Montserrat"/>
              </a:rPr>
              <a:t> or something that </a:t>
            </a:r>
            <a:r>
              <a:rPr b="1" lang="en-GB" sz="3000">
                <a:solidFill>
                  <a:schemeClr val="dk2"/>
                </a:solidFill>
                <a:latin typeface="Montserrat"/>
                <a:ea typeface="Montserrat"/>
                <a:cs typeface="Montserrat"/>
                <a:sym typeface="Montserrat"/>
              </a:rPr>
              <a:t>happens every week on the same day</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happening just this week			☐ happens every week on the same day</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happening just this week			☐ happens every week on the same day</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D: present or past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You will hear </a:t>
            </a:r>
            <a:r>
              <a:rPr b="1" lang="en-GB" sz="3000">
                <a:solidFill>
                  <a:schemeClr val="dk2"/>
                </a:solidFill>
                <a:latin typeface="Montserrat"/>
                <a:ea typeface="Montserrat"/>
                <a:cs typeface="Montserrat"/>
                <a:sym typeface="Montserrat"/>
              </a:rPr>
              <a:t>two </a:t>
            </a:r>
            <a:r>
              <a:rPr lang="en-GB" sz="3000">
                <a:solidFill>
                  <a:schemeClr val="dk2"/>
                </a:solidFill>
                <a:latin typeface="Montserrat"/>
                <a:ea typeface="Montserrat"/>
                <a:cs typeface="Montserrat"/>
                <a:sym typeface="Montserrat"/>
              </a:rPr>
              <a:t>sentences.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Choose the correct meaning in English.</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There are some guitars at school.			☐ There were some guitars at school.</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There is a forest next to the house.		☐ There was a forest next to the house.</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E: sentence type</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You will hear </a:t>
            </a:r>
            <a:r>
              <a:rPr b="1" lang="en-GB" sz="3000">
                <a:solidFill>
                  <a:schemeClr val="dk2"/>
                </a:solidFill>
                <a:latin typeface="Montserrat"/>
                <a:ea typeface="Montserrat"/>
                <a:cs typeface="Montserrat"/>
                <a:sym typeface="Montserrat"/>
              </a:rPr>
              <a:t>two </a:t>
            </a:r>
            <a:r>
              <a:rPr lang="en-GB" sz="3000">
                <a:solidFill>
                  <a:schemeClr val="dk2"/>
                </a:solidFill>
                <a:latin typeface="Montserrat"/>
                <a:ea typeface="Montserrat"/>
                <a:cs typeface="Montserrat"/>
                <a:sym typeface="Montserrat"/>
              </a:rPr>
              <a:t>sentences.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Decide whether each sentence is a </a:t>
            </a:r>
            <a:r>
              <a:rPr b="1" lang="en-GB" sz="3000">
                <a:solidFill>
                  <a:schemeClr val="dk2"/>
                </a:solidFill>
                <a:latin typeface="Montserrat"/>
                <a:ea typeface="Montserrat"/>
                <a:cs typeface="Montserrat"/>
                <a:sym typeface="Montserrat"/>
              </a:rPr>
              <a:t>STATEMENT </a:t>
            </a:r>
            <a:r>
              <a:rPr lang="en-GB" sz="3000">
                <a:solidFill>
                  <a:schemeClr val="dk2"/>
                </a:solidFill>
                <a:latin typeface="Montserrat"/>
                <a:ea typeface="Montserrat"/>
                <a:cs typeface="Montserrat"/>
                <a:sym typeface="Montserrat"/>
              </a:rPr>
              <a:t>or a </a:t>
            </a:r>
            <a:r>
              <a:rPr b="1" lang="en-GB" sz="3000">
                <a:solidFill>
                  <a:schemeClr val="dk2"/>
                </a:solidFill>
                <a:latin typeface="Montserrat"/>
                <a:ea typeface="Montserrat"/>
                <a:cs typeface="Montserrat"/>
                <a:sym typeface="Montserrat"/>
              </a:rPr>
              <a:t>QUESTION</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STATEMENT					☐ QUESTION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STATEMENT					☐ QUESTION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B - READING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nvSpPr>
        <p:spPr>
          <a:xfrm>
            <a:off x="837775" y="890050"/>
            <a:ext cx="16248900" cy="8034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This test checks your knowledge of </a:t>
            </a:r>
            <a:r>
              <a:rPr b="1" lang="en-GB" sz="3100">
                <a:solidFill>
                  <a:schemeClr val="dk2"/>
                </a:solidFill>
                <a:latin typeface="Montserrat"/>
                <a:ea typeface="Montserrat"/>
                <a:cs typeface="Montserrat"/>
                <a:sym typeface="Montserrat"/>
              </a:rPr>
              <a:t>sounds of the language</a:t>
            </a:r>
            <a:r>
              <a:rPr lang="en-GB" sz="3100">
                <a:solidFill>
                  <a:schemeClr val="dk2"/>
                </a:solidFill>
                <a:latin typeface="Montserrat"/>
                <a:ea typeface="Montserrat"/>
                <a:cs typeface="Montserrat"/>
                <a:sym typeface="Montserrat"/>
              </a:rPr>
              <a:t>, </a:t>
            </a:r>
            <a:r>
              <a:rPr b="1" lang="en-GB" sz="3100">
                <a:solidFill>
                  <a:schemeClr val="dk2"/>
                </a:solidFill>
                <a:latin typeface="Montserrat"/>
                <a:ea typeface="Montserrat"/>
                <a:cs typeface="Montserrat"/>
                <a:sym typeface="Montserrat"/>
              </a:rPr>
              <a:t>vocabulary</a:t>
            </a:r>
            <a:r>
              <a:rPr lang="en-GB" sz="3100">
                <a:solidFill>
                  <a:schemeClr val="dk2"/>
                </a:solidFill>
                <a:latin typeface="Montserrat"/>
                <a:ea typeface="Montserrat"/>
                <a:cs typeface="Montserrat"/>
                <a:sym typeface="Montserrat"/>
              </a:rPr>
              <a:t>, and </a:t>
            </a:r>
            <a:r>
              <a:rPr b="1" lang="en-GB" sz="3100">
                <a:solidFill>
                  <a:schemeClr val="dk2"/>
                </a:solidFill>
                <a:latin typeface="Montserrat"/>
                <a:ea typeface="Montserrat"/>
                <a:cs typeface="Montserrat"/>
                <a:sym typeface="Montserrat"/>
              </a:rPr>
              <a:t>grammar.</a:t>
            </a:r>
            <a:r>
              <a:rPr lang="en-GB" sz="3100">
                <a:solidFill>
                  <a:schemeClr val="dk2"/>
                </a:solidFill>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The test is in four sections: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A: Listening (26 minutes)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B: Reading (15 minutes)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C: Writing (15 minutes)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D: Speaking (15 minutes)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latin typeface="Montserrat"/>
                <a:ea typeface="Montserrat"/>
                <a:cs typeface="Montserrat"/>
                <a:sym typeface="Montserrat"/>
              </a:rPr>
              <a:t>This makes a total of </a:t>
            </a:r>
            <a:r>
              <a:rPr b="1" lang="en-GB" sz="3000">
                <a:solidFill>
                  <a:schemeClr val="dk2"/>
                </a:solidFill>
                <a:latin typeface="Montserrat"/>
                <a:ea typeface="Montserrat"/>
                <a:cs typeface="Montserrat"/>
                <a:sym typeface="Montserrat"/>
              </a:rPr>
              <a:t>71</a:t>
            </a:r>
            <a:r>
              <a:rPr b="1" lang="en-GB" sz="3000">
                <a:solidFill>
                  <a:schemeClr val="dk2"/>
                </a:solidFill>
                <a:latin typeface="Montserrat"/>
                <a:ea typeface="Montserrat"/>
                <a:cs typeface="Montserrat"/>
                <a:sym typeface="Montserrat"/>
              </a:rPr>
              <a:t> minutes</a:t>
            </a:r>
            <a:r>
              <a:rPr lang="en-GB" sz="3000">
                <a:solidFill>
                  <a:schemeClr val="dk2"/>
                </a:solidFill>
                <a:latin typeface="Montserrat"/>
                <a:ea typeface="Montserrat"/>
                <a:cs typeface="Montserrat"/>
                <a:sym typeface="Montserrat"/>
              </a:rPr>
              <a:t> to complete the entire test.</a:t>
            </a:r>
            <a:endParaRPr sz="30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Remember – always have a go! If you know some words, </a:t>
            </a:r>
            <a:r>
              <a:rPr b="1" lang="en-GB" sz="3000">
                <a:solidFill>
                  <a:schemeClr val="dk2"/>
                </a:solidFill>
                <a:highlight>
                  <a:srgbClr val="FFFFFF"/>
                </a:highlight>
                <a:latin typeface="Montserrat"/>
                <a:ea typeface="Montserrat"/>
                <a:cs typeface="Montserrat"/>
                <a:sym typeface="Montserrat"/>
              </a:rPr>
              <a:t>just do what you can!</a:t>
            </a:r>
            <a:endParaRPr b="1" sz="30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synonyms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5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300">
                <a:solidFill>
                  <a:schemeClr val="dk2"/>
                </a:solidFill>
                <a:latin typeface="Montserrat"/>
                <a:ea typeface="Montserrat"/>
                <a:cs typeface="Montserrat"/>
                <a:sym typeface="Montserrat"/>
              </a:rPr>
              <a:t>On the next two slides, write the letter (</a:t>
            </a:r>
            <a:r>
              <a:rPr b="1" lang="en-GB" sz="3300">
                <a:solidFill>
                  <a:schemeClr val="dk2"/>
                </a:solidFill>
                <a:latin typeface="Montserrat"/>
                <a:ea typeface="Montserrat"/>
                <a:cs typeface="Montserrat"/>
                <a:sym typeface="Montserrat"/>
              </a:rPr>
              <a:t>a-f</a:t>
            </a:r>
            <a:r>
              <a:rPr lang="en-GB" sz="3300">
                <a:solidFill>
                  <a:schemeClr val="dk2"/>
                </a:solidFill>
                <a:latin typeface="Montserrat"/>
                <a:ea typeface="Montserrat"/>
                <a:cs typeface="Montserrat"/>
                <a:sym typeface="Montserrat"/>
              </a:rPr>
              <a:t>) of the </a:t>
            </a:r>
            <a:r>
              <a:rPr b="1" lang="en-GB" sz="3300">
                <a:solidFill>
                  <a:schemeClr val="dk2"/>
                </a:solidFill>
                <a:latin typeface="Montserrat"/>
                <a:ea typeface="Montserrat"/>
                <a:cs typeface="Montserrat"/>
                <a:sym typeface="Montserrat"/>
              </a:rPr>
              <a:t>word on the right </a:t>
            </a:r>
            <a:r>
              <a:rPr lang="en-GB" sz="3300">
                <a:solidFill>
                  <a:schemeClr val="dk2"/>
                </a:solidFill>
                <a:latin typeface="Montserrat"/>
                <a:ea typeface="Montserrat"/>
                <a:cs typeface="Montserrat"/>
                <a:sym typeface="Montserrat"/>
              </a:rPr>
              <a:t>that </a:t>
            </a:r>
            <a:r>
              <a:rPr b="1" lang="en-GB" sz="3300">
                <a:solidFill>
                  <a:schemeClr val="dk2"/>
                </a:solidFill>
                <a:latin typeface="Montserrat"/>
                <a:ea typeface="Montserrat"/>
                <a:cs typeface="Montserrat"/>
                <a:sym typeface="Montserrat"/>
              </a:rPr>
              <a:t>best matches</a:t>
            </a:r>
            <a:r>
              <a:rPr lang="en-GB" sz="3300">
                <a:solidFill>
                  <a:schemeClr val="dk2"/>
                </a:solidFill>
                <a:latin typeface="Montserrat"/>
                <a:ea typeface="Montserrat"/>
                <a:cs typeface="Montserrat"/>
                <a:sym typeface="Montserrat"/>
              </a:rPr>
              <a:t> the definition on the left.</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aphicFrame>
        <p:nvGraphicFramePr>
          <p:cNvPr id="190" name="Google Shape;190;p34"/>
          <p:cNvGraphicFramePr/>
          <p:nvPr/>
        </p:nvGraphicFramePr>
        <p:xfrm>
          <a:off x="2771600" y="1389188"/>
          <a:ext cx="3000000" cy="3000000"/>
        </p:xfrm>
        <a:graphic>
          <a:graphicData uri="http://schemas.openxmlformats.org/drawingml/2006/table">
            <a:tbl>
              <a:tblPr>
                <a:noFill/>
                <a:tableStyleId>{45907177-8335-46AA-9901-B8348BF19CB6}</a:tableStyleId>
              </a:tblPr>
              <a:tblGrid>
                <a:gridCol w="1002000"/>
                <a:gridCol w="5500825"/>
                <a:gridCol w="5106850"/>
              </a:tblGrid>
              <a:tr h="681175">
                <a:tc>
                  <a:txBody>
                    <a:bodyPr/>
                    <a:lstStyle/>
                    <a:p>
                      <a:pPr indent="0" lvl="0" marL="0" rtl="0" algn="l">
                        <a:lnSpc>
                          <a:spcPct val="100000"/>
                        </a:lnSpc>
                        <a:spcBef>
                          <a:spcPts val="0"/>
                        </a:spcBef>
                        <a:spcAft>
                          <a:spcPts val="0"/>
                        </a:spcAft>
                        <a:buNone/>
                      </a:pPr>
                      <a:r>
                        <a:t/>
                      </a:r>
                      <a:endParaRPr b="1" sz="2700">
                        <a:solidFill>
                          <a:schemeClr val="dk2"/>
                        </a:solidFill>
                        <a:latin typeface="Montserrat"/>
                        <a:ea typeface="Montserrat"/>
                        <a:cs typeface="Montserrat"/>
                        <a:sym typeface="Montserrat"/>
                      </a:endParaRPr>
                    </a:p>
                  </a:txBody>
                  <a:tcPr marT="91425" marB="91425" marR="91425" marL="91425"/>
                </a:tc>
                <a:tc>
                  <a:txBody>
                    <a:bodyPr/>
                    <a:lstStyle/>
                    <a:p>
                      <a:pPr indent="0" lvl="0" marL="0" rtl="0" algn="l">
                        <a:lnSpc>
                          <a:spcPct val="100000"/>
                        </a:lnSpc>
                        <a:spcBef>
                          <a:spcPts val="0"/>
                        </a:spcBef>
                        <a:spcAft>
                          <a:spcPts val="0"/>
                        </a:spcAft>
                        <a:buNone/>
                      </a:pPr>
                      <a:r>
                        <a:rPr b="1" lang="en-GB" sz="2700">
                          <a:solidFill>
                            <a:schemeClr val="dk2"/>
                          </a:solidFill>
                          <a:latin typeface="Montserrat"/>
                          <a:ea typeface="Montserrat"/>
                          <a:cs typeface="Montserrat"/>
                          <a:sym typeface="Montserrat"/>
                        </a:rPr>
                        <a:t>Definition</a:t>
                      </a:r>
                      <a:endParaRPr b="1" sz="2700">
                        <a:solidFill>
                          <a:schemeClr val="dk2"/>
                        </a:solidFill>
                        <a:latin typeface="Montserrat"/>
                        <a:ea typeface="Montserrat"/>
                        <a:cs typeface="Montserrat"/>
                        <a:sym typeface="Montserrat"/>
                      </a:endParaRPr>
                    </a:p>
                  </a:txBody>
                  <a:tcPr marT="91425" marB="91425" marR="91425" marL="91425"/>
                </a:tc>
                <a:tc>
                  <a:txBody>
                    <a:bodyPr/>
                    <a:lstStyle/>
                    <a:p>
                      <a:pPr indent="0" lvl="0" marL="0" rtl="0" algn="l">
                        <a:lnSpc>
                          <a:spcPct val="100000"/>
                        </a:lnSpc>
                        <a:spcBef>
                          <a:spcPts val="0"/>
                        </a:spcBef>
                        <a:spcAft>
                          <a:spcPts val="0"/>
                        </a:spcAft>
                        <a:buNone/>
                      </a:pPr>
                      <a:r>
                        <a:rPr b="1" lang="en-GB" sz="2700">
                          <a:solidFill>
                            <a:schemeClr val="dk2"/>
                          </a:solidFill>
                          <a:latin typeface="Montserrat"/>
                          <a:ea typeface="Montserrat"/>
                          <a:cs typeface="Montserrat"/>
                          <a:sym typeface="Montserrat"/>
                        </a:rPr>
                        <a:t>Word</a:t>
                      </a:r>
                      <a:endParaRPr b="1" sz="2700">
                        <a:solidFill>
                          <a:schemeClr val="dk2"/>
                        </a:solidFill>
                        <a:latin typeface="Montserrat"/>
                        <a:ea typeface="Montserrat"/>
                        <a:cs typeface="Montserrat"/>
                        <a:sym typeface="Montserrat"/>
                      </a:endParaRPr>
                    </a:p>
                  </a:txBody>
                  <a:tcPr marT="91425" marB="91425" marR="91425" marL="91425"/>
                </a:tc>
              </a:tr>
              <a:tr h="3413725">
                <a:tc>
                  <a:txBody>
                    <a:bodyPr/>
                    <a:lstStyle/>
                    <a:p>
                      <a:pPr indent="0" lvl="0" marL="0" rtl="0" algn="l">
                        <a:lnSpc>
                          <a:spcPct val="100000"/>
                        </a:lnSpc>
                        <a:spcBef>
                          <a:spcPts val="0"/>
                        </a:spcBef>
                        <a:spcAft>
                          <a:spcPts val="0"/>
                        </a:spcAft>
                        <a:buNone/>
                      </a:pPr>
                      <a:r>
                        <a:t/>
                      </a:r>
                      <a:endParaRPr b="1" sz="27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27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2700">
                          <a:solidFill>
                            <a:schemeClr val="dk2"/>
                          </a:solidFill>
                          <a:latin typeface="Montserrat"/>
                          <a:ea typeface="Montserrat"/>
                          <a:cs typeface="Montserrat"/>
                          <a:sym typeface="Montserrat"/>
                        </a:rPr>
                        <a:t>1</a:t>
                      </a:r>
                      <a:endParaRPr b="1" sz="2700">
                        <a:solidFill>
                          <a:schemeClr val="dk2"/>
                        </a:solidFill>
                        <a:latin typeface="Montserrat"/>
                        <a:ea typeface="Montserrat"/>
                        <a:cs typeface="Montserrat"/>
                        <a:sym typeface="Montserrat"/>
                      </a:endParaRPr>
                    </a:p>
                  </a:txBody>
                  <a:tcPr marT="91425" marB="91425" marR="91425" marL="91425"/>
                </a:tc>
                <a:tc>
                  <a:txBody>
                    <a:bodyPr/>
                    <a:lstStyle/>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 </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___ le collège</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___ des moments</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1200"/>
                        </a:spcAft>
                        <a:buNone/>
                      </a:pPr>
                      <a:r>
                        <a:rPr lang="en-GB" sz="2700">
                          <a:solidFill>
                            <a:schemeClr val="dk2"/>
                          </a:solidFill>
                          <a:latin typeface="Montserrat"/>
                          <a:ea typeface="Montserrat"/>
                          <a:cs typeface="Montserrat"/>
                          <a:sym typeface="Montserrat"/>
                        </a:rPr>
                        <a:t>___ quatre semaines</a:t>
                      </a:r>
                      <a:endParaRPr sz="2700">
                        <a:solidFill>
                          <a:schemeClr val="dk2"/>
                        </a:solidFill>
                        <a:latin typeface="Montserrat"/>
                        <a:ea typeface="Montserrat"/>
                        <a:cs typeface="Montserrat"/>
                        <a:sym typeface="Montserrat"/>
                      </a:endParaRPr>
                    </a:p>
                  </a:txBody>
                  <a:tcPr marT="91425" marB="91425" marR="91425" marL="91425"/>
                </a:tc>
                <a:tc>
                  <a:txBody>
                    <a:bodyPr/>
                    <a:lstStyle/>
                    <a:p>
                      <a:pPr indent="0" lvl="0" marL="0" rtl="0" algn="l">
                        <a:lnSpc>
                          <a:spcPct val="130000"/>
                        </a:lnSpc>
                        <a:spcBef>
                          <a:spcPts val="0"/>
                        </a:spcBef>
                        <a:spcAft>
                          <a:spcPts val="0"/>
                        </a:spcAft>
                        <a:buNone/>
                      </a:pPr>
                      <a:r>
                        <a:rPr lang="en-GB" sz="2700">
                          <a:solidFill>
                            <a:schemeClr val="dk2"/>
                          </a:solidFill>
                          <a:latin typeface="Montserrat"/>
                          <a:ea typeface="Montserrat"/>
                          <a:cs typeface="Montserrat"/>
                          <a:sym typeface="Montserrat"/>
                        </a:rPr>
                        <a:t>a. les courses</a:t>
                      </a:r>
                      <a:endParaRPr sz="2700">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2700">
                          <a:solidFill>
                            <a:schemeClr val="dk2"/>
                          </a:solidFill>
                          <a:latin typeface="Montserrat"/>
                          <a:ea typeface="Montserrat"/>
                          <a:cs typeface="Montserrat"/>
                          <a:sym typeface="Montserrat"/>
                        </a:rPr>
                        <a:t>b. le mois</a:t>
                      </a:r>
                      <a:endParaRPr sz="2700">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2700">
                          <a:solidFill>
                            <a:schemeClr val="dk2"/>
                          </a:solidFill>
                          <a:latin typeface="Montserrat"/>
                          <a:ea typeface="Montserrat"/>
                          <a:cs typeface="Montserrat"/>
                          <a:sym typeface="Montserrat"/>
                        </a:rPr>
                        <a:t>c. la saison</a:t>
                      </a:r>
                      <a:endParaRPr sz="2700">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2700">
                          <a:solidFill>
                            <a:schemeClr val="dk2"/>
                          </a:solidFill>
                          <a:latin typeface="Montserrat"/>
                          <a:ea typeface="Montserrat"/>
                          <a:cs typeface="Montserrat"/>
                          <a:sym typeface="Montserrat"/>
                        </a:rPr>
                        <a:t>d. le temps</a:t>
                      </a:r>
                      <a:endParaRPr sz="2700">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2700">
                          <a:solidFill>
                            <a:schemeClr val="dk2"/>
                          </a:solidFill>
                          <a:latin typeface="Montserrat"/>
                          <a:ea typeface="Montserrat"/>
                          <a:cs typeface="Montserrat"/>
                          <a:sym typeface="Montserrat"/>
                        </a:rPr>
                        <a:t>e. l’école</a:t>
                      </a:r>
                      <a:endParaRPr sz="2700">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2700">
                          <a:solidFill>
                            <a:schemeClr val="dk2"/>
                          </a:solidFill>
                          <a:latin typeface="Montserrat"/>
                          <a:ea typeface="Montserrat"/>
                          <a:cs typeface="Montserrat"/>
                          <a:sym typeface="Montserrat"/>
                        </a:rPr>
                        <a:t>f. l’université</a:t>
                      </a:r>
                      <a:endParaRPr sz="2700">
                        <a:solidFill>
                          <a:schemeClr val="dk2"/>
                        </a:solidFill>
                        <a:latin typeface="Montserrat"/>
                        <a:ea typeface="Montserrat"/>
                        <a:cs typeface="Montserrat"/>
                        <a:sym typeface="Montserrat"/>
                      </a:endParaRPr>
                    </a:p>
                  </a:txBody>
                  <a:tcPr marT="91425" marB="91425" marR="91425" marL="91425"/>
                </a:tc>
              </a:tr>
              <a:tr h="3413725">
                <a:tc>
                  <a:txBody>
                    <a:bodyPr/>
                    <a:lstStyle/>
                    <a:p>
                      <a:pPr indent="0" lvl="0" marL="0" rtl="0" algn="l">
                        <a:lnSpc>
                          <a:spcPct val="100000"/>
                        </a:lnSpc>
                        <a:spcBef>
                          <a:spcPts val="0"/>
                        </a:spcBef>
                        <a:spcAft>
                          <a:spcPts val="0"/>
                        </a:spcAft>
                        <a:buNone/>
                      </a:pPr>
                      <a:r>
                        <a:t/>
                      </a:r>
                      <a:endParaRPr b="1" sz="27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27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2700">
                          <a:solidFill>
                            <a:schemeClr val="dk2"/>
                          </a:solidFill>
                          <a:latin typeface="Montserrat"/>
                          <a:ea typeface="Montserrat"/>
                          <a:cs typeface="Montserrat"/>
                          <a:sym typeface="Montserrat"/>
                        </a:rPr>
                        <a:t>2</a:t>
                      </a:r>
                      <a:endParaRPr b="1" sz="2700">
                        <a:solidFill>
                          <a:schemeClr val="dk2"/>
                        </a:solidFill>
                        <a:latin typeface="Montserrat"/>
                        <a:ea typeface="Montserrat"/>
                        <a:cs typeface="Montserrat"/>
                        <a:sym typeface="Montserrat"/>
                      </a:endParaRPr>
                    </a:p>
                  </a:txBody>
                  <a:tcPr marT="91425" marB="91425" marR="91425" marL="91425"/>
                </a:tc>
                <a:tc>
                  <a:txBody>
                    <a:bodyPr/>
                    <a:lstStyle/>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___ arriver</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___ faire</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1200"/>
                        </a:spcAft>
                        <a:buNone/>
                      </a:pPr>
                      <a:r>
                        <a:rPr lang="en-GB" sz="2700">
                          <a:solidFill>
                            <a:schemeClr val="dk2"/>
                          </a:solidFill>
                          <a:latin typeface="Montserrat"/>
                          <a:ea typeface="Montserrat"/>
                          <a:cs typeface="Montserrat"/>
                          <a:sym typeface="Montserrat"/>
                        </a:rPr>
                        <a:t>___ apprendre</a:t>
                      </a:r>
                      <a:endParaRPr sz="2700">
                        <a:solidFill>
                          <a:schemeClr val="dk2"/>
                        </a:solidFill>
                        <a:latin typeface="Montserrat"/>
                        <a:ea typeface="Montserrat"/>
                        <a:cs typeface="Montserrat"/>
                        <a:sym typeface="Montserrat"/>
                      </a:endParaRPr>
                    </a:p>
                  </a:txBody>
                  <a:tcPr marT="91425" marB="91425" marR="91425" marL="91425" anchor="ctr"/>
                </a:tc>
                <a:tc>
                  <a:txBody>
                    <a:bodyPr/>
                    <a:lstStyle/>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a. étudier</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b. créer</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c. célébrer</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d. peser</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e. jouer</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1200"/>
                        </a:spcAft>
                        <a:buNone/>
                      </a:pPr>
                      <a:r>
                        <a:rPr lang="en-GB" sz="2700">
                          <a:solidFill>
                            <a:schemeClr val="dk2"/>
                          </a:solidFill>
                          <a:latin typeface="Montserrat"/>
                          <a:ea typeface="Montserrat"/>
                          <a:cs typeface="Montserrat"/>
                          <a:sym typeface="Montserrat"/>
                        </a:rPr>
                        <a:t>f. venir</a:t>
                      </a:r>
                      <a:endParaRPr sz="2700">
                        <a:solidFill>
                          <a:schemeClr val="dk2"/>
                        </a:solidFill>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aphicFrame>
        <p:nvGraphicFramePr>
          <p:cNvPr id="195" name="Google Shape;195;p35"/>
          <p:cNvGraphicFramePr/>
          <p:nvPr/>
        </p:nvGraphicFramePr>
        <p:xfrm>
          <a:off x="2771600" y="1389188"/>
          <a:ext cx="3000000" cy="3000000"/>
        </p:xfrm>
        <a:graphic>
          <a:graphicData uri="http://schemas.openxmlformats.org/drawingml/2006/table">
            <a:tbl>
              <a:tblPr>
                <a:noFill/>
                <a:tableStyleId>{45907177-8335-46AA-9901-B8348BF19CB6}</a:tableStyleId>
              </a:tblPr>
              <a:tblGrid>
                <a:gridCol w="1002000"/>
                <a:gridCol w="5500825"/>
                <a:gridCol w="5106850"/>
              </a:tblGrid>
              <a:tr h="681175">
                <a:tc>
                  <a:txBody>
                    <a:bodyPr/>
                    <a:lstStyle/>
                    <a:p>
                      <a:pPr indent="0" lvl="0" marL="0" rtl="0" algn="l">
                        <a:lnSpc>
                          <a:spcPct val="100000"/>
                        </a:lnSpc>
                        <a:spcBef>
                          <a:spcPts val="0"/>
                        </a:spcBef>
                        <a:spcAft>
                          <a:spcPts val="0"/>
                        </a:spcAft>
                        <a:buNone/>
                      </a:pPr>
                      <a:r>
                        <a:t/>
                      </a:r>
                      <a:endParaRPr b="1" sz="2700">
                        <a:solidFill>
                          <a:schemeClr val="dk2"/>
                        </a:solidFill>
                        <a:latin typeface="Montserrat"/>
                        <a:ea typeface="Montserrat"/>
                        <a:cs typeface="Montserrat"/>
                        <a:sym typeface="Montserrat"/>
                      </a:endParaRPr>
                    </a:p>
                  </a:txBody>
                  <a:tcPr marT="91425" marB="91425" marR="91425" marL="91425" anchor="ctr"/>
                </a:tc>
                <a:tc>
                  <a:txBody>
                    <a:bodyPr/>
                    <a:lstStyle/>
                    <a:p>
                      <a:pPr indent="0" lvl="0" marL="0" rtl="0" algn="l">
                        <a:lnSpc>
                          <a:spcPct val="100000"/>
                        </a:lnSpc>
                        <a:spcBef>
                          <a:spcPts val="0"/>
                        </a:spcBef>
                        <a:spcAft>
                          <a:spcPts val="0"/>
                        </a:spcAft>
                        <a:buNone/>
                      </a:pPr>
                      <a:r>
                        <a:rPr b="1" lang="en-GB" sz="2700">
                          <a:solidFill>
                            <a:schemeClr val="dk2"/>
                          </a:solidFill>
                          <a:latin typeface="Montserrat"/>
                          <a:ea typeface="Montserrat"/>
                          <a:cs typeface="Montserrat"/>
                          <a:sym typeface="Montserrat"/>
                        </a:rPr>
                        <a:t>Definition</a:t>
                      </a:r>
                      <a:endParaRPr b="1" sz="2700">
                        <a:solidFill>
                          <a:schemeClr val="dk2"/>
                        </a:solidFill>
                        <a:latin typeface="Montserrat"/>
                        <a:ea typeface="Montserrat"/>
                        <a:cs typeface="Montserrat"/>
                        <a:sym typeface="Montserrat"/>
                      </a:endParaRPr>
                    </a:p>
                  </a:txBody>
                  <a:tcPr marT="91425" marB="91425" marR="91425" marL="91425" anchor="ctr"/>
                </a:tc>
                <a:tc>
                  <a:txBody>
                    <a:bodyPr/>
                    <a:lstStyle/>
                    <a:p>
                      <a:pPr indent="0" lvl="0" marL="0" rtl="0" algn="l">
                        <a:lnSpc>
                          <a:spcPct val="100000"/>
                        </a:lnSpc>
                        <a:spcBef>
                          <a:spcPts val="0"/>
                        </a:spcBef>
                        <a:spcAft>
                          <a:spcPts val="0"/>
                        </a:spcAft>
                        <a:buNone/>
                      </a:pPr>
                      <a:r>
                        <a:rPr b="1" lang="en-GB" sz="2700">
                          <a:solidFill>
                            <a:schemeClr val="dk2"/>
                          </a:solidFill>
                          <a:latin typeface="Montserrat"/>
                          <a:ea typeface="Montserrat"/>
                          <a:cs typeface="Montserrat"/>
                          <a:sym typeface="Montserrat"/>
                        </a:rPr>
                        <a:t>Word</a:t>
                      </a:r>
                      <a:endParaRPr b="1" sz="2700">
                        <a:solidFill>
                          <a:schemeClr val="dk2"/>
                        </a:solidFill>
                        <a:latin typeface="Montserrat"/>
                        <a:ea typeface="Montserrat"/>
                        <a:cs typeface="Montserrat"/>
                        <a:sym typeface="Montserrat"/>
                      </a:endParaRPr>
                    </a:p>
                  </a:txBody>
                  <a:tcPr marT="91425" marB="91425" marR="91425" marL="91425" anchor="ctr"/>
                </a:tc>
              </a:tr>
              <a:tr h="3413725">
                <a:tc>
                  <a:txBody>
                    <a:bodyPr/>
                    <a:lstStyle/>
                    <a:p>
                      <a:pPr indent="0" lvl="0" marL="0" rtl="0" algn="l">
                        <a:lnSpc>
                          <a:spcPct val="100000"/>
                        </a:lnSpc>
                        <a:spcBef>
                          <a:spcPts val="0"/>
                        </a:spcBef>
                        <a:spcAft>
                          <a:spcPts val="0"/>
                        </a:spcAft>
                        <a:buNone/>
                      </a:pPr>
                      <a:r>
                        <a:rPr b="1" lang="en-GB" sz="2700">
                          <a:solidFill>
                            <a:schemeClr val="dk2"/>
                          </a:solidFill>
                          <a:latin typeface="Montserrat"/>
                          <a:ea typeface="Montserrat"/>
                          <a:cs typeface="Montserrat"/>
                          <a:sym typeface="Montserrat"/>
                        </a:rPr>
                        <a:t>3</a:t>
                      </a:r>
                      <a:endParaRPr b="1" sz="2700">
                        <a:solidFill>
                          <a:schemeClr val="dk2"/>
                        </a:solidFill>
                        <a:latin typeface="Montserrat"/>
                        <a:ea typeface="Montserrat"/>
                        <a:cs typeface="Montserrat"/>
                        <a:sym typeface="Montserrat"/>
                      </a:endParaRPr>
                    </a:p>
                  </a:txBody>
                  <a:tcPr marT="91425" marB="91425" marR="91425" marL="91425" anchor="ctr"/>
                </a:tc>
                <a:tc>
                  <a:txBody>
                    <a:bodyPr/>
                    <a:lstStyle/>
                    <a:p>
                      <a:pPr indent="0" lvl="0" marL="0" rtl="0" algn="l">
                        <a:lnSpc>
                          <a:spcPct val="100000"/>
                        </a:lnSpc>
                        <a:spcBef>
                          <a:spcPts val="0"/>
                        </a:spcBef>
                        <a:spcAft>
                          <a:spcPts val="0"/>
                        </a:spcAft>
                        <a:buNone/>
                      </a:pPr>
                      <a:r>
                        <a:rPr lang="en-GB" sz="2700">
                          <a:solidFill>
                            <a:schemeClr val="dk2"/>
                          </a:solidFill>
                          <a:latin typeface="Montserrat"/>
                          <a:ea typeface="Montserrat"/>
                          <a:cs typeface="Montserrat"/>
                          <a:sym typeface="Montserrat"/>
                        </a:rPr>
                        <a:t>___ beaucoup d’élèves</a:t>
                      </a:r>
                      <a:endParaRPr sz="27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lang="en-GB" sz="2700">
                          <a:solidFill>
                            <a:schemeClr val="dk2"/>
                          </a:solidFill>
                          <a:latin typeface="Montserrat"/>
                          <a:ea typeface="Montserrat"/>
                          <a:cs typeface="Montserrat"/>
                          <a:sym typeface="Montserrat"/>
                        </a:rPr>
                        <a:t>___ le plat</a:t>
                      </a:r>
                      <a:endParaRPr sz="27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lang="en-GB" sz="2700">
                          <a:solidFill>
                            <a:schemeClr val="dk2"/>
                          </a:solidFill>
                          <a:latin typeface="Montserrat"/>
                          <a:ea typeface="Montserrat"/>
                          <a:cs typeface="Montserrat"/>
                          <a:sym typeface="Montserrat"/>
                        </a:rPr>
                        <a:t>___ l’homme (m.) /la femme</a:t>
                      </a:r>
                      <a:endParaRPr sz="27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2700">
                        <a:solidFill>
                          <a:schemeClr val="dk2"/>
                        </a:solidFill>
                        <a:latin typeface="Montserrat"/>
                        <a:ea typeface="Montserrat"/>
                        <a:cs typeface="Montserrat"/>
                        <a:sym typeface="Montserrat"/>
                      </a:endParaRPr>
                    </a:p>
                  </a:txBody>
                  <a:tcPr marT="91425" marB="91425" marR="91425" marL="91425" anchor="ctr"/>
                </a:tc>
                <a:tc>
                  <a:txBody>
                    <a:bodyPr/>
                    <a:lstStyle/>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a. la personne</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b. le repas</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c. la classe</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d. le projet</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e. la carte</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1200"/>
                        </a:spcAft>
                        <a:buNone/>
                      </a:pPr>
                      <a:r>
                        <a:rPr lang="en-GB" sz="2700">
                          <a:solidFill>
                            <a:schemeClr val="dk2"/>
                          </a:solidFill>
                          <a:latin typeface="Montserrat"/>
                          <a:ea typeface="Montserrat"/>
                          <a:cs typeface="Montserrat"/>
                          <a:sym typeface="Montserrat"/>
                        </a:rPr>
                        <a:t>f. l’espace</a:t>
                      </a:r>
                      <a:endParaRPr sz="2700">
                        <a:solidFill>
                          <a:schemeClr val="dk2"/>
                        </a:solidFill>
                        <a:latin typeface="Montserrat"/>
                        <a:ea typeface="Montserrat"/>
                        <a:cs typeface="Montserrat"/>
                        <a:sym typeface="Montserrat"/>
                      </a:endParaRPr>
                    </a:p>
                  </a:txBody>
                  <a:tcPr marT="91425" marB="91425" marR="91425" marL="91425" anchor="ctr"/>
                </a:tc>
              </a:tr>
              <a:tr h="3413725">
                <a:tc>
                  <a:txBody>
                    <a:bodyPr/>
                    <a:lstStyle/>
                    <a:p>
                      <a:pPr indent="0" lvl="0" marL="0" rtl="0" algn="l">
                        <a:lnSpc>
                          <a:spcPct val="100000"/>
                        </a:lnSpc>
                        <a:spcBef>
                          <a:spcPts val="0"/>
                        </a:spcBef>
                        <a:spcAft>
                          <a:spcPts val="0"/>
                        </a:spcAft>
                        <a:buNone/>
                      </a:pPr>
                      <a:r>
                        <a:t/>
                      </a:r>
                      <a:endParaRPr b="1" sz="27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27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2700">
                          <a:solidFill>
                            <a:schemeClr val="dk2"/>
                          </a:solidFill>
                          <a:latin typeface="Montserrat"/>
                          <a:ea typeface="Montserrat"/>
                          <a:cs typeface="Montserrat"/>
                          <a:sym typeface="Montserrat"/>
                        </a:rPr>
                        <a:t>4</a:t>
                      </a:r>
                      <a:endParaRPr b="1" sz="2700">
                        <a:solidFill>
                          <a:schemeClr val="dk2"/>
                        </a:solidFill>
                        <a:latin typeface="Montserrat"/>
                        <a:ea typeface="Montserrat"/>
                        <a:cs typeface="Montserrat"/>
                        <a:sym typeface="Montserrat"/>
                      </a:endParaRPr>
                    </a:p>
                  </a:txBody>
                  <a:tcPr marT="91425" marB="91425" marR="91425" marL="91425" anchor="ctr"/>
                </a:tc>
                <a:tc>
                  <a:txBody>
                    <a:bodyPr/>
                    <a:lstStyle/>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___ une ville en Angleterre</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___ une ville en Belgique</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___ le 25 décembre</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t/>
                      </a:r>
                      <a:endParaRPr sz="2700">
                        <a:solidFill>
                          <a:schemeClr val="dk2"/>
                        </a:solidFill>
                        <a:latin typeface="Montserrat"/>
                        <a:ea typeface="Montserrat"/>
                        <a:cs typeface="Montserrat"/>
                        <a:sym typeface="Montserrat"/>
                      </a:endParaRPr>
                    </a:p>
                  </a:txBody>
                  <a:tcPr marT="91425" marB="91425" marR="91425" marL="91425" anchor="ctr"/>
                </a:tc>
                <a:tc>
                  <a:txBody>
                    <a:bodyPr/>
                    <a:lstStyle/>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a. Paris</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b. Bruxelles</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c. Noël</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d. Alger</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700">
                          <a:solidFill>
                            <a:schemeClr val="dk2"/>
                          </a:solidFill>
                          <a:latin typeface="Montserrat"/>
                          <a:ea typeface="Montserrat"/>
                          <a:cs typeface="Montserrat"/>
                          <a:sym typeface="Montserrat"/>
                        </a:rPr>
                        <a:t>e. Londres</a:t>
                      </a:r>
                      <a:endParaRPr sz="2700">
                        <a:solidFill>
                          <a:schemeClr val="dk2"/>
                        </a:solidFill>
                        <a:latin typeface="Montserrat"/>
                        <a:ea typeface="Montserrat"/>
                        <a:cs typeface="Montserrat"/>
                        <a:sym typeface="Montserrat"/>
                      </a:endParaRPr>
                    </a:p>
                    <a:p>
                      <a:pPr indent="0" lvl="0" marL="0" rtl="0" algn="l">
                        <a:lnSpc>
                          <a:spcPct val="100000"/>
                        </a:lnSpc>
                        <a:spcBef>
                          <a:spcPts val="1200"/>
                        </a:spcBef>
                        <a:spcAft>
                          <a:spcPts val="1200"/>
                        </a:spcAft>
                        <a:buNone/>
                      </a:pPr>
                      <a:r>
                        <a:rPr lang="en-GB" sz="2700">
                          <a:solidFill>
                            <a:schemeClr val="dk2"/>
                          </a:solidFill>
                          <a:latin typeface="Montserrat"/>
                          <a:ea typeface="Montserrat"/>
                          <a:cs typeface="Montserrat"/>
                          <a:sym typeface="Montserrat"/>
                        </a:rPr>
                        <a:t>f. Genève</a:t>
                      </a:r>
                      <a:endParaRPr sz="2700">
                        <a:solidFill>
                          <a:schemeClr val="dk2"/>
                        </a:solidFill>
                        <a:latin typeface="Montserrat"/>
                        <a:ea typeface="Montserrat"/>
                        <a:cs typeface="Montserrat"/>
                        <a:sym typeface="Montserrat"/>
                      </a:endParaRPr>
                    </a:p>
                  </a:txBody>
                  <a:tcPr marT="91425" marB="91425" marR="91425" marL="91425"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association and collocation</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On the next two slides, </a:t>
            </a:r>
            <a:r>
              <a:rPr lang="en-GB" sz="3000">
                <a:solidFill>
                  <a:schemeClr val="dk2"/>
                </a:solidFill>
                <a:highlight>
                  <a:srgbClr val="FFFFFF"/>
                </a:highlight>
                <a:latin typeface="Montserrat"/>
                <a:ea typeface="Montserrat"/>
                <a:cs typeface="Montserrat"/>
                <a:sym typeface="Montserrat"/>
              </a:rPr>
              <a:t>Put a cross (x) next to:</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b="1" sz="3000">
              <a:solidFill>
                <a:schemeClr val="dk2"/>
              </a:solidFill>
              <a:highlight>
                <a:srgbClr val="FFFFFF"/>
              </a:highlight>
              <a:latin typeface="Montserrat"/>
              <a:ea typeface="Montserrat"/>
              <a:cs typeface="Montserrat"/>
              <a:sym typeface="Montserrat"/>
            </a:endParaRPr>
          </a:p>
          <a:p>
            <a:pPr indent="-419099" lvl="0" marL="899999" rtl="0" algn="l">
              <a:lnSpc>
                <a:spcPct val="115000"/>
              </a:lnSpc>
              <a:spcBef>
                <a:spcPts val="0"/>
              </a:spcBef>
              <a:spcAft>
                <a:spcPts val="0"/>
              </a:spcAft>
              <a:buClr>
                <a:schemeClr val="dk2"/>
              </a:buClr>
              <a:buSzPts val="3000"/>
              <a:buFont typeface="Montserrat"/>
              <a:buChar char="●"/>
            </a:pPr>
            <a:r>
              <a:rPr b="1" lang="en-GB" sz="3000" u="sng">
                <a:solidFill>
                  <a:schemeClr val="dk2"/>
                </a:solidFill>
                <a:highlight>
                  <a:srgbClr val="FFFFFF"/>
                </a:highlight>
                <a:latin typeface="Montserrat"/>
                <a:ea typeface="Montserrat"/>
                <a:cs typeface="Montserrat"/>
                <a:sym typeface="Montserrat"/>
              </a:rPr>
              <a:t>At least</a:t>
            </a:r>
            <a:r>
              <a:rPr b="1" lang="en-GB" sz="3000">
                <a:solidFill>
                  <a:schemeClr val="dk2"/>
                </a:solidFill>
                <a:highlight>
                  <a:srgbClr val="FFFFFF"/>
                </a:highlight>
                <a:latin typeface="Montserrat"/>
                <a:ea typeface="Montserrat"/>
                <a:cs typeface="Montserrat"/>
                <a:sym typeface="Montserrat"/>
              </a:rPr>
              <a:t> one word </a:t>
            </a:r>
            <a:r>
              <a:rPr lang="en-GB" sz="3000">
                <a:solidFill>
                  <a:schemeClr val="dk2"/>
                </a:solidFill>
                <a:highlight>
                  <a:srgbClr val="FFFFFF"/>
                </a:highlight>
                <a:latin typeface="Montserrat"/>
                <a:ea typeface="Montserrat"/>
                <a:cs typeface="Montserrat"/>
                <a:sym typeface="Montserrat"/>
              </a:rPr>
              <a:t>in</a:t>
            </a:r>
            <a:r>
              <a:rPr b="1" lang="en-GB" sz="3000">
                <a:solidFill>
                  <a:schemeClr val="dk2"/>
                </a:solidFill>
                <a:highlight>
                  <a:srgbClr val="FFFFFF"/>
                </a:highlight>
                <a:latin typeface="Montserrat"/>
                <a:ea typeface="Montserrat"/>
                <a:cs typeface="Montserrat"/>
                <a:sym typeface="Montserrat"/>
              </a:rPr>
              <a:t> column 1</a:t>
            </a:r>
            <a:r>
              <a:rPr lang="en-GB" sz="3000">
                <a:solidFill>
                  <a:schemeClr val="dk2"/>
                </a:solidFill>
                <a:highlight>
                  <a:srgbClr val="FFFFFF"/>
                </a:highlight>
                <a:latin typeface="Montserrat"/>
                <a:ea typeface="Montserrat"/>
                <a:cs typeface="Montserrat"/>
                <a:sym typeface="Montserrat"/>
              </a:rPr>
              <a:t> with a </a:t>
            </a:r>
            <a:r>
              <a:rPr b="1" lang="en-GB" sz="3000">
                <a:solidFill>
                  <a:schemeClr val="dk2"/>
                </a:solidFill>
                <a:highlight>
                  <a:srgbClr val="FFFFFF"/>
                </a:highlight>
                <a:latin typeface="Montserrat"/>
                <a:ea typeface="Montserrat"/>
                <a:cs typeface="Montserrat"/>
                <a:sym typeface="Montserrat"/>
              </a:rPr>
              <a:t>meaning</a:t>
            </a:r>
            <a:r>
              <a:rPr lang="en-GB" sz="3000">
                <a:solidFill>
                  <a:schemeClr val="dk2"/>
                </a:solidFill>
                <a:highlight>
                  <a:srgbClr val="FFFFFF"/>
                </a:highlight>
                <a:latin typeface="Montserrat"/>
                <a:ea typeface="Montserrat"/>
                <a:cs typeface="Montserrat"/>
                <a:sym typeface="Montserrat"/>
              </a:rPr>
              <a:t> that is </a:t>
            </a:r>
            <a:r>
              <a:rPr b="1" lang="en-GB" sz="3000">
                <a:solidFill>
                  <a:schemeClr val="dk2"/>
                </a:solidFill>
                <a:highlight>
                  <a:srgbClr val="FFFFFF"/>
                </a:highlight>
                <a:latin typeface="Montserrat"/>
                <a:ea typeface="Montserrat"/>
                <a:cs typeface="Montserrat"/>
                <a:sym typeface="Montserrat"/>
              </a:rPr>
              <a:t>related</a:t>
            </a:r>
            <a:r>
              <a:rPr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to the word in bold on the left</a:t>
            </a:r>
            <a:endParaRPr b="1" sz="3000">
              <a:solidFill>
                <a:schemeClr val="dk2"/>
              </a:solidFill>
              <a:highlight>
                <a:srgbClr val="FFFFFF"/>
              </a:highlight>
              <a:latin typeface="Montserrat"/>
              <a:ea typeface="Montserrat"/>
              <a:cs typeface="Montserrat"/>
              <a:sym typeface="Montserrat"/>
            </a:endParaRPr>
          </a:p>
          <a:p>
            <a:pPr indent="-419099" lvl="0" marL="899999" rtl="0" algn="l">
              <a:lnSpc>
                <a:spcPct val="115000"/>
              </a:lnSpc>
              <a:spcBef>
                <a:spcPts val="0"/>
              </a:spcBef>
              <a:spcAft>
                <a:spcPts val="0"/>
              </a:spcAft>
              <a:buClr>
                <a:schemeClr val="dk2"/>
              </a:buClr>
              <a:buSzPts val="3000"/>
              <a:buFont typeface="Montserrat"/>
              <a:buChar char="●"/>
            </a:pPr>
            <a:r>
              <a:rPr b="1" lang="en-GB" sz="3000" u="sng">
                <a:solidFill>
                  <a:schemeClr val="dk2"/>
                </a:solidFill>
                <a:highlight>
                  <a:srgbClr val="FFFFFF"/>
                </a:highlight>
                <a:latin typeface="Montserrat"/>
                <a:ea typeface="Montserrat"/>
                <a:cs typeface="Montserrat"/>
                <a:sym typeface="Montserrat"/>
              </a:rPr>
              <a:t>At least</a:t>
            </a:r>
            <a:r>
              <a:rPr b="1" lang="en-GB" sz="3000">
                <a:solidFill>
                  <a:schemeClr val="dk2"/>
                </a:solidFill>
                <a:highlight>
                  <a:srgbClr val="FFFFFF"/>
                </a:highlight>
                <a:latin typeface="Montserrat"/>
                <a:ea typeface="Montserrat"/>
                <a:cs typeface="Montserrat"/>
                <a:sym typeface="Montserrat"/>
              </a:rPr>
              <a:t> one word </a:t>
            </a:r>
            <a:r>
              <a:rPr lang="en-GB" sz="3000">
                <a:solidFill>
                  <a:schemeClr val="dk2"/>
                </a:solidFill>
                <a:highlight>
                  <a:srgbClr val="FFFFFF"/>
                </a:highlight>
                <a:latin typeface="Montserrat"/>
                <a:ea typeface="Montserrat"/>
                <a:cs typeface="Montserrat"/>
                <a:sym typeface="Montserrat"/>
              </a:rPr>
              <a:t>in</a:t>
            </a:r>
            <a:r>
              <a:rPr b="1" lang="en-GB" sz="3000">
                <a:solidFill>
                  <a:schemeClr val="dk2"/>
                </a:solidFill>
                <a:highlight>
                  <a:srgbClr val="FFFFFF"/>
                </a:highlight>
                <a:latin typeface="Montserrat"/>
                <a:ea typeface="Montserrat"/>
                <a:cs typeface="Montserrat"/>
                <a:sym typeface="Montserrat"/>
              </a:rPr>
              <a:t> column 2 </a:t>
            </a:r>
            <a:r>
              <a:rPr lang="en-GB" sz="3000">
                <a:solidFill>
                  <a:schemeClr val="dk2"/>
                </a:solidFill>
                <a:highlight>
                  <a:srgbClr val="FFFFFF"/>
                </a:highlight>
                <a:latin typeface="Montserrat"/>
                <a:ea typeface="Montserrat"/>
                <a:cs typeface="Montserrat"/>
                <a:sym typeface="Montserrat"/>
              </a:rPr>
              <a:t>that could appear</a:t>
            </a:r>
            <a:r>
              <a:rPr b="1" lang="en-GB" sz="3000">
                <a:solidFill>
                  <a:schemeClr val="dk2"/>
                </a:solidFill>
                <a:highlight>
                  <a:srgbClr val="FFFFFF"/>
                </a:highlight>
                <a:latin typeface="Montserrat"/>
                <a:ea typeface="Montserrat"/>
                <a:cs typeface="Montserrat"/>
                <a:sym typeface="Montserrat"/>
              </a:rPr>
              <a:t> beside the word in bold</a:t>
            </a:r>
            <a:r>
              <a:rPr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in a</a:t>
            </a:r>
            <a:r>
              <a:rPr lang="en-GB" sz="3000">
                <a:solidFill>
                  <a:schemeClr val="dk2"/>
                </a:solidFill>
                <a:highlight>
                  <a:srgbClr val="FFFFFF"/>
                </a:highlight>
                <a:latin typeface="Montserrat"/>
                <a:ea typeface="Montserrat"/>
                <a:cs typeface="Montserrat"/>
                <a:sym typeface="Montserrat"/>
              </a:rPr>
              <a:t> </a:t>
            </a:r>
            <a:r>
              <a:rPr b="1" lang="en-GB" sz="3000">
                <a:solidFill>
                  <a:schemeClr val="dk2"/>
                </a:solidFill>
                <a:highlight>
                  <a:srgbClr val="FFFFFF"/>
                </a:highlight>
                <a:latin typeface="Montserrat"/>
                <a:ea typeface="Montserrat"/>
                <a:cs typeface="Montserrat"/>
                <a:sym typeface="Montserrat"/>
              </a:rPr>
              <a:t>sentence</a:t>
            </a:r>
            <a:endParaRPr b="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u="sng">
                <a:solidFill>
                  <a:schemeClr val="dk2"/>
                </a:solidFill>
                <a:highlight>
                  <a:srgbClr val="FFFFFF"/>
                </a:highlight>
                <a:latin typeface="Montserrat"/>
                <a:ea typeface="Montserrat"/>
                <a:cs typeface="Montserrat"/>
                <a:sym typeface="Montserrat"/>
              </a:rPr>
              <a:t>In total, you must put four crosses (x) for each question.</a:t>
            </a:r>
            <a:r>
              <a:rPr lang="en-GB" sz="3000">
                <a:solidFill>
                  <a:schemeClr val="dk2"/>
                </a:solidFill>
                <a:highlight>
                  <a:srgbClr val="FFFFFF"/>
                </a:highlight>
                <a:latin typeface="Montserrat"/>
                <a:ea typeface="Montserrat"/>
                <a:cs typeface="Montserrat"/>
                <a:sym typeface="Montserrat"/>
              </a:rPr>
              <a:t> You could tick two boxes in both columns, or you could tick three boxes in one column and one box in the other column!  </a:t>
            </a:r>
            <a:endParaRPr sz="30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aphicFrame>
        <p:nvGraphicFramePr>
          <p:cNvPr id="205" name="Google Shape;205;p37"/>
          <p:cNvGraphicFramePr/>
          <p:nvPr/>
        </p:nvGraphicFramePr>
        <p:xfrm>
          <a:off x="1672438" y="616225"/>
          <a:ext cx="3000000" cy="3000000"/>
        </p:xfrm>
        <a:graphic>
          <a:graphicData uri="http://schemas.openxmlformats.org/drawingml/2006/table">
            <a:tbl>
              <a:tblPr>
                <a:noFill/>
                <a:tableStyleId>{225C9130-D33B-4DB8-A18D-3EB95A1D543B}</a:tableStyleId>
              </a:tblPr>
              <a:tblGrid>
                <a:gridCol w="2409975"/>
                <a:gridCol w="5273125"/>
                <a:gridCol w="679750"/>
                <a:gridCol w="5005350"/>
                <a:gridCol w="926925"/>
              </a:tblGrid>
              <a:tr h="5143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Column 1</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(has a closely related meaning)</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Column 2</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(could appear beside)</a:t>
                      </a:r>
                      <a:endParaRPr b="1"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0025">
                <a:tc rowSpan="4">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1. </a:t>
                      </a:r>
                      <a:r>
                        <a:rPr b="1" lang="en-GB" sz="2800">
                          <a:solidFill>
                            <a:schemeClr val="dk2"/>
                          </a:solidFill>
                          <a:latin typeface="Montserrat"/>
                          <a:ea typeface="Montserrat"/>
                          <a:cs typeface="Montserrat"/>
                          <a:sym typeface="Montserrat"/>
                        </a:rPr>
                        <a:t>le chien</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l’hôtel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mange</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9550">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l’animal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intelligent</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9550">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la science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parfois</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0025">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étudier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dort</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0025">
                <a:tc rowSpan="4">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2. </a:t>
                      </a:r>
                      <a:r>
                        <a:rPr b="1" lang="en-GB" sz="2800">
                          <a:solidFill>
                            <a:schemeClr val="dk2"/>
                          </a:solidFill>
                          <a:latin typeface="Montserrat"/>
                          <a:ea typeface="Montserrat"/>
                          <a:cs typeface="Montserrat"/>
                          <a:sym typeface="Montserrat"/>
                        </a:rPr>
                        <a:t>le professeur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février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seize</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0025">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la recette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aide</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0025">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le lycée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strict</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52975">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les maths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douze</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aphicFrame>
        <p:nvGraphicFramePr>
          <p:cNvPr id="210" name="Google Shape;210;p38"/>
          <p:cNvGraphicFramePr/>
          <p:nvPr/>
        </p:nvGraphicFramePr>
        <p:xfrm>
          <a:off x="1672438" y="616225"/>
          <a:ext cx="3000000" cy="3000000"/>
        </p:xfrm>
        <a:graphic>
          <a:graphicData uri="http://schemas.openxmlformats.org/drawingml/2006/table">
            <a:tbl>
              <a:tblPr>
                <a:noFill/>
                <a:tableStyleId>{225C9130-D33B-4DB8-A18D-3EB95A1D543B}</a:tableStyleId>
              </a:tblPr>
              <a:tblGrid>
                <a:gridCol w="2409975"/>
                <a:gridCol w="5273125"/>
                <a:gridCol w="679750"/>
                <a:gridCol w="5005350"/>
                <a:gridCol w="926925"/>
              </a:tblGrid>
              <a:tr h="5143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Column 1</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(has a closely related meaning)</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Column 2</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(could appear beside)</a:t>
                      </a:r>
                      <a:endParaRPr b="1"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0025">
                <a:tc rowSpan="4">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3. </a:t>
                      </a:r>
                      <a:r>
                        <a:rPr b="1" lang="en-GB" sz="2800">
                          <a:solidFill>
                            <a:schemeClr val="dk2"/>
                          </a:solidFill>
                          <a:latin typeface="Montserrat"/>
                          <a:ea typeface="Montserrat"/>
                          <a:cs typeface="Montserrat"/>
                          <a:sym typeface="Montserrat"/>
                        </a:rPr>
                        <a:t>demain</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mardi</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il part</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9550">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bientôt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il y avait</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9550">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comme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national</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0025">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aujourd’hui</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assez</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0025">
                <a:tc rowSpan="4">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4. </a:t>
                      </a:r>
                      <a:r>
                        <a:rPr b="1" lang="en-GB" sz="2800">
                          <a:solidFill>
                            <a:schemeClr val="dk2"/>
                          </a:solidFill>
                          <a:latin typeface="Montserrat"/>
                          <a:ea typeface="Montserrat"/>
                          <a:cs typeface="Montserrat"/>
                          <a:sym typeface="Montserrat"/>
                        </a:rPr>
                        <a:t>cinq</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définir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e) il</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0025">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trois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f) facile</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0025">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combien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g) actrices</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0025">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elles viennent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h) cahiers</a:t>
                      </a:r>
                      <a:endParaRPr sz="2800">
                        <a:solidFill>
                          <a:schemeClr val="dk2"/>
                        </a:solidFill>
                        <a:latin typeface="Montserrat"/>
                        <a:ea typeface="Montserrat"/>
                        <a:cs typeface="Montserrat"/>
                        <a:sym typeface="Montserrat"/>
                      </a:endParaRPr>
                    </a:p>
                  </a:txBody>
                  <a:tcPr marT="91425" marB="91425" marR="68575" marL="68575">
                    <a:lnL cap="flat" cmpd="sng" w="190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9"/>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verb forms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b="1" lang="en-GB" sz="3000">
                <a:solidFill>
                  <a:schemeClr val="dk2"/>
                </a:solidFill>
                <a:latin typeface="Montserrat"/>
                <a:ea typeface="Montserrat"/>
                <a:cs typeface="Montserrat"/>
                <a:sym typeface="Montserrat"/>
              </a:rPr>
              <a:t>Read </a:t>
            </a:r>
            <a:r>
              <a:rPr lang="en-GB" sz="3000">
                <a:solidFill>
                  <a:schemeClr val="dk2"/>
                </a:solidFill>
                <a:latin typeface="Montserrat"/>
                <a:ea typeface="Montserrat"/>
                <a:cs typeface="Montserrat"/>
                <a:sym typeface="Montserrat"/>
              </a:rPr>
              <a:t>the sentences on the following two slides. The subject is missing.</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the person or people the sentence is about.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aphicFrame>
        <p:nvGraphicFramePr>
          <p:cNvPr id="220" name="Google Shape;220;p40"/>
          <p:cNvGraphicFramePr/>
          <p:nvPr/>
        </p:nvGraphicFramePr>
        <p:xfrm>
          <a:off x="988913" y="1209375"/>
          <a:ext cx="3000000" cy="3000000"/>
        </p:xfrm>
        <a:graphic>
          <a:graphicData uri="http://schemas.openxmlformats.org/drawingml/2006/table">
            <a:tbl>
              <a:tblPr>
                <a:noFill/>
                <a:tableStyleId>{225C9130-D33B-4DB8-A18D-3EB95A1D543B}</a:tableStyleId>
              </a:tblPr>
              <a:tblGrid>
                <a:gridCol w="1323350"/>
                <a:gridCol w="4846725"/>
                <a:gridCol w="3765175"/>
                <a:gridCol w="6374925"/>
              </a:tblGrid>
              <a:tr h="1497925">
                <a:tc>
                  <a:txBody>
                    <a:bodyPr/>
                    <a:lstStyle/>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a:t>
                      </a: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  </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bois un verre de lait.</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we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 sortons maintenant.</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3.</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we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 devenez avocats.</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4.</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a:t>
                      </a:r>
                      <a:endParaRPr baseline="-25000"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remplissent ensemble les blancs.</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5.</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 I </a:t>
                      </a:r>
                      <a:r>
                        <a:rPr i="1" lang="en-GB" sz="3000">
                          <a:solidFill>
                            <a:schemeClr val="dk2"/>
                          </a:solidFill>
                          <a:latin typeface="Montserrat"/>
                          <a:ea typeface="Montserrat"/>
                          <a:cs typeface="Montserrat"/>
                          <a:sym typeface="Montserrat"/>
                        </a:rPr>
                        <a:t>or</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  </a:t>
                      </a:r>
                      <a:endParaRPr sz="3000">
                        <a:solidFill>
                          <a:schemeClr val="dk2"/>
                        </a:solidFill>
                        <a:latin typeface="Montserrat"/>
                        <a:ea typeface="Montserrat"/>
                        <a:cs typeface="Montserrat"/>
                        <a:sym typeface="Montserrat"/>
                      </a:endParaRPr>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veut aller à la plage.</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aphicFrame>
        <p:nvGraphicFramePr>
          <p:cNvPr id="225" name="Google Shape;225;p41"/>
          <p:cNvGraphicFramePr/>
          <p:nvPr/>
        </p:nvGraphicFramePr>
        <p:xfrm>
          <a:off x="988913" y="1209375"/>
          <a:ext cx="3000000" cy="3000000"/>
        </p:xfrm>
        <a:graphic>
          <a:graphicData uri="http://schemas.openxmlformats.org/drawingml/2006/table">
            <a:tbl>
              <a:tblPr>
                <a:noFill/>
                <a:tableStyleId>{225C9130-D33B-4DB8-A18D-3EB95A1D543B}</a:tableStyleId>
              </a:tblPr>
              <a:tblGrid>
                <a:gridCol w="1323350"/>
                <a:gridCol w="4846725"/>
                <a:gridCol w="3322725"/>
                <a:gridCol w="6817375"/>
              </a:tblGrid>
              <a:tr h="1666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6.</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a:t>
                      </a: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we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allez au musée.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7.</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 </a:t>
                      </a:r>
                      <a:r>
                        <a:rPr lang="en-GB" sz="3000">
                          <a:solidFill>
                            <a:schemeClr val="dk2"/>
                          </a:solidFill>
                          <a:latin typeface="Montserrat"/>
                          <a:ea typeface="Montserrat"/>
                          <a:cs typeface="Montserrat"/>
                          <a:sym typeface="Montserrat"/>
                        </a:rPr>
                        <a:t>you </a:t>
                      </a:r>
                      <a:r>
                        <a:rPr baseline="-25000" lang="en-GB" sz="3000">
                          <a:solidFill>
                            <a:schemeClr val="dk2"/>
                          </a:solidFill>
                          <a:latin typeface="Montserrat"/>
                          <a:ea typeface="Montserrat"/>
                          <a:cs typeface="Montserrat"/>
                          <a:sym typeface="Montserrat"/>
                        </a:rPr>
                        <a:t>[singular]</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he/she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a:t>
                      </a:r>
                      <a:endParaRPr b="1" sz="3000">
                        <a:solidFill>
                          <a:schemeClr val="dk2"/>
                        </a:solidFill>
                        <a:latin typeface="Montserrat"/>
                        <a:ea typeface="Montserrat"/>
                        <a:cs typeface="Montserrat"/>
                        <a:sym typeface="Montserrat"/>
                      </a:endParaRPr>
                    </a:p>
                  </a:txBody>
                  <a:tcPr marT="91425" marB="91425" marR="68575" marL="68575">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comprends le français</a:t>
                      </a:r>
                      <a:r>
                        <a:rPr b="1" lang="en-GB" sz="3000">
                          <a:solidFill>
                            <a:schemeClr val="dk2"/>
                          </a:solidFill>
                          <a:latin typeface="Montserrat"/>
                          <a:ea typeface="Montserrat"/>
                          <a:cs typeface="Montserrat"/>
                          <a:sym typeface="Montserrat"/>
                        </a:rPr>
                        <a:t>.</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8.</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 </a:t>
                      </a:r>
                      <a:r>
                        <a:rPr lang="en-GB" sz="3000">
                          <a:solidFill>
                            <a:schemeClr val="dk2"/>
                          </a:solidFill>
                          <a:latin typeface="Montserrat"/>
                          <a:ea typeface="Montserrat"/>
                          <a:cs typeface="Montserrat"/>
                          <a:sym typeface="Montserrat"/>
                        </a:rPr>
                        <a:t>he/she</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we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a:t>
                      </a:r>
                      <a:endParaRPr baseline="-25000"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they</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change la date de l'événement.</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979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9.</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 </a:t>
                      </a:r>
                      <a:r>
                        <a:rPr i="1" lang="en-GB" sz="3000">
                          <a:solidFill>
                            <a:schemeClr val="dk2"/>
                          </a:solidFill>
                          <a:latin typeface="Montserrat"/>
                          <a:ea typeface="Montserrat"/>
                          <a:cs typeface="Montserrat"/>
                          <a:sym typeface="Montserrat"/>
                        </a:rPr>
                        <a:t>or </a:t>
                      </a:r>
                      <a:r>
                        <a:rPr lang="en-GB" sz="3000">
                          <a:solidFill>
                            <a:schemeClr val="dk2"/>
                          </a:solidFill>
                          <a:latin typeface="Montserrat"/>
                          <a:ea typeface="Montserrat"/>
                          <a:cs typeface="Montserrat"/>
                          <a:sym typeface="Montserrat"/>
                        </a:rPr>
                        <a:t>he/she</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[singular]</a:t>
                      </a:r>
                      <a:endParaRPr baseline="-25000"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we</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you </a:t>
                      </a:r>
                      <a:r>
                        <a:rPr baseline="-25000" lang="en-GB" sz="3000">
                          <a:solidFill>
                            <a:schemeClr val="dk2"/>
                          </a:solidFill>
                          <a:latin typeface="Montserrat"/>
                          <a:ea typeface="Montserrat"/>
                          <a:cs typeface="Montserrat"/>
                          <a:sym typeface="Montserrat"/>
                        </a:rPr>
                        <a:t>[plural]</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arrives en retard.</a:t>
                      </a:r>
                      <a:endParaRPr b="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2"/>
          <p:cNvSpPr txBox="1"/>
          <p:nvPr/>
        </p:nvSpPr>
        <p:spPr>
          <a:xfrm>
            <a:off x="737400" y="712850"/>
            <a:ext cx="16813200" cy="86031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gender and number agreement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the </a:t>
            </a:r>
            <a:r>
              <a:rPr b="1" lang="en-GB" sz="3000">
                <a:solidFill>
                  <a:schemeClr val="dk2"/>
                </a:solidFill>
                <a:latin typeface="Montserrat"/>
                <a:ea typeface="Montserrat"/>
                <a:cs typeface="Montserrat"/>
                <a:sym typeface="Montserrat"/>
              </a:rPr>
              <a:t>noun </a:t>
            </a:r>
            <a:r>
              <a:rPr lang="en-GB" sz="3000">
                <a:solidFill>
                  <a:schemeClr val="dk2"/>
                </a:solidFill>
                <a:latin typeface="Montserrat"/>
                <a:ea typeface="Montserrat"/>
                <a:cs typeface="Montserrat"/>
                <a:sym typeface="Montserrat"/>
              </a:rPr>
              <a:t>that completes the sentence.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1. Je vais en …							☐  banque (f.)				☐ France (f.)		☐ hôtel (m.)</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2. Elle habite à côté de l' …		☐ maisons (f.pl.)			☐ montagne (f.)	☐ hôpital (m.)</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3. Nous allons à la …				☐ cinéma (m.)				☐ plage (f.)			☐ collèges (m.pl.)</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4. Je mange du …					☐ poisson (m.)				☐ fruits (m.pl.)		☐ glace (f.)</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5. Tu sors avec ta …					☐ mère (f.)					☐ chien (m.)		☐ chats (m.pl.)</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6. Elle aime son …					☐ cahiers (m.pl.)			☐ maman (f.)		☐ cadeau (m.)</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7. J'aime ces …							☐ professeur (m.)		☐ vue (f.)				☐ vêtements (m.pl.)</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A - LISTENING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3"/>
          <p:cNvSpPr txBox="1"/>
          <p:nvPr/>
        </p:nvSpPr>
        <p:spPr>
          <a:xfrm>
            <a:off x="737400" y="7376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 word order</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b="1" lang="en-GB" sz="3000">
                <a:solidFill>
                  <a:schemeClr val="dk2"/>
                </a:solidFill>
                <a:latin typeface="Montserrat"/>
                <a:ea typeface="Montserrat"/>
                <a:cs typeface="Montserrat"/>
                <a:sym typeface="Montserrat"/>
              </a:rPr>
              <a:t>Write </a:t>
            </a:r>
            <a:r>
              <a:rPr lang="en-GB" sz="3000">
                <a:solidFill>
                  <a:schemeClr val="dk2"/>
                </a:solidFill>
                <a:latin typeface="Montserrat"/>
                <a:ea typeface="Montserrat"/>
                <a:cs typeface="Montserrat"/>
                <a:sym typeface="Montserrat"/>
              </a:rPr>
              <a:t>the words in each box in the </a:t>
            </a:r>
            <a:r>
              <a:rPr b="1" lang="en-GB" sz="3000">
                <a:solidFill>
                  <a:schemeClr val="dk2"/>
                </a:solidFill>
                <a:latin typeface="Montserrat"/>
                <a:ea typeface="Montserrat"/>
                <a:cs typeface="Montserrat"/>
                <a:sym typeface="Montserrat"/>
              </a:rPr>
              <a:t>correct order</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236" name="Google Shape;236;p43"/>
          <p:cNvGraphicFramePr/>
          <p:nvPr/>
        </p:nvGraphicFramePr>
        <p:xfrm>
          <a:off x="1355600" y="4671325"/>
          <a:ext cx="3000000" cy="3000000"/>
        </p:xfrm>
        <a:graphic>
          <a:graphicData uri="http://schemas.openxmlformats.org/drawingml/2006/table">
            <a:tbl>
              <a:tblPr>
                <a:noFill/>
                <a:tableStyleId>{225C9130-D33B-4DB8-A18D-3EB95A1D543B}</a:tableStyleId>
              </a:tblPr>
              <a:tblGrid>
                <a:gridCol w="997175"/>
                <a:gridCol w="3234725"/>
                <a:gridCol w="10895875"/>
              </a:tblGrid>
              <a:tr h="847725">
                <a:tc>
                  <a:txBody>
                    <a:bodyPr/>
                    <a:lstStyle/>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mauvaise</a:t>
                      </a:r>
                      <a:endParaRPr sz="3000">
                        <a:solidFill>
                          <a:schemeClr val="dk2"/>
                        </a:solidFill>
                        <a:highlight>
                          <a:srgbClr val="FFFFFF"/>
                        </a:highlight>
                        <a:latin typeface="Montserrat"/>
                        <a:ea typeface="Montserrat"/>
                        <a:cs typeface="Montserrat"/>
                        <a:sym typeface="Montserrat"/>
                      </a:endParaRPr>
                    </a:p>
                    <a:p>
                      <a:pPr indent="0" lvl="0" marL="0" rtl="0" algn="ctr">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une</a:t>
                      </a:r>
                      <a:endParaRPr sz="3000">
                        <a:solidFill>
                          <a:schemeClr val="dk2"/>
                        </a:solidFill>
                        <a:highlight>
                          <a:srgbClr val="FFFFFF"/>
                        </a:highlight>
                        <a:latin typeface="Montserrat"/>
                        <a:ea typeface="Montserrat"/>
                        <a:cs typeface="Montserrat"/>
                        <a:sym typeface="Montserrat"/>
                      </a:endParaRPr>
                    </a:p>
                    <a:p>
                      <a:pPr indent="0" lvl="0" marL="0" rtl="0" algn="ctr">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idée</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Correct order:</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_________________________________________</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47725">
                <a:tc>
                  <a:txBody>
                    <a:bodyPr/>
                    <a:lstStyle/>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intelligent</a:t>
                      </a:r>
                      <a:endParaRPr sz="30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le</a:t>
                      </a:r>
                      <a:endParaRPr sz="30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garçon</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Correct order:</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_________________________________________</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4"/>
          <p:cNvSpPr txBox="1"/>
          <p:nvPr/>
        </p:nvSpPr>
        <p:spPr>
          <a:xfrm>
            <a:off x="737400" y="7376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D: present or past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Decide whether each sentence describes something that is </a:t>
            </a:r>
            <a:r>
              <a:rPr b="1" lang="en-GB" sz="3000">
                <a:solidFill>
                  <a:schemeClr val="dk2"/>
                </a:solidFill>
                <a:latin typeface="Montserrat"/>
                <a:ea typeface="Montserrat"/>
                <a:cs typeface="Montserrat"/>
                <a:sym typeface="Montserrat"/>
              </a:rPr>
              <a:t>happening now</a:t>
            </a:r>
            <a:r>
              <a:rPr lang="en-GB" sz="3000">
                <a:solidFill>
                  <a:schemeClr val="dk2"/>
                </a:solidFill>
                <a:latin typeface="Montserrat"/>
                <a:ea typeface="Montserrat"/>
                <a:cs typeface="Montserrat"/>
                <a:sym typeface="Montserrat"/>
              </a:rPr>
              <a:t> or something that </a:t>
            </a:r>
            <a:r>
              <a:rPr b="1" lang="en-GB" sz="3000">
                <a:solidFill>
                  <a:schemeClr val="dk2"/>
                </a:solidFill>
                <a:latin typeface="Montserrat"/>
                <a:ea typeface="Montserrat"/>
                <a:cs typeface="Montserrat"/>
                <a:sym typeface="Montserrat"/>
              </a:rPr>
              <a:t>happened yesterday</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the correct answer.</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1. J'ai fait la cuisine.						☐ happening now			☐ happened yesterday</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2. Elle voyage en Angleterre.		☐ happening now			☐ happened yesterday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5"/>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E: modal verbs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the correct start of each sentence.</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247" name="Google Shape;247;p45"/>
          <p:cNvGraphicFramePr/>
          <p:nvPr/>
        </p:nvGraphicFramePr>
        <p:xfrm>
          <a:off x="1236200" y="5222425"/>
          <a:ext cx="3000000" cy="3000000"/>
        </p:xfrm>
        <a:graphic>
          <a:graphicData uri="http://schemas.openxmlformats.org/drawingml/2006/table">
            <a:tbl>
              <a:tblPr>
                <a:noFill/>
                <a:tableStyleId>{225C9130-D33B-4DB8-A18D-3EB95A1D543B}</a:tableStyleId>
              </a:tblPr>
              <a:tblGrid>
                <a:gridCol w="3133675"/>
                <a:gridCol w="5735725"/>
                <a:gridCol w="6323300"/>
              </a:tblGrid>
              <a:tr h="1688325">
                <a:tc>
                  <a:txBody>
                    <a:bodyPr/>
                    <a:lstStyle/>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Tu …</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Tu veux...</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travailler à la maison.</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6883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Elle …</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Elle sait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joue du piano.</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6"/>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F: noun gender agreement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the correct start of each sentence.</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253" name="Google Shape;253;p46"/>
          <p:cNvGraphicFramePr/>
          <p:nvPr/>
        </p:nvGraphicFramePr>
        <p:xfrm>
          <a:off x="1236200" y="5222425"/>
          <a:ext cx="3000000" cy="3000000"/>
        </p:xfrm>
        <a:graphic>
          <a:graphicData uri="http://schemas.openxmlformats.org/drawingml/2006/table">
            <a:tbl>
              <a:tblPr>
                <a:noFill/>
                <a:tableStyleId>{225C9130-D33B-4DB8-A18D-3EB95A1D543B}</a:tableStyleId>
              </a:tblPr>
              <a:tblGrid>
                <a:gridCol w="3133675"/>
                <a:gridCol w="5735725"/>
                <a:gridCol w="6323300"/>
              </a:tblGrid>
              <a:tr h="1688325">
                <a:tc>
                  <a:txBody>
                    <a:bodyPr/>
                    <a:lstStyle/>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Il …</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Elle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est travailleur.</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6883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3000">
                          <a:solidFill>
                            <a:schemeClr val="dk2"/>
                          </a:solidFill>
                          <a:latin typeface="Montserrat"/>
                          <a:ea typeface="Montserrat"/>
                          <a:cs typeface="Montserrat"/>
                          <a:sym typeface="Montserrat"/>
                        </a:rPr>
                        <a:t>☐ Il …</a:t>
                      </a:r>
                      <a:endParaRPr sz="30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3000">
                          <a:solidFill>
                            <a:schemeClr val="dk2"/>
                          </a:solidFill>
                          <a:latin typeface="Montserrat"/>
                          <a:ea typeface="Montserrat"/>
                          <a:cs typeface="Montserrat"/>
                          <a:sym typeface="Montserrat"/>
                        </a:rPr>
                        <a:t>☐ Elle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est serveuse.</a:t>
                      </a:r>
                      <a:endParaRPr b="1" sz="30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G: negation</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the correct start of each sentence.</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259" name="Google Shape;259;p47"/>
          <p:cNvGraphicFramePr/>
          <p:nvPr/>
        </p:nvGraphicFramePr>
        <p:xfrm>
          <a:off x="1493375" y="4303275"/>
          <a:ext cx="3000000" cy="3000000"/>
        </p:xfrm>
        <a:graphic>
          <a:graphicData uri="http://schemas.openxmlformats.org/drawingml/2006/table">
            <a:tbl>
              <a:tblPr>
                <a:noFill/>
                <a:tableStyleId>{225C9130-D33B-4DB8-A18D-3EB95A1D543B}</a:tableStyleId>
              </a:tblPr>
              <a:tblGrid>
                <a:gridCol w="1640275"/>
                <a:gridCol w="6893400"/>
                <a:gridCol w="6161700"/>
              </a:tblGrid>
              <a:tr h="10164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1.</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 Il y a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2800">
                          <a:solidFill>
                            <a:schemeClr val="dk2"/>
                          </a:solidFill>
                          <a:latin typeface="Montserrat"/>
                          <a:ea typeface="Montserrat"/>
                          <a:cs typeface="Montserrat"/>
                          <a:sym typeface="Montserrat"/>
                        </a:rPr>
                        <a:t>☐ Il n’y a pas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de poisson.</a:t>
                      </a:r>
                      <a:endParaRPr b="1" sz="28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164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2.</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Je mange …</a:t>
                      </a:r>
                      <a:endParaRPr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600"/>
                        </a:spcBef>
                        <a:spcAft>
                          <a:spcPts val="600"/>
                        </a:spcAft>
                        <a:buNone/>
                      </a:pPr>
                      <a:r>
                        <a:rPr lang="en-GB" sz="2800">
                          <a:solidFill>
                            <a:schemeClr val="dk2"/>
                          </a:solidFill>
                          <a:latin typeface="Montserrat"/>
                          <a:ea typeface="Montserrat"/>
                          <a:cs typeface="Montserrat"/>
                          <a:sym typeface="Montserrat"/>
                        </a:rPr>
                        <a:t>☐ Je ne </a:t>
                      </a:r>
                      <a:r>
                        <a:rPr lang="en-GB" sz="2800">
                          <a:solidFill>
                            <a:schemeClr val="dk2"/>
                          </a:solidFill>
                          <a:highlight>
                            <a:srgbClr val="FFFFFF"/>
                          </a:highlight>
                          <a:latin typeface="Montserrat"/>
                          <a:ea typeface="Montserrat"/>
                          <a:cs typeface="Montserrat"/>
                          <a:sym typeface="Montserrat"/>
                        </a:rPr>
                        <a:t>mange</a:t>
                      </a:r>
                      <a:r>
                        <a:rPr lang="en-GB" sz="2800">
                          <a:solidFill>
                            <a:schemeClr val="dk2"/>
                          </a:solidFill>
                          <a:latin typeface="Montserrat"/>
                          <a:ea typeface="Montserrat"/>
                          <a:cs typeface="Montserrat"/>
                          <a:sym typeface="Montserrat"/>
                        </a:rPr>
                        <a:t> pas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de la viande.</a:t>
                      </a:r>
                      <a:endParaRPr b="1" sz="28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5852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3.</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 Elles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2800">
                          <a:solidFill>
                            <a:schemeClr val="dk2"/>
                          </a:solidFill>
                          <a:latin typeface="Montserrat"/>
                          <a:ea typeface="Montserrat"/>
                          <a:cs typeface="Montserrat"/>
                          <a:sym typeface="Montserrat"/>
                        </a:rPr>
                        <a:t>☐ Elles 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aiment pas le professeur.</a:t>
                      </a:r>
                      <a:endParaRPr b="1" sz="28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5852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4.</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 Nous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600"/>
                        </a:spcAft>
                        <a:buNone/>
                      </a:pPr>
                      <a:r>
                        <a:rPr lang="en-GB" sz="2800">
                          <a:solidFill>
                            <a:schemeClr val="dk2"/>
                          </a:solidFill>
                          <a:latin typeface="Montserrat"/>
                          <a:ea typeface="Montserrat"/>
                          <a:cs typeface="Montserrat"/>
                          <a:sym typeface="Montserrat"/>
                        </a:rPr>
                        <a:t>☐ Nous ne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faisons la cuisine.</a:t>
                      </a:r>
                      <a:endParaRPr b="1" sz="2800">
                        <a:solidFill>
                          <a:schemeClr val="dk2"/>
                        </a:solidFill>
                        <a:highlight>
                          <a:srgbClr val="FFFFFF"/>
                        </a:highlight>
                        <a:latin typeface="Montserrat"/>
                        <a:ea typeface="Montserrat"/>
                        <a:cs typeface="Montserrat"/>
                        <a:sym typeface="Montserrat"/>
                      </a:endParaRPr>
                    </a:p>
                  </a:txBody>
                  <a:tcPr marT="91425" marB="91425" marR="68575" marL="68575">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8"/>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C - WRITING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9"/>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meaning</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On the next two slides, </a:t>
            </a:r>
            <a:r>
              <a:rPr b="1" lang="en-GB" sz="3000">
                <a:solidFill>
                  <a:schemeClr val="dk2"/>
                </a:solidFill>
                <a:latin typeface="Montserrat"/>
                <a:ea typeface="Montserrat"/>
                <a:cs typeface="Montserrat"/>
                <a:sym typeface="Montserrat"/>
              </a:rPr>
              <a:t>translate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English words in brackets</a:t>
            </a:r>
            <a:r>
              <a:rPr lang="en-GB" sz="3000">
                <a:solidFill>
                  <a:schemeClr val="dk2"/>
                </a:solidFill>
                <a:latin typeface="Montserrat"/>
                <a:ea typeface="Montserrat"/>
                <a:cs typeface="Montserrat"/>
                <a:sym typeface="Montserrat"/>
              </a:rPr>
              <a:t> to complete the French sentence.</a:t>
            </a:r>
            <a:endParaRPr sz="3000" u="sng">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0"/>
          <p:cNvSpPr txBox="1"/>
          <p:nvPr/>
        </p:nvSpPr>
        <p:spPr>
          <a:xfrm>
            <a:off x="565025" y="406975"/>
            <a:ext cx="17125500" cy="9241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 Il achète _____ _____________ (</a:t>
            </a:r>
            <a:r>
              <a:rPr b="1" lang="en-GB" sz="2800">
                <a:solidFill>
                  <a:schemeClr val="dk2"/>
                </a:solidFill>
                <a:highlight>
                  <a:srgbClr val="FFFFFF"/>
                </a:highlight>
                <a:latin typeface="Montserrat"/>
                <a:ea typeface="Montserrat"/>
                <a:cs typeface="Montserrat"/>
                <a:sym typeface="Montserrat"/>
              </a:rPr>
              <a:t>the tea</a:t>
            </a:r>
            <a:r>
              <a:rPr lang="en-GB" sz="2800">
                <a:solidFill>
                  <a:schemeClr val="dk2"/>
                </a:solidFill>
                <a:highlight>
                  <a:srgbClr val="FFFFFF"/>
                </a:highlight>
                <a:latin typeface="Montserrat"/>
                <a:ea typeface="Montserrat"/>
                <a:cs typeface="Montserrat"/>
                <a:sym typeface="Montserrat"/>
              </a:rPr>
              <a:t>)</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       	       	(write </a:t>
            </a:r>
            <a:r>
              <a:rPr b="1" lang="en-GB" sz="2800">
                <a:solidFill>
                  <a:schemeClr val="dk2"/>
                </a:solidFill>
                <a:highlight>
                  <a:srgbClr val="FFFFFF"/>
                </a:highlight>
                <a:latin typeface="Montserrat"/>
                <a:ea typeface="Montserrat"/>
                <a:cs typeface="Montserrat"/>
                <a:sym typeface="Montserrat"/>
              </a:rPr>
              <a:t>two</a:t>
            </a:r>
            <a:r>
              <a:rPr lang="en-GB" sz="2800">
                <a:solidFill>
                  <a:schemeClr val="dk2"/>
                </a:solidFill>
                <a:highlight>
                  <a:srgbClr val="FFFFFF"/>
                </a:highlight>
                <a:latin typeface="Montserrat"/>
                <a:ea typeface="Montserrat"/>
                <a:cs typeface="Montserrat"/>
                <a:sym typeface="Montserrat"/>
              </a:rPr>
              <a:t> words)</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 J’aime _____________ du lait. (</a:t>
            </a:r>
            <a:r>
              <a:rPr b="1" lang="en-GB" sz="2800">
                <a:solidFill>
                  <a:schemeClr val="dk2"/>
                </a:solidFill>
                <a:highlight>
                  <a:srgbClr val="FFFFFF"/>
                </a:highlight>
                <a:latin typeface="Montserrat"/>
                <a:ea typeface="Montserrat"/>
                <a:cs typeface="Montserrat"/>
                <a:sym typeface="Montserrat"/>
              </a:rPr>
              <a:t>to drink, drinking</a:t>
            </a:r>
            <a:r>
              <a:rPr lang="en-GB" sz="2800">
                <a:solidFill>
                  <a:schemeClr val="dk2"/>
                </a:solidFill>
                <a:highlight>
                  <a:srgbClr val="FFFFFF"/>
                </a:highlight>
                <a:latin typeface="Montserrat"/>
                <a:ea typeface="Montserrat"/>
                <a:cs typeface="Montserrat"/>
                <a:sym typeface="Montserrat"/>
              </a:rPr>
              <a:t>)             	       	       			(write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word)</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3. Je vais en France en _____________. (</a:t>
            </a:r>
            <a:r>
              <a:rPr b="1" lang="en-GB" sz="2800">
                <a:solidFill>
                  <a:schemeClr val="dk2"/>
                </a:solidFill>
                <a:highlight>
                  <a:srgbClr val="FFFFFF"/>
                </a:highlight>
                <a:latin typeface="Montserrat"/>
                <a:ea typeface="Montserrat"/>
                <a:cs typeface="Montserrat"/>
                <a:sym typeface="Montserrat"/>
              </a:rPr>
              <a:t>October</a:t>
            </a:r>
            <a:r>
              <a:rPr lang="en-GB" sz="2800">
                <a:solidFill>
                  <a:schemeClr val="dk2"/>
                </a:solidFill>
                <a:highlight>
                  <a:srgbClr val="FFFFFF"/>
                </a:highlight>
                <a:latin typeface="Montserrat"/>
                <a:ea typeface="Montserrat"/>
                <a:cs typeface="Montserrat"/>
                <a:sym typeface="Montserrat"/>
              </a:rPr>
              <a:t>)</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                 	      	 	(write </a:t>
            </a:r>
            <a:r>
              <a:rPr b="1" lang="en-GB" sz="2800">
                <a:solidFill>
                  <a:schemeClr val="dk2"/>
                </a:solidFill>
                <a:highlight>
                  <a:srgbClr val="FFFFFF"/>
                </a:highlight>
                <a:latin typeface="Montserrat"/>
                <a:ea typeface="Montserrat"/>
                <a:cs typeface="Montserrat"/>
                <a:sym typeface="Montserrat"/>
              </a:rPr>
              <a:t>one </a:t>
            </a:r>
            <a:r>
              <a:rPr lang="en-GB" sz="2800">
                <a:solidFill>
                  <a:schemeClr val="dk2"/>
                </a:solidFill>
                <a:highlight>
                  <a:srgbClr val="FFFFFF"/>
                </a:highlight>
                <a:latin typeface="Montserrat"/>
                <a:ea typeface="Montserrat"/>
                <a:cs typeface="Montserrat"/>
                <a:sym typeface="Montserrat"/>
              </a:rPr>
              <a:t>word)</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4. _____ _____________ est dans le collège. (</a:t>
            </a:r>
            <a:r>
              <a:rPr b="1" lang="en-GB" sz="2800">
                <a:solidFill>
                  <a:schemeClr val="dk2"/>
                </a:solidFill>
                <a:highlight>
                  <a:srgbClr val="FFFFFF"/>
                </a:highlight>
                <a:latin typeface="Montserrat"/>
                <a:ea typeface="Montserrat"/>
                <a:cs typeface="Montserrat"/>
                <a:sym typeface="Montserrat"/>
              </a:rPr>
              <a:t>the piano</a:t>
            </a:r>
            <a:r>
              <a:rPr lang="en-GB" sz="2800">
                <a:solidFill>
                  <a:schemeClr val="dk2"/>
                </a:solidFill>
                <a:highlight>
                  <a:srgbClr val="FFFFFF"/>
                </a:highlight>
                <a:latin typeface="Montserrat"/>
                <a:ea typeface="Montserrat"/>
                <a:cs typeface="Montserrat"/>
                <a:sym typeface="Montserrat"/>
              </a:rPr>
              <a:t>)</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                	 	(write </a:t>
            </a:r>
            <a:r>
              <a:rPr b="1" lang="en-GB" sz="2800">
                <a:solidFill>
                  <a:schemeClr val="dk2"/>
                </a:solidFill>
                <a:highlight>
                  <a:srgbClr val="FFFFFF"/>
                </a:highlight>
                <a:latin typeface="Montserrat"/>
                <a:ea typeface="Montserrat"/>
                <a:cs typeface="Montserrat"/>
                <a:sym typeface="Montserrat"/>
              </a:rPr>
              <a:t>two</a:t>
            </a:r>
            <a:r>
              <a:rPr lang="en-GB" sz="2800">
                <a:solidFill>
                  <a:schemeClr val="dk2"/>
                </a:solidFill>
                <a:highlight>
                  <a:srgbClr val="FFFFFF"/>
                </a:highlight>
                <a:latin typeface="Montserrat"/>
                <a:ea typeface="Montserrat"/>
                <a:cs typeface="Montserrat"/>
                <a:sym typeface="Montserrat"/>
              </a:rPr>
              <a:t> words)</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5. Mon frère est _____________. (</a:t>
            </a:r>
            <a:r>
              <a:rPr b="1" lang="en-GB" sz="2800">
                <a:solidFill>
                  <a:schemeClr val="dk2"/>
                </a:solidFill>
                <a:highlight>
                  <a:srgbClr val="FFFFFF"/>
                </a:highlight>
                <a:latin typeface="Montserrat"/>
                <a:ea typeface="Montserrat"/>
                <a:cs typeface="Montserrat"/>
                <a:sym typeface="Montserrat"/>
              </a:rPr>
              <a:t>ambitious (m.)</a:t>
            </a:r>
            <a:r>
              <a:rPr lang="en-GB" sz="2800">
                <a:solidFill>
                  <a:schemeClr val="dk2"/>
                </a:solidFill>
                <a:highlight>
                  <a:srgbClr val="FFFFFF"/>
                </a:highlight>
                <a:latin typeface="Montserrat"/>
                <a:ea typeface="Montserrat"/>
                <a:cs typeface="Montserrat"/>
                <a:sym typeface="Montserrat"/>
              </a:rPr>
              <a:t>)</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                 		(write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word)</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6. Elle aime _____ _____________ .(</a:t>
            </a:r>
            <a:r>
              <a:rPr b="1" lang="en-GB" sz="2800">
                <a:solidFill>
                  <a:schemeClr val="dk2"/>
                </a:solidFill>
                <a:highlight>
                  <a:srgbClr val="FFFFFF"/>
                </a:highlight>
                <a:latin typeface="Montserrat"/>
                <a:ea typeface="Montserrat"/>
                <a:cs typeface="Montserrat"/>
                <a:sym typeface="Montserrat"/>
              </a:rPr>
              <a:t>the shirt</a:t>
            </a:r>
            <a:r>
              <a:rPr lang="en-GB" sz="2800">
                <a:solidFill>
                  <a:schemeClr val="dk2"/>
                </a:solidFill>
                <a:highlight>
                  <a:srgbClr val="FFFFFF"/>
                </a:highlight>
                <a:latin typeface="Montserrat"/>
                <a:ea typeface="Montserrat"/>
                <a:cs typeface="Montserrat"/>
                <a:sym typeface="Montserrat"/>
              </a:rPr>
              <a:t>)</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       	                 	       	(write </a:t>
            </a:r>
            <a:r>
              <a:rPr b="1" lang="en-GB" sz="2800">
                <a:solidFill>
                  <a:schemeClr val="dk2"/>
                </a:solidFill>
                <a:highlight>
                  <a:srgbClr val="FFFFFF"/>
                </a:highlight>
                <a:latin typeface="Montserrat"/>
                <a:ea typeface="Montserrat"/>
                <a:cs typeface="Montserrat"/>
                <a:sym typeface="Montserrat"/>
              </a:rPr>
              <a:t>two</a:t>
            </a:r>
            <a:r>
              <a:rPr lang="en-GB" sz="2800">
                <a:solidFill>
                  <a:schemeClr val="dk2"/>
                </a:solidFill>
                <a:highlight>
                  <a:srgbClr val="FFFFFF"/>
                </a:highlight>
                <a:latin typeface="Montserrat"/>
                <a:ea typeface="Montserrat"/>
                <a:cs typeface="Montserrat"/>
                <a:sym typeface="Montserrat"/>
              </a:rPr>
              <a:t> words)</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7. _____________ sont-ils ? (</a:t>
            </a:r>
            <a:r>
              <a:rPr b="1" lang="en-GB" sz="2800">
                <a:solidFill>
                  <a:schemeClr val="dk2"/>
                </a:solidFill>
                <a:highlight>
                  <a:srgbClr val="FFFFFF"/>
                </a:highlight>
                <a:latin typeface="Montserrat"/>
                <a:ea typeface="Montserrat"/>
                <a:cs typeface="Montserrat"/>
                <a:sym typeface="Montserrat"/>
              </a:rPr>
              <a:t>who</a:t>
            </a:r>
            <a:r>
              <a:rPr lang="en-GB" sz="2800">
                <a:solidFill>
                  <a:schemeClr val="dk2"/>
                </a:solidFill>
                <a:highlight>
                  <a:srgbClr val="FFFFFF"/>
                </a:highlight>
                <a:latin typeface="Montserrat"/>
                <a:ea typeface="Montserrat"/>
                <a:cs typeface="Montserrat"/>
                <a:sym typeface="Montserrat"/>
              </a:rPr>
              <a:t>)</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                 	       			       	(write </a:t>
            </a:r>
            <a:r>
              <a:rPr b="1" lang="en-GB" sz="2800">
                <a:solidFill>
                  <a:schemeClr val="dk2"/>
                </a:solidFill>
                <a:highlight>
                  <a:srgbClr val="FFFFFF"/>
                </a:highlight>
                <a:latin typeface="Montserrat"/>
                <a:ea typeface="Montserrat"/>
                <a:cs typeface="Montserrat"/>
                <a:sym typeface="Montserrat"/>
              </a:rPr>
              <a:t>one </a:t>
            </a:r>
            <a:r>
              <a:rPr lang="en-GB" sz="2800">
                <a:solidFill>
                  <a:schemeClr val="dk2"/>
                </a:solidFill>
                <a:highlight>
                  <a:srgbClr val="FFFFFF"/>
                </a:highlight>
                <a:latin typeface="Montserrat"/>
                <a:ea typeface="Montserrat"/>
                <a:cs typeface="Montserrat"/>
                <a:sym typeface="Montserrat"/>
              </a:rPr>
              <a:t>word)</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8. Je veux _____________ mon portable. (</a:t>
            </a:r>
            <a:r>
              <a:rPr b="1" lang="en-GB" sz="2800">
                <a:solidFill>
                  <a:schemeClr val="dk2"/>
                </a:solidFill>
                <a:highlight>
                  <a:srgbClr val="FFFFFF"/>
                </a:highlight>
                <a:latin typeface="Montserrat"/>
                <a:ea typeface="Montserrat"/>
                <a:cs typeface="Montserrat"/>
                <a:sym typeface="Montserrat"/>
              </a:rPr>
              <a:t>to use</a:t>
            </a:r>
            <a:r>
              <a:rPr lang="en-GB" sz="2800">
                <a:solidFill>
                  <a:schemeClr val="dk2"/>
                </a:solidFill>
                <a:highlight>
                  <a:srgbClr val="FFFFFF"/>
                </a:highlight>
                <a:latin typeface="Montserrat"/>
                <a:ea typeface="Montserrat"/>
                <a:cs typeface="Montserrat"/>
                <a:sym typeface="Montserrat"/>
              </a:rPr>
              <a:t>)</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       	(write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word)</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9. Le chat va _____________. (</a:t>
            </a:r>
            <a:r>
              <a:rPr b="1" lang="en-GB" sz="2800">
                <a:solidFill>
                  <a:schemeClr val="dk2"/>
                </a:solidFill>
                <a:highlight>
                  <a:srgbClr val="FFFFFF"/>
                </a:highlight>
                <a:latin typeface="Montserrat"/>
                <a:ea typeface="Montserrat"/>
                <a:cs typeface="Montserrat"/>
                <a:sym typeface="Montserrat"/>
              </a:rPr>
              <a:t>everywhere</a:t>
            </a:r>
            <a:r>
              <a:rPr lang="en-GB" sz="2800">
                <a:solidFill>
                  <a:schemeClr val="dk2"/>
                </a:solidFill>
                <a:highlight>
                  <a:srgbClr val="FFFFFF"/>
                </a:highlight>
                <a:latin typeface="Montserrat"/>
                <a:ea typeface="Montserrat"/>
                <a:cs typeface="Montserrat"/>
                <a:sym typeface="Montserrat"/>
              </a:rPr>
              <a:t>)</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              	(write </a:t>
            </a:r>
            <a:r>
              <a:rPr b="1" lang="en-GB" sz="2800">
                <a:solidFill>
                  <a:schemeClr val="dk2"/>
                </a:solidFill>
                <a:highlight>
                  <a:srgbClr val="FFFFFF"/>
                </a:highlight>
                <a:latin typeface="Montserrat"/>
                <a:ea typeface="Montserrat"/>
                <a:cs typeface="Montserrat"/>
                <a:sym typeface="Montserrat"/>
              </a:rPr>
              <a:t>one</a:t>
            </a:r>
            <a:r>
              <a:rPr lang="en-GB" sz="2800">
                <a:solidFill>
                  <a:schemeClr val="dk2"/>
                </a:solidFill>
                <a:highlight>
                  <a:srgbClr val="FFFFFF"/>
                </a:highlight>
                <a:latin typeface="Montserrat"/>
                <a:ea typeface="Montserrat"/>
                <a:cs typeface="Montserrat"/>
                <a:sym typeface="Montserrat"/>
              </a:rPr>
              <a:t> word)</a:t>
            </a:r>
            <a:endParaRPr sz="28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1"/>
          <p:cNvSpPr txBox="1"/>
          <p:nvPr/>
        </p:nvSpPr>
        <p:spPr>
          <a:xfrm>
            <a:off x="381000" y="533400"/>
            <a:ext cx="18288000" cy="9241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10. Elle écrit _____ _____________. (</a:t>
            </a:r>
            <a:r>
              <a:rPr b="1" lang="en-GB" sz="2800">
                <a:solidFill>
                  <a:schemeClr val="dk2"/>
                </a:solidFill>
                <a:highlight>
                  <a:srgbClr val="FFFFFF"/>
                </a:highlight>
                <a:latin typeface="Montserrat"/>
                <a:ea typeface="Montserrat"/>
                <a:cs typeface="Montserrat"/>
                <a:sym typeface="Montserrat"/>
              </a:rPr>
              <a:t>the letter</a:t>
            </a:r>
            <a:r>
              <a:rPr lang="en-GB" sz="2800">
                <a:solidFill>
                  <a:schemeClr val="dk2"/>
                </a:solidFill>
                <a:highlight>
                  <a:srgbClr val="FFFFFF"/>
                </a:highlight>
                <a:latin typeface="Montserrat"/>
                <a:ea typeface="Montserrat"/>
                <a:cs typeface="Montserrat"/>
                <a:sym typeface="Montserrat"/>
              </a:rPr>
              <a:t>)</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(write </a:t>
            </a:r>
            <a:r>
              <a:rPr b="1" lang="en-GB" sz="2800">
                <a:solidFill>
                  <a:schemeClr val="dk2"/>
                </a:solidFill>
                <a:highlight>
                  <a:srgbClr val="FFFFFF"/>
                </a:highlight>
                <a:latin typeface="Montserrat"/>
                <a:ea typeface="Montserrat"/>
                <a:cs typeface="Montserrat"/>
                <a:sym typeface="Montserrat"/>
              </a:rPr>
              <a:t>two</a:t>
            </a:r>
            <a:r>
              <a:rPr lang="en-GB" sz="2800">
                <a:solidFill>
                  <a:schemeClr val="dk2"/>
                </a:solidFill>
                <a:highlight>
                  <a:srgbClr val="FFFFFF"/>
                </a:highlight>
                <a:latin typeface="Montserrat"/>
                <a:ea typeface="Montserrat"/>
                <a:cs typeface="Montserrat"/>
                <a:sym typeface="Montserrat"/>
              </a:rPr>
              <a:t> words)</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a:t>
            </a:r>
            <a:endParaRPr sz="2800">
              <a:solidFill>
                <a:schemeClr val="dk2"/>
              </a:solidFill>
              <a:highlight>
                <a:srgbClr val="FFFFFF"/>
              </a:highlight>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11. Le repas est _____________. (</a:t>
            </a:r>
            <a:r>
              <a:rPr b="1" lang="en-GB" sz="2800">
                <a:solidFill>
                  <a:schemeClr val="dk2"/>
                </a:solidFill>
                <a:latin typeface="Montserrat"/>
                <a:ea typeface="Montserrat"/>
                <a:cs typeface="Montserrat"/>
                <a:sym typeface="Montserrat"/>
              </a:rPr>
              <a:t>bad</a:t>
            </a:r>
            <a:r>
              <a:rPr lang="en-GB" sz="2800">
                <a:solidFill>
                  <a:schemeClr val="dk2"/>
                </a:solidFill>
                <a:latin typeface="Montserrat"/>
                <a:ea typeface="Montserrat"/>
                <a:cs typeface="Montserrat"/>
                <a:sym typeface="Montserrat"/>
              </a:rPr>
              <a:t>)         	                 	       	       	       			(write </a:t>
            </a:r>
            <a:r>
              <a:rPr b="1" lang="en-GB" sz="2800">
                <a:solidFill>
                  <a:schemeClr val="dk2"/>
                </a:solidFill>
                <a:latin typeface="Montserrat"/>
                <a:ea typeface="Montserrat"/>
                <a:cs typeface="Montserrat"/>
                <a:sym typeface="Montserrat"/>
              </a:rPr>
              <a:t>one</a:t>
            </a:r>
            <a:r>
              <a:rPr lang="en-GB" sz="2800">
                <a:solidFill>
                  <a:schemeClr val="dk2"/>
                </a:solidFill>
                <a:latin typeface="Montserrat"/>
                <a:ea typeface="Montserrat"/>
                <a:cs typeface="Montserrat"/>
                <a:sym typeface="Montserrat"/>
              </a:rPr>
              <a:t> word)</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12. Tu préfères le rouge _____________ le bleu ? (</a:t>
            </a:r>
            <a:r>
              <a:rPr b="1" lang="en-GB" sz="2800">
                <a:solidFill>
                  <a:schemeClr val="dk2"/>
                </a:solidFill>
                <a:latin typeface="Montserrat"/>
                <a:ea typeface="Montserrat"/>
                <a:cs typeface="Montserrat"/>
                <a:sym typeface="Montserrat"/>
              </a:rPr>
              <a:t>or</a:t>
            </a:r>
            <a:r>
              <a:rPr lang="en-GB" sz="2800">
                <a:solidFill>
                  <a:schemeClr val="dk2"/>
                </a:solidFill>
                <a:latin typeface="Montserrat"/>
                <a:ea typeface="Montserrat"/>
                <a:cs typeface="Montserrat"/>
                <a:sym typeface="Montserrat"/>
              </a:rPr>
              <a:t>)                                			(write </a:t>
            </a:r>
            <a:r>
              <a:rPr b="1" lang="en-GB" sz="2800">
                <a:solidFill>
                  <a:schemeClr val="dk2"/>
                </a:solidFill>
                <a:latin typeface="Montserrat"/>
                <a:ea typeface="Montserrat"/>
                <a:cs typeface="Montserrat"/>
                <a:sym typeface="Montserrat"/>
              </a:rPr>
              <a:t>one</a:t>
            </a:r>
            <a:r>
              <a:rPr lang="en-GB" sz="2800">
                <a:solidFill>
                  <a:schemeClr val="dk2"/>
                </a:solidFill>
                <a:latin typeface="Montserrat"/>
                <a:ea typeface="Montserrat"/>
                <a:cs typeface="Montserrat"/>
                <a:sym typeface="Montserrat"/>
              </a:rPr>
              <a:t> word)</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13. Nous aimons _____________des cadeaux. (</a:t>
            </a:r>
            <a:r>
              <a:rPr b="1" lang="en-GB" sz="2800">
                <a:solidFill>
                  <a:schemeClr val="dk2"/>
                </a:solidFill>
                <a:latin typeface="Montserrat"/>
                <a:ea typeface="Montserrat"/>
                <a:cs typeface="Montserrat"/>
                <a:sym typeface="Montserrat"/>
              </a:rPr>
              <a:t>to give, giving</a:t>
            </a:r>
            <a:r>
              <a:rPr lang="en-GB" sz="2800">
                <a:solidFill>
                  <a:schemeClr val="dk2"/>
                </a:solidFill>
                <a:latin typeface="Montserrat"/>
                <a:ea typeface="Montserrat"/>
                <a:cs typeface="Montserrat"/>
                <a:sym typeface="Montserrat"/>
              </a:rPr>
              <a:t>)               	  	(write </a:t>
            </a:r>
            <a:r>
              <a:rPr b="1" lang="en-GB" sz="2800">
                <a:solidFill>
                  <a:schemeClr val="dk2"/>
                </a:solidFill>
                <a:latin typeface="Montserrat"/>
                <a:ea typeface="Montserrat"/>
                <a:cs typeface="Montserrat"/>
                <a:sym typeface="Montserrat"/>
              </a:rPr>
              <a:t>one</a:t>
            </a:r>
            <a:r>
              <a:rPr lang="en-GB" sz="2800">
                <a:solidFill>
                  <a:schemeClr val="dk2"/>
                </a:solidFill>
                <a:latin typeface="Montserrat"/>
                <a:ea typeface="Montserrat"/>
                <a:cs typeface="Montserrat"/>
                <a:sym typeface="Montserrat"/>
              </a:rPr>
              <a:t> word)</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14. L’eau est dans _____ _____________. (</a:t>
            </a:r>
            <a:r>
              <a:rPr b="1" lang="en-GB" sz="2800">
                <a:solidFill>
                  <a:schemeClr val="dk2"/>
                </a:solidFill>
                <a:latin typeface="Montserrat"/>
                <a:ea typeface="Montserrat"/>
                <a:cs typeface="Montserrat"/>
                <a:sym typeface="Montserrat"/>
              </a:rPr>
              <a:t>the glass</a:t>
            </a:r>
            <a:r>
              <a:rPr lang="en-GB" sz="2800">
                <a:solidFill>
                  <a:schemeClr val="dk2"/>
                </a:solidFill>
                <a:latin typeface="Montserrat"/>
                <a:ea typeface="Montserrat"/>
                <a:cs typeface="Montserrat"/>
                <a:sym typeface="Montserrat"/>
              </a:rPr>
              <a:t>)                     	       	       		(write </a:t>
            </a:r>
            <a:r>
              <a:rPr b="1" lang="en-GB" sz="2800">
                <a:solidFill>
                  <a:schemeClr val="dk2"/>
                </a:solidFill>
                <a:latin typeface="Montserrat"/>
                <a:ea typeface="Montserrat"/>
                <a:cs typeface="Montserrat"/>
                <a:sym typeface="Montserrat"/>
              </a:rPr>
              <a:t>two</a:t>
            </a:r>
            <a:r>
              <a:rPr lang="en-GB" sz="2800">
                <a:solidFill>
                  <a:schemeClr val="dk2"/>
                </a:solidFill>
                <a:latin typeface="Montserrat"/>
                <a:ea typeface="Montserrat"/>
                <a:cs typeface="Montserrat"/>
                <a:sym typeface="Montserrat"/>
              </a:rPr>
              <a:t> words)</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15. Vous aimez regarder _____ _____________? (</a:t>
            </a:r>
            <a:r>
              <a:rPr b="1" lang="en-GB" sz="2800">
                <a:solidFill>
                  <a:schemeClr val="dk2"/>
                </a:solidFill>
                <a:latin typeface="Montserrat"/>
                <a:ea typeface="Montserrat"/>
                <a:cs typeface="Montserrat"/>
                <a:sym typeface="Montserrat"/>
              </a:rPr>
              <a:t>the football</a:t>
            </a:r>
            <a:r>
              <a:rPr lang="en-GB" sz="2800">
                <a:solidFill>
                  <a:schemeClr val="dk2"/>
                </a:solidFill>
                <a:latin typeface="Montserrat"/>
                <a:ea typeface="Montserrat"/>
                <a:cs typeface="Montserrat"/>
                <a:sym typeface="Montserrat"/>
              </a:rPr>
              <a:t>)            	       		(write </a:t>
            </a:r>
            <a:r>
              <a:rPr b="1" lang="en-GB" sz="2800">
                <a:solidFill>
                  <a:schemeClr val="dk2"/>
                </a:solidFill>
                <a:latin typeface="Montserrat"/>
                <a:ea typeface="Montserrat"/>
                <a:cs typeface="Montserrat"/>
                <a:sym typeface="Montserrat"/>
              </a:rPr>
              <a:t>two</a:t>
            </a:r>
            <a:r>
              <a:rPr lang="en-GB" sz="2800">
                <a:solidFill>
                  <a:schemeClr val="dk2"/>
                </a:solidFill>
                <a:latin typeface="Montserrat"/>
                <a:ea typeface="Montserrat"/>
                <a:cs typeface="Montserrat"/>
                <a:sym typeface="Montserrat"/>
              </a:rPr>
              <a:t> words)</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16. Tu dois _____________ la rue. (</a:t>
            </a:r>
            <a:r>
              <a:rPr b="1" lang="en-GB" sz="2800">
                <a:solidFill>
                  <a:schemeClr val="dk2"/>
                </a:solidFill>
                <a:latin typeface="Montserrat"/>
                <a:ea typeface="Montserrat"/>
                <a:cs typeface="Montserrat"/>
                <a:sym typeface="Montserrat"/>
              </a:rPr>
              <a:t>to cross</a:t>
            </a:r>
            <a:r>
              <a:rPr lang="en-GB" sz="2800">
                <a:solidFill>
                  <a:schemeClr val="dk2"/>
                </a:solidFill>
                <a:latin typeface="Montserrat"/>
                <a:ea typeface="Montserrat"/>
                <a:cs typeface="Montserrat"/>
                <a:sym typeface="Montserrat"/>
              </a:rPr>
              <a:t>)                                                 	       	(write </a:t>
            </a:r>
            <a:r>
              <a:rPr b="1" lang="en-GB" sz="2800">
                <a:solidFill>
                  <a:schemeClr val="dk2"/>
                </a:solidFill>
                <a:latin typeface="Montserrat"/>
                <a:ea typeface="Montserrat"/>
                <a:cs typeface="Montserrat"/>
                <a:sym typeface="Montserrat"/>
              </a:rPr>
              <a:t>one</a:t>
            </a:r>
            <a:r>
              <a:rPr lang="en-GB" sz="2800">
                <a:solidFill>
                  <a:schemeClr val="dk2"/>
                </a:solidFill>
                <a:latin typeface="Montserrat"/>
                <a:ea typeface="Montserrat"/>
                <a:cs typeface="Montserrat"/>
                <a:sym typeface="Montserrat"/>
              </a:rPr>
              <a:t> word)</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17. La maison est _____________ les deux magasins. (</a:t>
            </a:r>
            <a:r>
              <a:rPr b="1" lang="en-GB" sz="2800">
                <a:solidFill>
                  <a:schemeClr val="dk2"/>
                </a:solidFill>
                <a:latin typeface="Montserrat"/>
                <a:ea typeface="Montserrat"/>
                <a:cs typeface="Montserrat"/>
                <a:sym typeface="Montserrat"/>
              </a:rPr>
              <a:t>between</a:t>
            </a:r>
            <a:r>
              <a:rPr lang="en-GB" sz="2800">
                <a:solidFill>
                  <a:schemeClr val="dk2"/>
                </a:solidFill>
                <a:latin typeface="Montserrat"/>
                <a:ea typeface="Montserrat"/>
                <a:cs typeface="Montserrat"/>
                <a:sym typeface="Montserrat"/>
              </a:rPr>
              <a:t>)             	     (write </a:t>
            </a:r>
            <a:r>
              <a:rPr b="1" lang="en-GB" sz="2800">
                <a:solidFill>
                  <a:schemeClr val="dk2"/>
                </a:solidFill>
                <a:latin typeface="Montserrat"/>
                <a:ea typeface="Montserrat"/>
                <a:cs typeface="Montserrat"/>
                <a:sym typeface="Montserrat"/>
              </a:rPr>
              <a:t>one</a:t>
            </a:r>
            <a:r>
              <a:rPr lang="en-GB" sz="2800">
                <a:solidFill>
                  <a:schemeClr val="dk2"/>
                </a:solidFill>
                <a:latin typeface="Montserrat"/>
                <a:ea typeface="Montserrat"/>
                <a:cs typeface="Montserrat"/>
                <a:sym typeface="Montserrat"/>
              </a:rPr>
              <a:t> word)</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90000"/>
              </a:lnSpc>
              <a:spcBef>
                <a:spcPts val="1200"/>
              </a:spcBef>
              <a:spcAft>
                <a:spcPts val="0"/>
              </a:spcAft>
              <a:buNone/>
            </a:pPr>
            <a:r>
              <a:rPr lang="en-GB" sz="2800">
                <a:solidFill>
                  <a:schemeClr val="dk2"/>
                </a:solidFill>
                <a:latin typeface="Montserrat"/>
                <a:ea typeface="Montserrat"/>
                <a:cs typeface="Montserrat"/>
                <a:sym typeface="Montserrat"/>
              </a:rPr>
              <a:t>18. Nous allons _____________ au cinéma. (</a:t>
            </a:r>
            <a:r>
              <a:rPr b="1" lang="en-GB" sz="2800">
                <a:solidFill>
                  <a:schemeClr val="dk2"/>
                </a:solidFill>
                <a:latin typeface="Montserrat"/>
                <a:ea typeface="Montserrat"/>
                <a:cs typeface="Montserrat"/>
                <a:sym typeface="Montserrat"/>
              </a:rPr>
              <a:t>together</a:t>
            </a:r>
            <a:r>
              <a:rPr lang="en-GB" sz="2800">
                <a:solidFill>
                  <a:schemeClr val="dk2"/>
                </a:solidFill>
                <a:latin typeface="Montserrat"/>
                <a:ea typeface="Montserrat"/>
                <a:cs typeface="Montserrat"/>
                <a:sym typeface="Montserrat"/>
              </a:rPr>
              <a:t>)                                		(write </a:t>
            </a:r>
            <a:r>
              <a:rPr b="1" lang="en-GB" sz="2800">
                <a:solidFill>
                  <a:schemeClr val="dk2"/>
                </a:solidFill>
                <a:latin typeface="Montserrat"/>
                <a:ea typeface="Montserrat"/>
                <a:cs typeface="Montserrat"/>
                <a:sym typeface="Montserrat"/>
              </a:rPr>
              <a:t>one</a:t>
            </a:r>
            <a:r>
              <a:rPr lang="en-GB" sz="2800">
                <a:solidFill>
                  <a:schemeClr val="dk2"/>
                </a:solidFill>
                <a:latin typeface="Montserrat"/>
                <a:ea typeface="Montserrat"/>
                <a:cs typeface="Montserrat"/>
                <a:sym typeface="Montserrat"/>
              </a:rPr>
              <a:t> word)</a:t>
            </a:r>
            <a:endParaRPr sz="2800">
              <a:solidFill>
                <a:schemeClr val="dk2"/>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2"/>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word patterns</a:t>
            </a:r>
            <a:endParaRPr b="1" sz="4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Translate</a:t>
            </a:r>
            <a:r>
              <a:rPr lang="en-GB" sz="2800">
                <a:solidFill>
                  <a:schemeClr val="dk2"/>
                </a:solidFill>
                <a:latin typeface="Montserrat"/>
                <a:ea typeface="Montserrat"/>
                <a:cs typeface="Montserrat"/>
                <a:sym typeface="Montserrat"/>
              </a:rPr>
              <a:t> the English words</a:t>
            </a:r>
            <a:r>
              <a:rPr b="1" lang="en-GB" sz="2800">
                <a:solidFill>
                  <a:schemeClr val="dk2"/>
                </a:solidFill>
                <a:latin typeface="Montserrat"/>
                <a:ea typeface="Montserrat"/>
                <a:cs typeface="Montserrat"/>
                <a:sym typeface="Montserrat"/>
              </a:rPr>
              <a:t> into French</a:t>
            </a:r>
            <a:r>
              <a:rPr lang="en-GB" sz="2800">
                <a:solidFill>
                  <a:schemeClr val="dk2"/>
                </a:solidFill>
                <a:latin typeface="Montserrat"/>
                <a:ea typeface="Montserrat"/>
                <a:cs typeface="Montserrat"/>
                <a:sym typeface="Montserrat"/>
              </a:rPr>
              <a:t>. You might not know these words.</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Use the </a:t>
            </a:r>
            <a:r>
              <a:rPr b="1" lang="en-GB" sz="2800">
                <a:solidFill>
                  <a:schemeClr val="dk2"/>
                </a:solidFill>
                <a:latin typeface="Montserrat"/>
                <a:ea typeface="Montserrat"/>
                <a:cs typeface="Montserrat"/>
                <a:sym typeface="Montserrat"/>
              </a:rPr>
              <a:t>patterns</a:t>
            </a:r>
            <a:r>
              <a:rPr lang="en-GB" sz="2800">
                <a:solidFill>
                  <a:schemeClr val="dk2"/>
                </a:solidFill>
                <a:latin typeface="Montserrat"/>
                <a:ea typeface="Montserrat"/>
                <a:cs typeface="Montserrat"/>
                <a:sym typeface="Montserrat"/>
              </a:rPr>
              <a:t> you have learned to work out what the French word most likely is.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Remember to use </a:t>
            </a:r>
            <a:r>
              <a:rPr b="1" lang="en-GB" sz="2800">
                <a:solidFill>
                  <a:schemeClr val="dk2"/>
                </a:solidFill>
                <a:latin typeface="Montserrat"/>
                <a:ea typeface="Montserrat"/>
                <a:cs typeface="Montserrat"/>
                <a:sym typeface="Montserrat"/>
              </a:rPr>
              <a:t>capital letters</a:t>
            </a:r>
            <a:r>
              <a:rPr lang="en-GB" sz="2800">
                <a:solidFill>
                  <a:schemeClr val="dk2"/>
                </a:solidFill>
                <a:latin typeface="Montserrat"/>
                <a:ea typeface="Montserrat"/>
                <a:cs typeface="Montserrat"/>
                <a:sym typeface="Montserrat"/>
              </a:rPr>
              <a:t> if necessary!</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1. the Chinese person (m.)		= 	le Chinois</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Chinese (adj.) (m.)				= 	________________		</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2. the Italian language			= 	l’italien (m.)</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the Italian person (m.)		= 	________________ </a:t>
            </a:r>
            <a:endParaRPr sz="28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2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S</a:t>
            </a:r>
            <a:r>
              <a:rPr b="1" lang="en-GB" sz="4700">
                <a:solidFill>
                  <a:schemeClr val="dk2"/>
                </a:solidFill>
                <a:highlight>
                  <a:schemeClr val="lt1"/>
                </a:highlight>
                <a:latin typeface="Montserrat"/>
                <a:ea typeface="Montserrat"/>
                <a:cs typeface="Montserrat"/>
                <a:sym typeface="Montserrat"/>
              </a:rPr>
              <a:t>ounds of the language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rgbClr val="FFFFFF"/>
                </a:highlight>
                <a:latin typeface="Montserrat"/>
                <a:ea typeface="Montserrat"/>
                <a:cs typeface="Montserrat"/>
                <a:sym typeface="Montserrat"/>
              </a:rPr>
              <a:t>PART A: p</a:t>
            </a:r>
            <a:r>
              <a:rPr b="1" lang="en-GB" sz="4000">
                <a:solidFill>
                  <a:schemeClr val="dk2"/>
                </a:solidFill>
                <a:highlight>
                  <a:srgbClr val="FFFFFF"/>
                </a:highlight>
                <a:latin typeface="Montserrat"/>
                <a:ea typeface="Montserrat"/>
                <a:cs typeface="Montserrat"/>
                <a:sym typeface="Montserrat"/>
              </a:rPr>
              <a:t>honics</a:t>
            </a:r>
            <a:endParaRPr b="1" sz="4000">
              <a:solidFill>
                <a:schemeClr val="dk2"/>
              </a:solidFill>
              <a:highlight>
                <a:srgbClr val="FFFFFF"/>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rgbClr val="FFFFFF"/>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You will hear the 15 French words listed on the next slide. You will hear each word twice.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Complete the spelling of each word by filling in the missing letters. Each dash (_) represents one missing letter.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For some of the words you hear, there may be more than one way of spelling them.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Just write any one possible spelling for each word.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The aim is to see how you write the sounds that you hear. You won’t know these words because they are very rare. Don’t worry – just do your best!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3"/>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negation</a:t>
            </a:r>
            <a:br>
              <a:rPr b="1" lang="en-GB" sz="4000">
                <a:solidFill>
                  <a:schemeClr val="dk2"/>
                </a:solidFill>
                <a:highlight>
                  <a:schemeClr val="lt1"/>
                </a:highlight>
                <a:latin typeface="Montserrat"/>
                <a:ea typeface="Montserrat"/>
                <a:cs typeface="Montserrat"/>
                <a:sym typeface="Montserrat"/>
              </a:rPr>
            </a:b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Rewrite each French sentence in the </a:t>
            </a:r>
            <a:r>
              <a:rPr b="1" lang="en-GB" sz="2800">
                <a:solidFill>
                  <a:schemeClr val="dk2"/>
                </a:solidFill>
                <a:latin typeface="Montserrat"/>
                <a:ea typeface="Montserrat"/>
                <a:cs typeface="Montserrat"/>
                <a:sym typeface="Montserrat"/>
              </a:rPr>
              <a:t>negative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290" name="Google Shape;290;p53"/>
          <p:cNvGraphicFramePr/>
          <p:nvPr/>
        </p:nvGraphicFramePr>
        <p:xfrm>
          <a:off x="496000" y="4083500"/>
          <a:ext cx="3000000" cy="3000000"/>
        </p:xfrm>
        <a:graphic>
          <a:graphicData uri="http://schemas.openxmlformats.org/drawingml/2006/table">
            <a:tbl>
              <a:tblPr>
                <a:noFill/>
                <a:tableStyleId>{225C9130-D33B-4DB8-A18D-3EB95A1D543B}</a:tableStyleId>
              </a:tblPr>
              <a:tblGrid>
                <a:gridCol w="992350"/>
                <a:gridCol w="5566825"/>
                <a:gridCol w="10794825"/>
              </a:tblGrid>
              <a:tr h="163042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Je choisis la réponse.</a:t>
                      </a:r>
                      <a:br>
                        <a:rPr b="1" lang="en-GB" sz="2800">
                          <a:solidFill>
                            <a:schemeClr val="dk2"/>
                          </a:solidFill>
                          <a:highlight>
                            <a:srgbClr val="FFFFFF"/>
                          </a:highlight>
                          <a:latin typeface="Montserrat"/>
                          <a:ea typeface="Montserrat"/>
                          <a:cs typeface="Montserrat"/>
                          <a:sym typeface="Montserrat"/>
                        </a:rPr>
                      </a:br>
                      <a:r>
                        <a:rPr i="1" lang="en-GB" sz="2800">
                          <a:solidFill>
                            <a:schemeClr val="dk2"/>
                          </a:solidFill>
                          <a:highlight>
                            <a:srgbClr val="FFFFFF"/>
                          </a:highlight>
                          <a:latin typeface="Montserrat"/>
                          <a:ea typeface="Montserrat"/>
                          <a:cs typeface="Montserrat"/>
                          <a:sym typeface="Montserrat"/>
                        </a:rPr>
                        <a:t>(I am choosing the answer.)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Negative: </a:t>
                      </a:r>
                      <a:r>
                        <a:rPr lang="en-GB" sz="2800">
                          <a:solidFill>
                            <a:schemeClr val="dk2"/>
                          </a:solidFill>
                          <a:latin typeface="Montserrat"/>
                          <a:ea typeface="Montserrat"/>
                          <a:cs typeface="Montserrat"/>
                          <a:sym typeface="Montserrat"/>
                        </a:rPr>
                        <a:t>_____________________________</a:t>
                      </a:r>
                      <a:r>
                        <a:rPr lang="en-GB" sz="2800">
                          <a:solidFill>
                            <a:schemeClr val="dk2"/>
                          </a:solidFill>
                          <a:highlight>
                            <a:srgbClr val="FFFFFF"/>
                          </a:highlight>
                          <a:latin typeface="Montserrat"/>
                          <a:ea typeface="Montserrat"/>
                          <a:cs typeface="Montserrat"/>
                          <a:sym typeface="Montserrat"/>
                        </a:rPr>
                        <a:t> la réponse.</a:t>
                      </a:r>
                      <a:endParaRPr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a:t>
                      </a:r>
                      <a:r>
                        <a:rPr i="1" lang="en-GB" sz="2800">
                          <a:solidFill>
                            <a:schemeClr val="dk2"/>
                          </a:solidFill>
                          <a:highlight>
                            <a:srgbClr val="FFFFFF"/>
                          </a:highlight>
                          <a:latin typeface="Montserrat"/>
                          <a:ea typeface="Montserrat"/>
                          <a:cs typeface="Montserrat"/>
                          <a:sym typeface="Montserrat"/>
                        </a:rPr>
                        <a:t>(I am </a:t>
                      </a:r>
                      <a:r>
                        <a:rPr i="1" lang="en-GB" sz="2800" u="sng">
                          <a:solidFill>
                            <a:schemeClr val="dk2"/>
                          </a:solidFill>
                          <a:highlight>
                            <a:srgbClr val="FFFFFF"/>
                          </a:highlight>
                          <a:latin typeface="Montserrat"/>
                          <a:ea typeface="Montserrat"/>
                          <a:cs typeface="Montserrat"/>
                          <a:sym typeface="Montserrat"/>
                        </a:rPr>
                        <a:t>not</a:t>
                      </a:r>
                      <a:r>
                        <a:rPr i="1" lang="en-GB" sz="2800">
                          <a:solidFill>
                            <a:schemeClr val="dk2"/>
                          </a:solidFill>
                          <a:highlight>
                            <a:srgbClr val="FFFFFF"/>
                          </a:highlight>
                          <a:latin typeface="Montserrat"/>
                          <a:ea typeface="Montserrat"/>
                          <a:cs typeface="Montserrat"/>
                          <a:sym typeface="Montserrat"/>
                        </a:rPr>
                        <a:t> choosing)</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63042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Tu as acheté la guitare.</a:t>
                      </a:r>
                      <a:br>
                        <a:rPr b="1" lang="en-GB" sz="2800">
                          <a:solidFill>
                            <a:schemeClr val="dk2"/>
                          </a:solidFill>
                          <a:highlight>
                            <a:srgbClr val="FFFFFF"/>
                          </a:highlight>
                          <a:latin typeface="Montserrat"/>
                          <a:ea typeface="Montserrat"/>
                          <a:cs typeface="Montserrat"/>
                          <a:sym typeface="Montserrat"/>
                        </a:rPr>
                      </a:br>
                      <a:r>
                        <a:rPr i="1" lang="en-GB" sz="2800">
                          <a:solidFill>
                            <a:schemeClr val="dk2"/>
                          </a:solidFill>
                          <a:highlight>
                            <a:srgbClr val="FFFFFF"/>
                          </a:highlight>
                          <a:latin typeface="Montserrat"/>
                          <a:ea typeface="Montserrat"/>
                          <a:cs typeface="Montserrat"/>
                          <a:sym typeface="Montserrat"/>
                        </a:rPr>
                        <a:t>(You bought the guitar.)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Negative: </a:t>
                      </a:r>
                      <a:r>
                        <a:rPr lang="en-GB" sz="2800">
                          <a:solidFill>
                            <a:schemeClr val="dk2"/>
                          </a:solidFill>
                          <a:latin typeface="Montserrat"/>
                          <a:ea typeface="Montserrat"/>
                          <a:cs typeface="Montserrat"/>
                          <a:sym typeface="Montserrat"/>
                        </a:rPr>
                        <a:t>________________________________</a:t>
                      </a:r>
                      <a:r>
                        <a:rPr lang="en-GB" sz="2800">
                          <a:solidFill>
                            <a:schemeClr val="dk2"/>
                          </a:solidFill>
                          <a:highlight>
                            <a:srgbClr val="FFFFFF"/>
                          </a:highlight>
                          <a:latin typeface="Montserrat"/>
                          <a:ea typeface="Montserrat"/>
                          <a:cs typeface="Montserrat"/>
                          <a:sym typeface="Montserrat"/>
                        </a:rPr>
                        <a:t> la guitare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r>
                        <a:rPr i="1" lang="en-GB" sz="2800">
                          <a:solidFill>
                            <a:schemeClr val="dk2"/>
                          </a:solidFill>
                          <a:latin typeface="Montserrat"/>
                          <a:ea typeface="Montserrat"/>
                          <a:cs typeface="Montserrat"/>
                          <a:sym typeface="Montserrat"/>
                        </a:rPr>
                        <a:t>(You did </a:t>
                      </a:r>
                      <a:r>
                        <a:rPr i="1" lang="en-GB" sz="2800" u="sng">
                          <a:solidFill>
                            <a:schemeClr val="dk2"/>
                          </a:solidFill>
                          <a:latin typeface="Montserrat"/>
                          <a:ea typeface="Montserrat"/>
                          <a:cs typeface="Montserrat"/>
                          <a:sym typeface="Montserrat"/>
                        </a:rPr>
                        <a:t>not</a:t>
                      </a:r>
                      <a:r>
                        <a:rPr i="1" lang="en-GB" sz="2800">
                          <a:solidFill>
                            <a:schemeClr val="dk2"/>
                          </a:solidFill>
                          <a:latin typeface="Montserrat"/>
                          <a:ea typeface="Montserrat"/>
                          <a:cs typeface="Montserrat"/>
                          <a:sym typeface="Montserrat"/>
                        </a:rPr>
                        <a:t> buy)</a:t>
                      </a:r>
                      <a:endParaRPr i="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98797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3.</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Il va aller en vacances.</a:t>
                      </a:r>
                      <a:br>
                        <a:rPr b="1" lang="en-GB" sz="2800">
                          <a:solidFill>
                            <a:schemeClr val="dk2"/>
                          </a:solidFill>
                          <a:highlight>
                            <a:srgbClr val="FFFFFF"/>
                          </a:highlight>
                          <a:latin typeface="Montserrat"/>
                          <a:ea typeface="Montserrat"/>
                          <a:cs typeface="Montserrat"/>
                          <a:sym typeface="Montserrat"/>
                        </a:rPr>
                      </a:br>
                      <a:r>
                        <a:rPr i="1" lang="en-GB" sz="2800">
                          <a:solidFill>
                            <a:schemeClr val="dk2"/>
                          </a:solidFill>
                          <a:highlight>
                            <a:srgbClr val="FFFFFF"/>
                          </a:highlight>
                          <a:latin typeface="Montserrat"/>
                          <a:ea typeface="Montserrat"/>
                          <a:cs typeface="Montserrat"/>
                          <a:sym typeface="Montserrat"/>
                        </a:rPr>
                        <a:t>(He is going to go on holiday.)</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Negative: </a:t>
                      </a:r>
                      <a:r>
                        <a:rPr lang="en-GB" sz="2800">
                          <a:solidFill>
                            <a:schemeClr val="dk2"/>
                          </a:solidFill>
                          <a:latin typeface="Montserrat"/>
                          <a:ea typeface="Montserrat"/>
                          <a:cs typeface="Montserrat"/>
                          <a:sym typeface="Montserrat"/>
                        </a:rPr>
                        <a:t>___________________________________</a:t>
                      </a:r>
                      <a:r>
                        <a:rPr lang="en-GB" sz="2800">
                          <a:solidFill>
                            <a:schemeClr val="dk2"/>
                          </a:solidFill>
                          <a:highlight>
                            <a:srgbClr val="FFFFFF"/>
                          </a:highlight>
                          <a:latin typeface="Montserrat"/>
                          <a:ea typeface="Montserrat"/>
                          <a:cs typeface="Montserrat"/>
                          <a:sym typeface="Montserrat"/>
                        </a:rPr>
                        <a:t> en vacances</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r>
                        <a:rPr i="1" lang="en-GB" sz="2800">
                          <a:solidFill>
                            <a:schemeClr val="dk2"/>
                          </a:solidFill>
                          <a:latin typeface="Montserrat"/>
                          <a:ea typeface="Montserrat"/>
                          <a:cs typeface="Montserrat"/>
                          <a:sym typeface="Montserrat"/>
                        </a:rPr>
                        <a:t>(He is </a:t>
                      </a:r>
                      <a:r>
                        <a:rPr i="1" lang="en-GB" sz="2800" u="sng">
                          <a:solidFill>
                            <a:schemeClr val="dk2"/>
                          </a:solidFill>
                          <a:latin typeface="Montserrat"/>
                          <a:ea typeface="Montserrat"/>
                          <a:cs typeface="Montserrat"/>
                          <a:sym typeface="Montserrat"/>
                        </a:rPr>
                        <a:t>not</a:t>
                      </a:r>
                      <a:r>
                        <a:rPr i="1" lang="en-GB" sz="2800">
                          <a:solidFill>
                            <a:schemeClr val="dk2"/>
                          </a:solidFill>
                          <a:latin typeface="Montserrat"/>
                          <a:ea typeface="Montserrat"/>
                          <a:cs typeface="Montserrat"/>
                          <a:sym typeface="Montserrat"/>
                        </a:rPr>
                        <a:t> going to go)</a:t>
                      </a:r>
                      <a:endParaRPr i="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4"/>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future</a:t>
            </a:r>
            <a:br>
              <a:rPr b="1" lang="en-GB" sz="4000">
                <a:solidFill>
                  <a:schemeClr val="dk2"/>
                </a:solidFill>
                <a:highlight>
                  <a:schemeClr val="lt1"/>
                </a:highlight>
                <a:latin typeface="Montserrat"/>
                <a:ea typeface="Montserrat"/>
                <a:cs typeface="Montserrat"/>
                <a:sym typeface="Montserrat"/>
              </a:rPr>
            </a:b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Write the </a:t>
            </a:r>
            <a:r>
              <a:rPr lang="en-GB" sz="2800">
                <a:solidFill>
                  <a:schemeClr val="dk2"/>
                </a:solidFill>
                <a:latin typeface="Montserrat"/>
                <a:ea typeface="Montserrat"/>
                <a:cs typeface="Montserrat"/>
                <a:sym typeface="Montserrat"/>
              </a:rPr>
              <a:t>French</a:t>
            </a:r>
            <a:r>
              <a:rPr lang="en-GB" sz="2800">
                <a:solidFill>
                  <a:schemeClr val="dk2"/>
                </a:solidFill>
                <a:latin typeface="Montserrat"/>
                <a:ea typeface="Montserrat"/>
                <a:cs typeface="Montserrat"/>
                <a:sym typeface="Montserrat"/>
              </a:rPr>
              <a:t> for the English given in brackets. Use the clues to help you.</a:t>
            </a:r>
            <a:endParaRPr sz="28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296" name="Google Shape;296;p54"/>
          <p:cNvGraphicFramePr/>
          <p:nvPr/>
        </p:nvGraphicFramePr>
        <p:xfrm>
          <a:off x="917950" y="4542750"/>
          <a:ext cx="3000000" cy="3000000"/>
        </p:xfrm>
        <a:graphic>
          <a:graphicData uri="http://schemas.openxmlformats.org/drawingml/2006/table">
            <a:tbl>
              <a:tblPr>
                <a:noFill/>
                <a:tableStyleId>{225C9130-D33B-4DB8-A18D-3EB95A1D543B}</a:tableStyleId>
              </a:tblPr>
              <a:tblGrid>
                <a:gridCol w="921900"/>
                <a:gridCol w="11961925"/>
                <a:gridCol w="3838950"/>
              </a:tblGrid>
              <a:tr h="2093475">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Ils _______   ___________ beaucoup d'argent. (are going to win)</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go</a:t>
                      </a:r>
                      <a:r>
                        <a:rPr i="1" lang="en-GB" sz="3000">
                          <a:solidFill>
                            <a:schemeClr val="dk2"/>
                          </a:solidFill>
                          <a:highlight>
                            <a:srgbClr val="FFFFFF"/>
                          </a:highlight>
                          <a:latin typeface="Montserrat"/>
                          <a:ea typeface="Montserrat"/>
                          <a:cs typeface="Montserrat"/>
                          <a:sym typeface="Montserrat"/>
                        </a:rPr>
                        <a:t> = aller</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win</a:t>
                      </a:r>
                      <a:r>
                        <a:rPr lang="en-GB" sz="3000">
                          <a:solidFill>
                            <a:schemeClr val="dk2"/>
                          </a:solidFill>
                          <a:highlight>
                            <a:srgbClr val="FFFFFF"/>
                          </a:highlight>
                          <a:latin typeface="Montserrat"/>
                          <a:ea typeface="Montserrat"/>
                          <a:cs typeface="Montserrat"/>
                          <a:sym typeface="Montserrat"/>
                        </a:rPr>
                        <a:t> = </a:t>
                      </a:r>
                      <a:r>
                        <a:rPr i="1" lang="en-GB" sz="3000">
                          <a:solidFill>
                            <a:schemeClr val="dk2"/>
                          </a:solidFill>
                          <a:highlight>
                            <a:srgbClr val="FFFFFF"/>
                          </a:highlight>
                          <a:latin typeface="Montserrat"/>
                          <a:ea typeface="Montserrat"/>
                          <a:cs typeface="Montserrat"/>
                          <a:sym typeface="Montserrat"/>
                        </a:rPr>
                        <a:t>gagner</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093475">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2.</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Elle _______   ___________ en Suisse. (is going to travel)</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go</a:t>
                      </a:r>
                      <a:r>
                        <a:rPr i="1" lang="en-GB" sz="3000">
                          <a:solidFill>
                            <a:schemeClr val="dk2"/>
                          </a:solidFill>
                          <a:highlight>
                            <a:srgbClr val="FFFFFF"/>
                          </a:highlight>
                          <a:latin typeface="Montserrat"/>
                          <a:ea typeface="Montserrat"/>
                          <a:cs typeface="Montserrat"/>
                          <a:sym typeface="Montserrat"/>
                        </a:rPr>
                        <a:t> = aller</a:t>
                      </a:r>
                      <a:endParaRPr i="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travel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voyager</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5"/>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 verb forms</a:t>
            </a:r>
            <a:br>
              <a:rPr b="1" lang="en-GB" sz="4000">
                <a:solidFill>
                  <a:schemeClr val="dk2"/>
                </a:solidFill>
                <a:highlight>
                  <a:schemeClr val="lt1"/>
                </a:highlight>
                <a:latin typeface="Montserrat"/>
                <a:ea typeface="Montserrat"/>
                <a:cs typeface="Montserrat"/>
                <a:sym typeface="Montserrat"/>
              </a:rPr>
            </a:br>
            <a:endParaRPr b="1" sz="4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200">
                <a:solidFill>
                  <a:schemeClr val="dk2"/>
                </a:solidFill>
                <a:latin typeface="Montserrat"/>
                <a:ea typeface="Montserrat"/>
                <a:cs typeface="Montserrat"/>
                <a:sym typeface="Montserrat"/>
              </a:rPr>
              <a:t>Write the French for the English given in brackets. Use the clues to help you. </a:t>
            </a:r>
            <a:endParaRPr sz="32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302" name="Google Shape;302;p55"/>
          <p:cNvGraphicFramePr/>
          <p:nvPr/>
        </p:nvGraphicFramePr>
        <p:xfrm>
          <a:off x="737400" y="4057725"/>
          <a:ext cx="3000000" cy="3000000"/>
        </p:xfrm>
        <a:graphic>
          <a:graphicData uri="http://schemas.openxmlformats.org/drawingml/2006/table">
            <a:tbl>
              <a:tblPr>
                <a:noFill/>
                <a:tableStyleId>{225C9130-D33B-4DB8-A18D-3EB95A1D543B}</a:tableStyleId>
              </a:tblPr>
              <a:tblGrid>
                <a:gridCol w="952600"/>
                <a:gridCol w="11907500"/>
                <a:gridCol w="3402150"/>
              </a:tblGrid>
              <a:tr h="125317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Nous ______________ les recettes avec mes parents. (choose)</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choose</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choisir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1252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On ______________ au marché aujourd'hui. (go)</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go</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aller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25317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3.</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Je ______________ la réponse à ma mère. (ask for)     	</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ask for</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demander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1252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4.</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Ils ______________ contents. (are)  </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be </a:t>
                      </a:r>
                      <a:r>
                        <a:rPr lang="en-GB" sz="2800">
                          <a:solidFill>
                            <a:schemeClr val="dk2"/>
                          </a:solidFill>
                          <a:highlight>
                            <a:srgbClr val="FFFFFF"/>
                          </a:highlight>
                          <a:latin typeface="Montserrat"/>
                          <a:ea typeface="Montserrat"/>
                          <a:cs typeface="Montserrat"/>
                          <a:sym typeface="Montserrat"/>
                        </a:rPr>
                        <a:t>= </a:t>
                      </a:r>
                      <a:r>
                        <a:rPr i="1" lang="en-GB" sz="2800">
                          <a:solidFill>
                            <a:schemeClr val="dk2"/>
                          </a:solidFill>
                          <a:highlight>
                            <a:srgbClr val="FFFFFF"/>
                          </a:highlight>
                          <a:latin typeface="Montserrat"/>
                          <a:ea typeface="Montserrat"/>
                          <a:cs typeface="Montserrat"/>
                          <a:sym typeface="Montserrat"/>
                        </a:rPr>
                        <a:t>être</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1252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5.</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Tu ______________ le livre. (have)	</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have</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avoir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6"/>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D: gender and number agreement</a:t>
            </a:r>
            <a:br>
              <a:rPr b="1" lang="en-GB" sz="4100">
                <a:solidFill>
                  <a:schemeClr val="dk2"/>
                </a:solidFill>
                <a:highlight>
                  <a:schemeClr val="lt1"/>
                </a:highlight>
                <a:latin typeface="Montserrat"/>
                <a:ea typeface="Montserrat"/>
                <a:cs typeface="Montserrat"/>
                <a:sym typeface="Montserrat"/>
              </a:rPr>
            </a:br>
            <a:endParaRPr b="1" sz="41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300">
                <a:solidFill>
                  <a:schemeClr val="dk2"/>
                </a:solidFill>
                <a:latin typeface="Montserrat"/>
                <a:ea typeface="Montserrat"/>
                <a:cs typeface="Montserrat"/>
                <a:sym typeface="Montserrat"/>
              </a:rPr>
              <a:t>Write the French for the English given in brackets.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900">
              <a:solidFill>
                <a:schemeClr val="dk2"/>
              </a:solidFill>
              <a:latin typeface="Montserrat"/>
              <a:ea typeface="Montserrat"/>
              <a:cs typeface="Montserrat"/>
              <a:sym typeface="Montserrat"/>
            </a:endParaRPr>
          </a:p>
          <a:p>
            <a:pPr indent="0" lvl="0" marL="0" rtl="0" algn="l">
              <a:lnSpc>
                <a:spcPct val="200000"/>
              </a:lnSpc>
              <a:spcBef>
                <a:spcPts val="0"/>
              </a:spcBef>
              <a:spcAft>
                <a:spcPts val="0"/>
              </a:spcAft>
              <a:buNone/>
            </a:pPr>
            <a:r>
              <a:rPr lang="en-GB" sz="3000">
                <a:solidFill>
                  <a:schemeClr val="dk2"/>
                </a:solidFill>
                <a:latin typeface="Montserrat"/>
                <a:ea typeface="Montserrat"/>
                <a:cs typeface="Montserrat"/>
                <a:sym typeface="Montserrat"/>
              </a:rPr>
              <a:t>1. Je frappe à _______ porte (f.). (her)		</a:t>
            </a:r>
            <a:endParaRPr sz="3000">
              <a:solidFill>
                <a:schemeClr val="dk2"/>
              </a:solidFill>
              <a:latin typeface="Montserrat"/>
              <a:ea typeface="Montserrat"/>
              <a:cs typeface="Montserrat"/>
              <a:sym typeface="Montserrat"/>
            </a:endParaRPr>
          </a:p>
          <a:p>
            <a:pPr indent="0" lvl="0" marL="0" rtl="0" algn="l">
              <a:lnSpc>
                <a:spcPct val="200000"/>
              </a:lnSpc>
              <a:spcBef>
                <a:spcPts val="0"/>
              </a:spcBef>
              <a:spcAft>
                <a:spcPts val="0"/>
              </a:spcAft>
              <a:buNone/>
            </a:pPr>
            <a:r>
              <a:rPr lang="en-GB" sz="3000">
                <a:solidFill>
                  <a:schemeClr val="dk2"/>
                </a:solidFill>
                <a:latin typeface="Montserrat"/>
                <a:ea typeface="Montserrat"/>
                <a:cs typeface="Montserrat"/>
                <a:sym typeface="Montserrat"/>
              </a:rPr>
              <a:t>2. Ils jouent au foot avec _______ amis (m.). (my)</a:t>
            </a:r>
            <a:endParaRPr sz="3000">
              <a:solidFill>
                <a:schemeClr val="dk2"/>
              </a:solidFill>
              <a:latin typeface="Montserrat"/>
              <a:ea typeface="Montserrat"/>
              <a:cs typeface="Montserrat"/>
              <a:sym typeface="Montserrat"/>
            </a:endParaRPr>
          </a:p>
          <a:p>
            <a:pPr indent="0" lvl="0" marL="0" rtl="0" algn="l">
              <a:lnSpc>
                <a:spcPct val="200000"/>
              </a:lnSpc>
              <a:spcBef>
                <a:spcPts val="0"/>
              </a:spcBef>
              <a:spcAft>
                <a:spcPts val="0"/>
              </a:spcAft>
              <a:buNone/>
            </a:pPr>
            <a:r>
              <a:rPr lang="en-GB" sz="3000">
                <a:solidFill>
                  <a:schemeClr val="dk2"/>
                </a:solidFill>
                <a:latin typeface="Montserrat"/>
                <a:ea typeface="Montserrat"/>
                <a:cs typeface="Montserrat"/>
                <a:sym typeface="Montserrat"/>
              </a:rPr>
              <a:t>3. Tu aimes _______ maison (f.). (this)</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9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100">
                <a:solidFill>
                  <a:schemeClr val="dk2"/>
                </a:solidFill>
                <a:highlight>
                  <a:srgbClr val="FFFFFF"/>
                </a:highlight>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7"/>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E: past</a:t>
            </a:r>
            <a:br>
              <a:rPr b="1" lang="en-GB" sz="4100">
                <a:solidFill>
                  <a:schemeClr val="dk2"/>
                </a:solidFill>
                <a:highlight>
                  <a:schemeClr val="lt1"/>
                </a:highlight>
                <a:latin typeface="Montserrat"/>
                <a:ea typeface="Montserrat"/>
                <a:cs typeface="Montserrat"/>
                <a:sym typeface="Montserrat"/>
              </a:rPr>
            </a:br>
            <a:endParaRPr b="1" sz="41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300">
                <a:solidFill>
                  <a:schemeClr val="dk2"/>
                </a:solidFill>
                <a:latin typeface="Montserrat"/>
                <a:ea typeface="Montserrat"/>
                <a:cs typeface="Montserrat"/>
                <a:sym typeface="Montserrat"/>
              </a:rPr>
              <a:t>These sentences are in the present tense.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300">
                <a:solidFill>
                  <a:schemeClr val="dk2"/>
                </a:solidFill>
                <a:latin typeface="Montserrat"/>
                <a:ea typeface="Montserrat"/>
                <a:cs typeface="Montserrat"/>
                <a:sym typeface="Montserrat"/>
              </a:rPr>
              <a:t>Rewrite each sentence in the perfect tense so that it describes something that happened yesterday (hier).</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9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9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100">
                <a:solidFill>
                  <a:schemeClr val="dk2"/>
                </a:solidFill>
                <a:highlight>
                  <a:srgbClr val="FFFFFF"/>
                </a:highlight>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313" name="Google Shape;313;p57"/>
          <p:cNvGraphicFramePr/>
          <p:nvPr/>
        </p:nvGraphicFramePr>
        <p:xfrm>
          <a:off x="832075" y="5755150"/>
          <a:ext cx="3000000" cy="3000000"/>
        </p:xfrm>
        <a:graphic>
          <a:graphicData uri="http://schemas.openxmlformats.org/drawingml/2006/table">
            <a:tbl>
              <a:tblPr>
                <a:noFill/>
                <a:tableStyleId>{225C9130-D33B-4DB8-A18D-3EB95A1D543B}</a:tableStyleId>
              </a:tblPr>
              <a:tblGrid>
                <a:gridCol w="959075"/>
                <a:gridCol w="4316600"/>
                <a:gridCol w="11262225"/>
              </a:tblGrid>
              <a:tr h="162537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Il gagne beaucoup d'argent.</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Hier, ____</a:t>
                      </a:r>
                      <a:r>
                        <a:rPr lang="en-GB" sz="2800">
                          <a:solidFill>
                            <a:schemeClr val="dk2"/>
                          </a:solidFill>
                          <a:latin typeface="Montserrat"/>
                          <a:ea typeface="Montserrat"/>
                          <a:cs typeface="Montserrat"/>
                          <a:sym typeface="Montserrat"/>
                        </a:rPr>
                        <a:t>_____________________________</a:t>
                      </a:r>
                      <a:r>
                        <a:rPr lang="en-GB" sz="2800">
                          <a:solidFill>
                            <a:schemeClr val="dk2"/>
                          </a:solidFill>
                          <a:highlight>
                            <a:srgbClr val="FFFFFF"/>
                          </a:highlight>
                          <a:latin typeface="Montserrat"/>
                          <a:ea typeface="Montserrat"/>
                          <a:cs typeface="Montserrat"/>
                          <a:sym typeface="Montserrat"/>
                        </a:rPr>
                        <a:t> beaucoup d'argent</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t>
                      </a:r>
                      <a:r>
                        <a:rPr i="1" lang="en-GB" sz="2800">
                          <a:solidFill>
                            <a:schemeClr val="dk2"/>
                          </a:solidFill>
                          <a:latin typeface="Montserrat"/>
                          <a:ea typeface="Montserrat"/>
                          <a:cs typeface="Montserrat"/>
                          <a:sym typeface="Montserrat"/>
                        </a:rPr>
                        <a:t>Yesterday)</a:t>
                      </a:r>
                      <a:endParaRPr i="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62537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Elle fait du sport.</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Hier, ____</a:t>
                      </a:r>
                      <a:r>
                        <a:rPr lang="en-GB" sz="2800">
                          <a:solidFill>
                            <a:schemeClr val="dk2"/>
                          </a:solidFill>
                          <a:latin typeface="Montserrat"/>
                          <a:ea typeface="Montserrat"/>
                          <a:cs typeface="Montserrat"/>
                          <a:sym typeface="Montserrat"/>
                        </a:rPr>
                        <a:t>________________________</a:t>
                      </a:r>
                      <a:r>
                        <a:rPr lang="en-GB" sz="2800">
                          <a:solidFill>
                            <a:schemeClr val="dk2"/>
                          </a:solidFill>
                          <a:highlight>
                            <a:srgbClr val="FFFFFF"/>
                          </a:highlight>
                          <a:latin typeface="Montserrat"/>
                          <a:ea typeface="Montserrat"/>
                          <a:cs typeface="Montserrat"/>
                          <a:sym typeface="Montserrat"/>
                        </a:rPr>
                        <a:t>du sport.</a:t>
                      </a:r>
                      <a:endParaRPr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t>
                      </a:r>
                      <a:r>
                        <a:rPr i="1" lang="en-GB" sz="2800">
                          <a:solidFill>
                            <a:schemeClr val="dk2"/>
                          </a:solidFill>
                          <a:latin typeface="Montserrat"/>
                          <a:ea typeface="Montserrat"/>
                          <a:cs typeface="Montserrat"/>
                          <a:sym typeface="Montserrat"/>
                        </a:rPr>
                        <a:t>Yesterday)</a:t>
                      </a:r>
                      <a:endParaRPr i="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8"/>
          <p:cNvSpPr txBox="1"/>
          <p:nvPr/>
        </p:nvSpPr>
        <p:spPr>
          <a:xfrm>
            <a:off x="670863" y="602175"/>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F: noun phrases</a:t>
            </a:r>
            <a:br>
              <a:rPr b="1" lang="en-GB" sz="4100">
                <a:solidFill>
                  <a:schemeClr val="dk2"/>
                </a:solidFill>
                <a:highlight>
                  <a:schemeClr val="lt1"/>
                </a:highlight>
                <a:latin typeface="Montserrat"/>
                <a:ea typeface="Montserrat"/>
                <a:cs typeface="Montserrat"/>
                <a:sym typeface="Montserrat"/>
              </a:rPr>
            </a:br>
            <a:endParaRPr b="1" sz="41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300">
                <a:solidFill>
                  <a:schemeClr val="dk2"/>
                </a:solidFill>
                <a:latin typeface="Montserrat"/>
                <a:ea typeface="Montserrat"/>
                <a:cs typeface="Montserrat"/>
                <a:sym typeface="Montserrat"/>
              </a:rPr>
              <a:t>Write the French for the English given in brackets. Use the clues to help you. Think about gender, number, and word order.</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9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9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100">
                <a:solidFill>
                  <a:schemeClr val="dk2"/>
                </a:solidFill>
                <a:highlight>
                  <a:srgbClr val="FFFFFF"/>
                </a:highlight>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319" name="Google Shape;319;p58"/>
          <p:cNvGraphicFramePr/>
          <p:nvPr/>
        </p:nvGraphicFramePr>
        <p:xfrm>
          <a:off x="585013" y="4614800"/>
          <a:ext cx="3000000" cy="3000000"/>
        </p:xfrm>
        <a:graphic>
          <a:graphicData uri="http://schemas.openxmlformats.org/drawingml/2006/table">
            <a:tbl>
              <a:tblPr>
                <a:noFill/>
                <a:tableStyleId>{225C9130-D33B-4DB8-A18D-3EB95A1D543B}</a:tableStyleId>
              </a:tblPr>
              <a:tblGrid>
                <a:gridCol w="894500"/>
                <a:gridCol w="12625500"/>
                <a:gridCol w="3803850"/>
              </a:tblGrid>
              <a:tr h="2111850">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Nous avons ____________ ____________ ____________. (a green car)</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vert</a:t>
                      </a:r>
                      <a:r>
                        <a:rPr i="1" lang="en-GB" sz="2800">
                          <a:solidFill>
                            <a:schemeClr val="dk2"/>
                          </a:solidFill>
                          <a:highlight>
                            <a:srgbClr val="FFFFFF"/>
                          </a:highlight>
                          <a:latin typeface="Montserrat"/>
                          <a:ea typeface="Montserrat"/>
                          <a:cs typeface="Montserrat"/>
                          <a:sym typeface="Montserrat"/>
                        </a:rPr>
                        <a:t> = green</a:t>
                      </a:r>
                      <a:endParaRPr i="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car </a:t>
                      </a:r>
                      <a:r>
                        <a:rPr lang="en-GB" sz="2800">
                          <a:solidFill>
                            <a:schemeClr val="dk2"/>
                          </a:solidFill>
                          <a:highlight>
                            <a:srgbClr val="FFFFFF"/>
                          </a:highlight>
                          <a:latin typeface="Montserrat"/>
                          <a:ea typeface="Montserrat"/>
                          <a:cs typeface="Montserrat"/>
                          <a:sym typeface="Montserrat"/>
                        </a:rPr>
                        <a:t>= </a:t>
                      </a:r>
                      <a:r>
                        <a:rPr i="1" lang="en-GB" sz="2800">
                          <a:solidFill>
                            <a:schemeClr val="dk2"/>
                          </a:solidFill>
                          <a:highlight>
                            <a:srgbClr val="FFFFFF"/>
                          </a:highlight>
                          <a:latin typeface="Montserrat"/>
                          <a:ea typeface="Montserrat"/>
                          <a:cs typeface="Montserrat"/>
                          <a:sym typeface="Montserrat"/>
                        </a:rPr>
                        <a:t>voiture (f.)</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111850">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Il comprend  ____________ ____________ ____________. (the big mistakes)</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big</a:t>
                      </a:r>
                      <a:r>
                        <a:rPr i="1" lang="en-GB" sz="2800">
                          <a:solidFill>
                            <a:schemeClr val="dk2"/>
                          </a:solidFill>
                          <a:highlight>
                            <a:srgbClr val="FFFFFF"/>
                          </a:highlight>
                          <a:latin typeface="Montserrat"/>
                          <a:ea typeface="Montserrat"/>
                          <a:cs typeface="Montserrat"/>
                          <a:sym typeface="Montserrat"/>
                        </a:rPr>
                        <a:t> = grand</a:t>
                      </a:r>
                      <a:endParaRPr i="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mistake</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erreur</a:t>
                      </a:r>
                      <a:r>
                        <a:rPr lang="en-GB" sz="2800">
                          <a:solidFill>
                            <a:schemeClr val="dk2"/>
                          </a:solidFill>
                          <a:highlight>
                            <a:srgbClr val="FFFFFF"/>
                          </a:highlight>
                          <a:latin typeface="Montserrat"/>
                          <a:ea typeface="Montserrat"/>
                          <a:cs typeface="Montserrat"/>
                          <a:sym typeface="Montserrat"/>
                        </a:rPr>
                        <a:t> (f.)</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9"/>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D - SPEAKING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60"/>
          <p:cNvSpPr txBox="1"/>
          <p:nvPr/>
        </p:nvSpPr>
        <p:spPr>
          <a:xfrm>
            <a:off x="2117625" y="2757925"/>
            <a:ext cx="14300400" cy="394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4000">
                <a:solidFill>
                  <a:schemeClr val="dk2"/>
                </a:solidFill>
                <a:latin typeface="Montserrat"/>
                <a:ea typeface="Montserrat"/>
                <a:cs typeface="Montserrat"/>
                <a:sym typeface="Montserrat"/>
              </a:rPr>
              <a:t>Before you start</a:t>
            </a:r>
            <a:r>
              <a:rPr lang="en-GB" sz="4000">
                <a:solidFill>
                  <a:schemeClr val="dk2"/>
                </a:solidFill>
                <a:latin typeface="Montserrat"/>
                <a:ea typeface="Montserrat"/>
                <a:cs typeface="Montserrat"/>
                <a:sym typeface="Montserrat"/>
              </a:rPr>
              <a:t> this section of the test, please go to this website:</a:t>
            </a:r>
            <a:r>
              <a:rPr lang="en-GB" sz="40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 </a:t>
            </a:r>
            <a:r>
              <a:rPr lang="en-GB" sz="4000" u="sng">
                <a:solidFill>
                  <a:schemeClr val="dk2"/>
                </a:solidFill>
                <a:latin typeface="Montserrat"/>
                <a:ea typeface="Montserrat"/>
                <a:cs typeface="Montserrat"/>
                <a:sym typeface="Montserrat"/>
                <a:hlinkClick r:id="rId4">
                  <a:extLst>
                    <a:ext uri="{A12FA001-AC4F-418D-AE19-62706E023703}">
                      <ahyp:hlinkClr val="tx"/>
                    </a:ext>
                  </a:extLst>
                </a:hlinkClick>
              </a:rPr>
              <a:t>vocaroo.com</a:t>
            </a:r>
            <a:r>
              <a:rPr lang="en-GB" sz="4000">
                <a:solidFill>
                  <a:schemeClr val="dk2"/>
                </a:solidFill>
                <a:latin typeface="Montserrat"/>
                <a:ea typeface="Montserrat"/>
                <a:cs typeface="Montserrat"/>
                <a:sym typeface="Montserrat"/>
              </a:rPr>
              <a:t>.</a:t>
            </a:r>
            <a:endParaRPr sz="4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40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rPr lang="en-GB" sz="4000">
                <a:solidFill>
                  <a:schemeClr val="dk2"/>
                </a:solidFill>
                <a:latin typeface="Montserrat"/>
                <a:ea typeface="Montserrat"/>
                <a:cs typeface="Montserrat"/>
                <a:sym typeface="Montserrat"/>
              </a:rPr>
              <a:t>It will open in a new tab. </a:t>
            </a:r>
            <a:r>
              <a:rPr b="1" lang="en-GB" sz="4000">
                <a:solidFill>
                  <a:schemeClr val="dk2"/>
                </a:solidFill>
                <a:latin typeface="Montserrat"/>
                <a:ea typeface="Montserrat"/>
                <a:cs typeface="Montserrat"/>
                <a:sym typeface="Montserrat"/>
              </a:rPr>
              <a:t>Click</a:t>
            </a:r>
            <a:r>
              <a:rPr lang="en-GB" sz="4000">
                <a:solidFill>
                  <a:schemeClr val="dk2"/>
                </a:solidFill>
                <a:latin typeface="Montserrat"/>
                <a:ea typeface="Montserrat"/>
                <a:cs typeface="Montserrat"/>
                <a:sym typeface="Montserrat"/>
              </a:rPr>
              <a:t> the red record button, then come back to this test.</a:t>
            </a:r>
            <a:endParaRPr sz="4000">
              <a:solidFill>
                <a:schemeClr val="dk2"/>
              </a:solidFill>
              <a:latin typeface="Montserrat"/>
              <a:ea typeface="Montserrat"/>
              <a:cs typeface="Montserrat"/>
              <a:sym typeface="Montserra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1"/>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Sounds of the language</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A: phonics</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This part of the test will take around </a:t>
            </a:r>
            <a:r>
              <a:rPr b="1" lang="en-GB" sz="3000">
                <a:solidFill>
                  <a:schemeClr val="dk2"/>
                </a:solidFill>
                <a:latin typeface="Montserrat"/>
                <a:ea typeface="Montserrat"/>
                <a:cs typeface="Montserrat"/>
                <a:sym typeface="Montserrat"/>
              </a:rPr>
              <a:t>2 minutes</a:t>
            </a:r>
            <a:r>
              <a:rPr lang="en-GB" sz="3000">
                <a:solidFill>
                  <a:schemeClr val="dk2"/>
                </a:solidFill>
                <a:latin typeface="Montserrat"/>
                <a:ea typeface="Montserrat"/>
                <a:cs typeface="Montserrat"/>
                <a:sym typeface="Montserrat"/>
              </a:rPr>
              <a:t>. That’s 6 seconds per word – you have time to think about each one carefully.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Read the list of French words on the next slide aloud. You won't know the words – they are rare.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Just say them as you think they should sound.</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You will get marks for pronouncing the </a:t>
            </a:r>
            <a:r>
              <a:rPr b="1" lang="en-GB" sz="3000" u="sng">
                <a:solidFill>
                  <a:schemeClr val="dk2"/>
                </a:solidFill>
                <a:latin typeface="Montserrat"/>
                <a:ea typeface="Montserrat"/>
                <a:cs typeface="Montserrat"/>
                <a:sym typeface="Montserrat"/>
              </a:rPr>
              <a:t>bold, underlined</a:t>
            </a:r>
            <a:r>
              <a:rPr lang="en-GB" sz="3000">
                <a:solidFill>
                  <a:schemeClr val="dk2"/>
                </a:solidFill>
                <a:latin typeface="Montserrat"/>
                <a:ea typeface="Montserrat"/>
                <a:cs typeface="Montserrat"/>
                <a:sym typeface="Montserrat"/>
              </a:rPr>
              <a:t> parts of each word correctly.</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If you’re not sure, don’t worry – just have a go and do your best.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graphicFrame>
        <p:nvGraphicFramePr>
          <p:cNvPr id="339" name="Google Shape;339;p62"/>
          <p:cNvGraphicFramePr/>
          <p:nvPr/>
        </p:nvGraphicFramePr>
        <p:xfrm>
          <a:off x="2203725" y="1305025"/>
          <a:ext cx="3000000" cy="3000000"/>
        </p:xfrm>
        <a:graphic>
          <a:graphicData uri="http://schemas.openxmlformats.org/drawingml/2006/table">
            <a:tbl>
              <a:tblPr>
                <a:noFill/>
                <a:tableStyleId>{225C9130-D33B-4DB8-A18D-3EB95A1D543B}</a:tableStyleId>
              </a:tblPr>
              <a:tblGrid>
                <a:gridCol w="1146575"/>
                <a:gridCol w="1146575"/>
                <a:gridCol w="749700"/>
                <a:gridCol w="3064925"/>
                <a:gridCol w="1212725"/>
                <a:gridCol w="683550"/>
                <a:gridCol w="5743425"/>
              </a:tblGrid>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b="1" lang="en-GB" sz="4000" u="sng">
                          <a:solidFill>
                            <a:schemeClr val="dk2"/>
                          </a:solidFill>
                          <a:highlight>
                            <a:srgbClr val="FFFFFF"/>
                          </a:highlight>
                          <a:latin typeface="Montserrat"/>
                          <a:ea typeface="Montserrat"/>
                          <a:cs typeface="Montserrat"/>
                          <a:sym typeface="Montserrat"/>
                        </a:rPr>
                        <a:t>h</a:t>
                      </a:r>
                      <a:r>
                        <a:rPr lang="en-GB" sz="4000">
                          <a:solidFill>
                            <a:schemeClr val="dk2"/>
                          </a:solidFill>
                          <a:highlight>
                            <a:srgbClr val="FFFFFF"/>
                          </a:highlight>
                          <a:latin typeface="Montserrat"/>
                          <a:ea typeface="Montserrat"/>
                          <a:cs typeface="Montserrat"/>
                          <a:sym typeface="Montserrat"/>
                        </a:rPr>
                        <a:t>uppe</a:t>
                      </a:r>
                      <a:endParaRPr sz="4000">
                        <a:solidFill>
                          <a:schemeClr val="dk2"/>
                        </a:solidFill>
                        <a:highlight>
                          <a:srgbClr val="FFFFFF"/>
                        </a:highlight>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9.</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c</a:t>
                      </a:r>
                      <a:r>
                        <a:rPr b="1" lang="en-GB" sz="4000" u="sng">
                          <a:solidFill>
                            <a:schemeClr val="dk2"/>
                          </a:solidFill>
                          <a:highlight>
                            <a:srgbClr val="FFFFFF"/>
                          </a:highlight>
                          <a:latin typeface="Montserrat"/>
                          <a:ea typeface="Montserrat"/>
                          <a:cs typeface="Montserrat"/>
                          <a:sym typeface="Montserrat"/>
                        </a:rPr>
                        <a:t>om</a:t>
                      </a:r>
                      <a:r>
                        <a:rPr lang="en-GB" sz="4000">
                          <a:solidFill>
                            <a:schemeClr val="dk2"/>
                          </a:solidFill>
                          <a:highlight>
                            <a:srgbClr val="FFFFFF"/>
                          </a:highlight>
                          <a:latin typeface="Montserrat"/>
                          <a:ea typeface="Montserrat"/>
                          <a:cs typeface="Montserrat"/>
                          <a:sym typeface="Montserrat"/>
                        </a:rPr>
                        <a:t>be</a:t>
                      </a:r>
                      <a:endParaRPr sz="4000">
                        <a:solidFill>
                          <a:schemeClr val="dk2"/>
                        </a:solidFill>
                        <a:highlight>
                          <a:srgbClr val="FFFFFF"/>
                        </a:highlight>
                        <a:latin typeface="Montserrat"/>
                        <a:ea typeface="Montserrat"/>
                        <a:cs typeface="Montserrat"/>
                        <a:sym typeface="Montserrat"/>
                      </a:endParaRPr>
                    </a:p>
                  </a:txBody>
                  <a:tcPr marT="91425" marB="91425" marR="68575" marL="68575" anchor="ctr"/>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2.</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b="1" lang="en-GB" sz="4000" u="sng">
                          <a:solidFill>
                            <a:schemeClr val="dk2"/>
                          </a:solidFill>
                          <a:highlight>
                            <a:srgbClr val="FFFFFF"/>
                          </a:highlight>
                          <a:latin typeface="Montserrat"/>
                          <a:ea typeface="Montserrat"/>
                          <a:cs typeface="Montserrat"/>
                          <a:sym typeface="Montserrat"/>
                        </a:rPr>
                        <a:t>am</a:t>
                      </a:r>
                      <a:r>
                        <a:rPr lang="en-GB" sz="4000">
                          <a:solidFill>
                            <a:schemeClr val="dk2"/>
                          </a:solidFill>
                          <a:highlight>
                            <a:srgbClr val="FFFFFF"/>
                          </a:highlight>
                          <a:latin typeface="Montserrat"/>
                          <a:ea typeface="Montserrat"/>
                          <a:cs typeface="Montserrat"/>
                          <a:sym typeface="Montserrat"/>
                        </a:rPr>
                        <a:t>bre</a:t>
                      </a:r>
                      <a:endParaRPr sz="4000">
                        <a:solidFill>
                          <a:schemeClr val="dk2"/>
                        </a:solidFill>
                        <a:highlight>
                          <a:srgbClr val="FFFFFF"/>
                        </a:highlight>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10.</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ma</a:t>
                      </a:r>
                      <a:r>
                        <a:rPr b="1" lang="en-GB" sz="4000" u="sng">
                          <a:solidFill>
                            <a:schemeClr val="dk2"/>
                          </a:solidFill>
                          <a:highlight>
                            <a:srgbClr val="FFFFFF"/>
                          </a:highlight>
                          <a:latin typeface="Montserrat"/>
                          <a:ea typeface="Montserrat"/>
                          <a:cs typeface="Montserrat"/>
                          <a:sym typeface="Montserrat"/>
                        </a:rPr>
                        <a:t>ç</a:t>
                      </a:r>
                      <a:r>
                        <a:rPr lang="en-GB" sz="4000">
                          <a:solidFill>
                            <a:schemeClr val="dk2"/>
                          </a:solidFill>
                          <a:highlight>
                            <a:srgbClr val="FFFFFF"/>
                          </a:highlight>
                          <a:latin typeface="Montserrat"/>
                          <a:ea typeface="Montserrat"/>
                          <a:cs typeface="Montserrat"/>
                          <a:sym typeface="Montserrat"/>
                        </a:rPr>
                        <a:t>on</a:t>
                      </a:r>
                      <a:endParaRPr sz="4000">
                        <a:solidFill>
                          <a:schemeClr val="dk2"/>
                        </a:solidFill>
                        <a:highlight>
                          <a:srgbClr val="FFFFFF"/>
                        </a:highlight>
                        <a:latin typeface="Montserrat"/>
                        <a:ea typeface="Montserrat"/>
                        <a:cs typeface="Montserrat"/>
                        <a:sym typeface="Montserrat"/>
                      </a:endParaRPr>
                    </a:p>
                  </a:txBody>
                  <a:tcPr marT="91425" marB="91425" marR="68575" marL="68575" anchor="ctr"/>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3.</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moi</a:t>
                      </a:r>
                      <a:r>
                        <a:rPr b="1" lang="en-GB" sz="4000" u="sng">
                          <a:solidFill>
                            <a:schemeClr val="dk2"/>
                          </a:solidFill>
                          <a:highlight>
                            <a:srgbClr val="FFFFFF"/>
                          </a:highlight>
                          <a:latin typeface="Montserrat"/>
                          <a:ea typeface="Montserrat"/>
                          <a:cs typeface="Montserrat"/>
                          <a:sym typeface="Montserrat"/>
                        </a:rPr>
                        <a:t>s</a:t>
                      </a:r>
                      <a:r>
                        <a:rPr lang="en-GB" sz="4000">
                          <a:solidFill>
                            <a:schemeClr val="dk2"/>
                          </a:solidFill>
                          <a:highlight>
                            <a:srgbClr val="FFFFFF"/>
                          </a:highlight>
                          <a:latin typeface="Montserrat"/>
                          <a:ea typeface="Montserrat"/>
                          <a:cs typeface="Montserrat"/>
                          <a:sym typeface="Montserrat"/>
                        </a:rPr>
                        <a:t>i</a:t>
                      </a:r>
                      <a:endParaRPr sz="4000">
                        <a:solidFill>
                          <a:schemeClr val="dk2"/>
                        </a:solidFill>
                        <a:highlight>
                          <a:srgbClr val="FFFFFF"/>
                        </a:highlight>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11.</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s</a:t>
                      </a:r>
                      <a:r>
                        <a:rPr b="1" lang="en-GB" sz="4000" u="sng">
                          <a:solidFill>
                            <a:schemeClr val="dk2"/>
                          </a:solidFill>
                          <a:highlight>
                            <a:srgbClr val="FFFFFF"/>
                          </a:highlight>
                          <a:latin typeface="Montserrat"/>
                          <a:ea typeface="Montserrat"/>
                          <a:cs typeface="Montserrat"/>
                          <a:sym typeface="Montserrat"/>
                        </a:rPr>
                        <a:t>è</a:t>
                      </a:r>
                      <a:r>
                        <a:rPr lang="en-GB" sz="4000">
                          <a:solidFill>
                            <a:schemeClr val="dk2"/>
                          </a:solidFill>
                          <a:highlight>
                            <a:srgbClr val="FFFFFF"/>
                          </a:highlight>
                          <a:latin typeface="Montserrat"/>
                          <a:ea typeface="Montserrat"/>
                          <a:cs typeface="Montserrat"/>
                          <a:sym typeface="Montserrat"/>
                        </a:rPr>
                        <a:t>ve</a:t>
                      </a:r>
                      <a:endParaRPr sz="4000">
                        <a:solidFill>
                          <a:schemeClr val="dk2"/>
                        </a:solidFill>
                        <a:highlight>
                          <a:srgbClr val="FFFFFF"/>
                        </a:highlight>
                        <a:latin typeface="Montserrat"/>
                        <a:ea typeface="Montserrat"/>
                        <a:cs typeface="Montserrat"/>
                        <a:sym typeface="Montserrat"/>
                      </a:endParaRPr>
                    </a:p>
                  </a:txBody>
                  <a:tcPr marT="91425" marB="91425" marR="68575" marL="68575" anchor="ctr"/>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4.</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b="1" lang="en-GB" sz="4000" u="sng">
                          <a:solidFill>
                            <a:schemeClr val="dk2"/>
                          </a:solidFill>
                          <a:highlight>
                            <a:srgbClr val="FFFFFF"/>
                          </a:highlight>
                          <a:latin typeface="Montserrat"/>
                          <a:ea typeface="Montserrat"/>
                          <a:cs typeface="Montserrat"/>
                          <a:sym typeface="Montserrat"/>
                        </a:rPr>
                        <a:t>th</a:t>
                      </a:r>
                      <a:r>
                        <a:rPr lang="en-GB" sz="4000">
                          <a:solidFill>
                            <a:schemeClr val="dk2"/>
                          </a:solidFill>
                          <a:highlight>
                            <a:srgbClr val="FFFFFF"/>
                          </a:highlight>
                          <a:latin typeface="Montserrat"/>
                          <a:ea typeface="Montserrat"/>
                          <a:cs typeface="Montserrat"/>
                          <a:sym typeface="Montserrat"/>
                        </a:rPr>
                        <a:t>race</a:t>
                      </a:r>
                      <a:endParaRPr sz="4000">
                        <a:solidFill>
                          <a:schemeClr val="dk2"/>
                        </a:solidFill>
                        <a:highlight>
                          <a:srgbClr val="FFFFFF"/>
                        </a:highlight>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12.</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c</a:t>
                      </a:r>
                      <a:r>
                        <a:rPr b="1" lang="en-GB" sz="4000" u="sng">
                          <a:solidFill>
                            <a:schemeClr val="dk2"/>
                          </a:solidFill>
                          <a:highlight>
                            <a:srgbClr val="FFFFFF"/>
                          </a:highlight>
                          <a:latin typeface="Montserrat"/>
                          <a:ea typeface="Montserrat"/>
                          <a:cs typeface="Montserrat"/>
                          <a:sym typeface="Montserrat"/>
                        </a:rPr>
                        <a:t>oi</a:t>
                      </a:r>
                      <a:endParaRPr b="1" sz="4000" u="sng">
                        <a:solidFill>
                          <a:schemeClr val="dk2"/>
                        </a:solidFill>
                        <a:highlight>
                          <a:srgbClr val="FFFFFF"/>
                        </a:highlight>
                        <a:latin typeface="Montserrat"/>
                        <a:ea typeface="Montserrat"/>
                        <a:cs typeface="Montserrat"/>
                        <a:sym typeface="Montserrat"/>
                      </a:endParaRPr>
                    </a:p>
                  </a:txBody>
                  <a:tcPr marT="91425" marB="91425" marR="68575" marL="68575" anchor="ctr"/>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5.</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b</a:t>
                      </a:r>
                      <a:r>
                        <a:rPr b="1" lang="en-GB" sz="4000" u="sng">
                          <a:solidFill>
                            <a:schemeClr val="dk2"/>
                          </a:solidFill>
                          <a:highlight>
                            <a:srgbClr val="FFFFFF"/>
                          </a:highlight>
                          <a:latin typeface="Montserrat"/>
                          <a:ea typeface="Montserrat"/>
                          <a:cs typeface="Montserrat"/>
                          <a:sym typeface="Montserrat"/>
                        </a:rPr>
                        <a:t>ô</a:t>
                      </a:r>
                      <a:r>
                        <a:rPr lang="en-GB" sz="4000">
                          <a:solidFill>
                            <a:schemeClr val="dk2"/>
                          </a:solidFill>
                          <a:highlight>
                            <a:srgbClr val="FFFFFF"/>
                          </a:highlight>
                          <a:latin typeface="Montserrat"/>
                          <a:ea typeface="Montserrat"/>
                          <a:cs typeface="Montserrat"/>
                          <a:sym typeface="Montserrat"/>
                        </a:rPr>
                        <a:t>me</a:t>
                      </a:r>
                      <a:endParaRPr sz="4000">
                        <a:solidFill>
                          <a:schemeClr val="dk2"/>
                        </a:solidFill>
                        <a:highlight>
                          <a:srgbClr val="FFFFFF"/>
                        </a:highlight>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13.</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d</a:t>
                      </a:r>
                      <a:r>
                        <a:rPr b="1" lang="en-GB" sz="4000" u="sng">
                          <a:solidFill>
                            <a:schemeClr val="dk2"/>
                          </a:solidFill>
                          <a:highlight>
                            <a:srgbClr val="FFFFFF"/>
                          </a:highlight>
                          <a:latin typeface="Montserrat"/>
                          <a:ea typeface="Montserrat"/>
                          <a:cs typeface="Montserrat"/>
                          <a:sym typeface="Montserrat"/>
                        </a:rPr>
                        <a:t>ai</a:t>
                      </a:r>
                      <a:r>
                        <a:rPr lang="en-GB" sz="4000">
                          <a:solidFill>
                            <a:schemeClr val="dk2"/>
                          </a:solidFill>
                          <a:highlight>
                            <a:srgbClr val="FFFFFF"/>
                          </a:highlight>
                          <a:latin typeface="Montserrat"/>
                          <a:ea typeface="Montserrat"/>
                          <a:cs typeface="Montserrat"/>
                          <a:sym typeface="Montserrat"/>
                        </a:rPr>
                        <a:t>ne</a:t>
                      </a:r>
                      <a:endParaRPr sz="4000">
                        <a:solidFill>
                          <a:schemeClr val="dk2"/>
                        </a:solidFill>
                        <a:highlight>
                          <a:srgbClr val="FFFFFF"/>
                        </a:highlight>
                        <a:latin typeface="Montserrat"/>
                        <a:ea typeface="Montserrat"/>
                        <a:cs typeface="Montserrat"/>
                        <a:sym typeface="Montserrat"/>
                      </a:endParaRPr>
                    </a:p>
                  </a:txBody>
                  <a:tcPr marT="91425" marB="91425" marR="68575" marL="68575" anchor="ctr"/>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6.</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d</a:t>
                      </a:r>
                      <a:r>
                        <a:rPr b="1" lang="en-GB" sz="4000" u="sng">
                          <a:solidFill>
                            <a:schemeClr val="dk2"/>
                          </a:solidFill>
                          <a:highlight>
                            <a:srgbClr val="FFFFFF"/>
                          </a:highlight>
                          <a:latin typeface="Montserrat"/>
                          <a:ea typeface="Montserrat"/>
                          <a:cs typeface="Montserrat"/>
                          <a:sym typeface="Montserrat"/>
                        </a:rPr>
                        <a:t>aim</a:t>
                      </a:r>
                      <a:endParaRPr b="1" sz="4000" u="sng">
                        <a:solidFill>
                          <a:schemeClr val="dk2"/>
                        </a:solidFill>
                        <a:highlight>
                          <a:srgbClr val="FFFFFF"/>
                        </a:highlight>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14.</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b</a:t>
                      </a:r>
                      <a:r>
                        <a:rPr b="1" lang="en-GB" sz="4000" u="sng">
                          <a:solidFill>
                            <a:schemeClr val="dk2"/>
                          </a:solidFill>
                          <a:highlight>
                            <a:srgbClr val="FFFFFF"/>
                          </a:highlight>
                          <a:latin typeface="Montserrat"/>
                          <a:ea typeface="Montserrat"/>
                          <a:cs typeface="Montserrat"/>
                          <a:sym typeface="Montserrat"/>
                        </a:rPr>
                        <a:t>ê</a:t>
                      </a:r>
                      <a:r>
                        <a:rPr lang="en-GB" sz="4000">
                          <a:solidFill>
                            <a:schemeClr val="dk2"/>
                          </a:solidFill>
                          <a:highlight>
                            <a:srgbClr val="FFFFFF"/>
                          </a:highlight>
                          <a:latin typeface="Montserrat"/>
                          <a:ea typeface="Montserrat"/>
                          <a:cs typeface="Montserrat"/>
                          <a:sym typeface="Montserrat"/>
                        </a:rPr>
                        <a:t>che</a:t>
                      </a:r>
                      <a:endParaRPr sz="4000">
                        <a:solidFill>
                          <a:schemeClr val="dk2"/>
                        </a:solidFill>
                        <a:highlight>
                          <a:srgbClr val="FFFFFF"/>
                        </a:highlight>
                        <a:latin typeface="Montserrat"/>
                        <a:ea typeface="Montserrat"/>
                        <a:cs typeface="Montserrat"/>
                        <a:sym typeface="Montserrat"/>
                      </a:endParaRPr>
                    </a:p>
                  </a:txBody>
                  <a:tcPr marT="91425" marB="91425" marR="68575" marL="68575" anchor="ctr"/>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7.</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hou</a:t>
                      </a:r>
                      <a:r>
                        <a:rPr b="1" lang="en-GB" sz="4000" u="sng">
                          <a:solidFill>
                            <a:schemeClr val="dk2"/>
                          </a:solidFill>
                          <a:highlight>
                            <a:srgbClr val="FFFFFF"/>
                          </a:highlight>
                          <a:latin typeface="Montserrat"/>
                          <a:ea typeface="Montserrat"/>
                          <a:cs typeface="Montserrat"/>
                          <a:sym typeface="Montserrat"/>
                        </a:rPr>
                        <a:t>x</a:t>
                      </a:r>
                      <a:endParaRPr b="1" sz="4000" u="sng">
                        <a:solidFill>
                          <a:schemeClr val="dk2"/>
                        </a:solidFill>
                        <a:highlight>
                          <a:srgbClr val="FFFFFF"/>
                        </a:highlight>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15.</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sc</a:t>
                      </a:r>
                      <a:r>
                        <a:rPr b="1" lang="en-GB" sz="4000" u="sng">
                          <a:solidFill>
                            <a:schemeClr val="dk2"/>
                          </a:solidFill>
                          <a:highlight>
                            <a:srgbClr val="FFFFFF"/>
                          </a:highlight>
                          <a:latin typeface="Montserrat"/>
                          <a:ea typeface="Montserrat"/>
                          <a:cs typeface="Montserrat"/>
                          <a:sym typeface="Montserrat"/>
                        </a:rPr>
                        <a:t>eau</a:t>
                      </a:r>
                      <a:endParaRPr b="1" sz="4000" u="sng">
                        <a:solidFill>
                          <a:schemeClr val="dk2"/>
                        </a:solidFill>
                        <a:highlight>
                          <a:srgbClr val="FFFFFF"/>
                        </a:highlight>
                        <a:latin typeface="Montserrat"/>
                        <a:ea typeface="Montserrat"/>
                        <a:cs typeface="Montserrat"/>
                        <a:sym typeface="Montserrat"/>
                      </a:endParaRPr>
                    </a:p>
                  </a:txBody>
                  <a:tcPr marT="91425" marB="91425" marR="68575" marL="68575" anchor="ctr"/>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8.</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cr</a:t>
                      </a:r>
                      <a:r>
                        <a:rPr b="1" lang="en-GB" sz="4000" u="sng">
                          <a:solidFill>
                            <a:schemeClr val="dk2"/>
                          </a:solidFill>
                          <a:highlight>
                            <a:srgbClr val="FFFFFF"/>
                          </a:highlight>
                          <a:latin typeface="Montserrat"/>
                          <a:ea typeface="Montserrat"/>
                          <a:cs typeface="Montserrat"/>
                          <a:sym typeface="Montserrat"/>
                        </a:rPr>
                        <a:t>ame</a:t>
                      </a:r>
                      <a:endParaRPr b="1" sz="4000" u="sng">
                        <a:solidFill>
                          <a:schemeClr val="dk2"/>
                        </a:solidFill>
                        <a:highlight>
                          <a:srgbClr val="FFFFFF"/>
                        </a:highlight>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nchor="ctr"/>
                </a:tc>
                <a:tc>
                  <a:txBody>
                    <a:bodyPr/>
                    <a:lstStyle/>
                    <a:p>
                      <a:pPr indent="0" lvl="0" marL="0" rtl="0" algn="l">
                        <a:lnSpc>
                          <a:spcPct val="115000"/>
                        </a:lnSpc>
                        <a:spcBef>
                          <a:spcPts val="0"/>
                        </a:spcBef>
                        <a:spcAft>
                          <a:spcPts val="1000"/>
                        </a:spcAft>
                        <a:buNone/>
                      </a:pPr>
                      <a:r>
                        <a:rPr lang="en-GB" sz="4000">
                          <a:solidFill>
                            <a:schemeClr val="dk2"/>
                          </a:solidFill>
                          <a:highlight>
                            <a:srgbClr val="FFFFFF"/>
                          </a:highlight>
                          <a:latin typeface="Montserrat"/>
                          <a:ea typeface="Montserrat"/>
                          <a:cs typeface="Montserrat"/>
                          <a:sym typeface="Montserrat"/>
                        </a:rPr>
                        <a:t> </a:t>
                      </a:r>
                      <a:endParaRPr sz="4000">
                        <a:solidFill>
                          <a:schemeClr val="dk2"/>
                        </a:solidFill>
                        <a:highlight>
                          <a:srgbClr val="FFFFFF"/>
                        </a:highlight>
                        <a:latin typeface="Montserrat"/>
                        <a:ea typeface="Montserrat"/>
                        <a:cs typeface="Montserrat"/>
                        <a:sym typeface="Montserrat"/>
                      </a:endParaRPr>
                    </a:p>
                  </a:txBody>
                  <a:tcPr marT="91425" marB="91425" marR="68575" marL="68575"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aphicFrame>
        <p:nvGraphicFramePr>
          <p:cNvPr id="103" name="Google Shape;103;p18"/>
          <p:cNvGraphicFramePr/>
          <p:nvPr/>
        </p:nvGraphicFramePr>
        <p:xfrm>
          <a:off x="1099675" y="1678650"/>
          <a:ext cx="3000000" cy="3000000"/>
        </p:xfrm>
        <a:graphic>
          <a:graphicData uri="http://schemas.openxmlformats.org/drawingml/2006/table">
            <a:tbl>
              <a:tblPr>
                <a:noFill/>
                <a:tableStyleId>{225C9130-D33B-4DB8-A18D-3EB95A1D543B}</a:tableStyleId>
              </a:tblPr>
              <a:tblGrid>
                <a:gridCol w="1146575"/>
                <a:gridCol w="1146575"/>
                <a:gridCol w="749700"/>
                <a:gridCol w="4079200"/>
                <a:gridCol w="3064925"/>
                <a:gridCol w="1212725"/>
                <a:gridCol w="683550"/>
                <a:gridCol w="3814600"/>
              </a:tblGrid>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ro_ _e</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9.</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crép_</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2.</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_ ame</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10.</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cl _ _</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3.</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fl _ _ re</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11.</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jov_ _ _</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4.</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m _ _ _ _ _</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12.</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r_</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5.</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t </a:t>
                      </a:r>
                      <a:r>
                        <a:rPr lang="en-GB" sz="4000">
                          <a:solidFill>
                            <a:schemeClr val="dk2"/>
                          </a:solidFill>
                          <a:latin typeface="Montserrat"/>
                          <a:ea typeface="Montserrat"/>
                          <a:cs typeface="Montserrat"/>
                          <a:sym typeface="Montserrat"/>
                        </a:rPr>
                        <a:t>_ mme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13.</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flan_ _e</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6.</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b _ _ _ _</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14.</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b_ _ me</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7.</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y _ _ se</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15.</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_ _ille</a:t>
                      </a:r>
                      <a:endParaRPr sz="4000">
                        <a:solidFill>
                          <a:schemeClr val="dk2"/>
                        </a:solidFill>
                        <a:latin typeface="Montserrat"/>
                        <a:ea typeface="Montserrat"/>
                        <a:cs typeface="Montserrat"/>
                        <a:sym typeface="Montserrat"/>
                      </a:endParaRPr>
                    </a:p>
                  </a:txBody>
                  <a:tcPr marT="91425" marB="91425" marR="68575" marL="68575"/>
                </a:tc>
              </a:tr>
              <a:tr h="893250">
                <a:tc>
                  <a:txBody>
                    <a:bodyPr/>
                    <a:lstStyle/>
                    <a:p>
                      <a:pPr indent="0" lvl="0" marL="0" rtl="0" algn="l">
                        <a:lnSpc>
                          <a:spcPct val="100000"/>
                        </a:lnSpc>
                        <a:spcBef>
                          <a:spcPts val="1200"/>
                        </a:spcBef>
                        <a:spcAft>
                          <a:spcPts val="0"/>
                        </a:spcAft>
                        <a:buNone/>
                      </a:pPr>
                      <a:r>
                        <a:rPr lang="en-GB" sz="3800">
                          <a:solidFill>
                            <a:schemeClr val="dk2"/>
                          </a:solidFill>
                          <a:latin typeface="Montserrat"/>
                          <a:ea typeface="Montserrat"/>
                          <a:cs typeface="Montserrat"/>
                          <a:sym typeface="Montserrat"/>
                        </a:rPr>
                        <a:t> </a:t>
                      </a:r>
                      <a:endParaRPr sz="38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8.</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_ auge</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00000"/>
                        </a:lnSpc>
                        <a:spcBef>
                          <a:spcPts val="1200"/>
                        </a:spcBef>
                        <a:spcAft>
                          <a:spcPts val="0"/>
                        </a:spcAft>
                        <a:buNone/>
                      </a:pPr>
                      <a:r>
                        <a:rPr lang="en-GB" sz="4000">
                          <a:solidFill>
                            <a:schemeClr val="dk2"/>
                          </a:solidFill>
                          <a:latin typeface="Montserrat"/>
                          <a:ea typeface="Montserrat"/>
                          <a:cs typeface="Montserrat"/>
                          <a:sym typeface="Montserrat"/>
                        </a:rPr>
                        <a:t> </a:t>
                      </a:r>
                      <a:endParaRPr sz="4000">
                        <a:solidFill>
                          <a:schemeClr val="dk2"/>
                        </a:solidFill>
                        <a:latin typeface="Montserrat"/>
                        <a:ea typeface="Montserrat"/>
                        <a:cs typeface="Montserrat"/>
                        <a:sym typeface="Montserrat"/>
                      </a:endParaRPr>
                    </a:p>
                  </a:txBody>
                  <a:tcPr marT="91425" marB="91425" marR="68575" marL="68575"/>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3"/>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Sounds of the language</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B: liaison</a:t>
            </a:r>
            <a:br>
              <a:rPr b="1" lang="en-GB" sz="30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This part of the test will take around </a:t>
            </a:r>
            <a:r>
              <a:rPr b="1" lang="en-GB" sz="3000">
                <a:solidFill>
                  <a:schemeClr val="dk2"/>
                </a:solidFill>
                <a:highlight>
                  <a:srgbClr val="FFFFFF"/>
                </a:highlight>
                <a:latin typeface="Montserrat"/>
                <a:ea typeface="Montserrat"/>
                <a:cs typeface="Montserrat"/>
                <a:sym typeface="Montserrat"/>
              </a:rPr>
              <a:t>1½ minutes.</a:t>
            </a:r>
            <a:r>
              <a:rPr lang="en-GB" sz="3000">
                <a:solidFill>
                  <a:schemeClr val="dk2"/>
                </a:solidFill>
                <a:highlight>
                  <a:srgbClr val="FFFFFF"/>
                </a:highlight>
                <a:latin typeface="Montserrat"/>
                <a:ea typeface="Montserrat"/>
                <a:cs typeface="Montserrat"/>
                <a:sym typeface="Montserrat"/>
              </a:rPr>
              <a:t>  That’s about 10 seconds per item – you have time to think about each one carefully.</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Here are some words that you have met before in French.  </a:t>
            </a:r>
            <a:r>
              <a:rPr b="1" lang="en-GB" sz="3000">
                <a:solidFill>
                  <a:schemeClr val="dk2"/>
                </a:solidFill>
                <a:latin typeface="Montserrat"/>
                <a:ea typeface="Montserrat"/>
                <a:cs typeface="Montserrat"/>
                <a:sym typeface="Montserrat"/>
              </a:rPr>
              <a:t>Read</a:t>
            </a:r>
            <a:r>
              <a:rPr lang="en-GB" sz="3000">
                <a:solidFill>
                  <a:schemeClr val="dk2"/>
                </a:solidFill>
                <a:latin typeface="Montserrat"/>
                <a:ea typeface="Montserrat"/>
                <a:cs typeface="Montserrat"/>
                <a:sym typeface="Montserrat"/>
              </a:rPr>
              <a:t> them </a:t>
            </a:r>
            <a:r>
              <a:rPr b="1" lang="en-GB" sz="3000">
                <a:solidFill>
                  <a:schemeClr val="dk2"/>
                </a:solidFill>
                <a:latin typeface="Montserrat"/>
                <a:ea typeface="Montserrat"/>
                <a:cs typeface="Montserrat"/>
                <a:sym typeface="Montserrat"/>
              </a:rPr>
              <a:t>aloud</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be awarded marks for saying them correctly together. Say them as they sound as a </a:t>
            </a:r>
            <a:r>
              <a:rPr b="1" lang="en-GB" sz="3000">
                <a:solidFill>
                  <a:schemeClr val="dk2"/>
                </a:solidFill>
                <a:latin typeface="Montserrat"/>
                <a:ea typeface="Montserrat"/>
                <a:cs typeface="Montserrat"/>
                <a:sym typeface="Montserrat"/>
              </a:rPr>
              <a:t>pair</a:t>
            </a:r>
            <a:r>
              <a:rPr lang="en-GB" sz="3000">
                <a:solidFill>
                  <a:schemeClr val="dk2"/>
                </a:solidFill>
                <a:latin typeface="Montserrat"/>
                <a:ea typeface="Montserrat"/>
                <a:cs typeface="Montserrat"/>
                <a:sym typeface="Montserrat"/>
              </a:rPr>
              <a:t> when the words appear </a:t>
            </a:r>
            <a:r>
              <a:rPr b="1" lang="en-GB" sz="3000">
                <a:solidFill>
                  <a:schemeClr val="dk2"/>
                </a:solidFill>
                <a:latin typeface="Montserrat"/>
                <a:ea typeface="Montserrat"/>
                <a:cs typeface="Montserrat"/>
                <a:sym typeface="Montserrat"/>
              </a:rPr>
              <a:t>next to each other</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graphicFrame>
        <p:nvGraphicFramePr>
          <p:cNvPr id="349" name="Google Shape;349;p64"/>
          <p:cNvGraphicFramePr/>
          <p:nvPr/>
        </p:nvGraphicFramePr>
        <p:xfrm>
          <a:off x="152400" y="152400"/>
          <a:ext cx="3000000" cy="3000000"/>
        </p:xfrm>
        <a:graphic>
          <a:graphicData uri="http://schemas.openxmlformats.org/drawingml/2006/table">
            <a:tbl>
              <a:tblPr>
                <a:noFill/>
                <a:tableStyleId>{225C9130-D33B-4DB8-A18D-3EB95A1D543B}</a:tableStyleId>
              </a:tblPr>
              <a:tblGrid>
                <a:gridCol w="1163625"/>
                <a:gridCol w="3281375"/>
                <a:gridCol w="4072650"/>
                <a:gridCol w="1279975"/>
                <a:gridCol w="3467550"/>
                <a:gridCol w="3816625"/>
              </a:tblGrid>
              <a:tr h="241277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1.</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six ordinateurs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5</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un café</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41277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2.</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nous écoutons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6.</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des cadeaux</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41277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3.</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c’est traditionnel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7.</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mon appartement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41277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4.</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deux personnes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8.</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c’est intelligent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pic>
        <p:nvPicPr>
          <p:cNvPr id="350" name="Google Shape;350;p64"/>
          <p:cNvPicPr preferRelativeResize="0"/>
          <p:nvPr/>
        </p:nvPicPr>
        <p:blipFill>
          <a:blip r:embed="rId3">
            <a:alphaModFix/>
          </a:blip>
          <a:stretch>
            <a:fillRect/>
          </a:stretch>
        </p:blipFill>
        <p:spPr>
          <a:xfrm>
            <a:off x="4682100" y="304812"/>
            <a:ext cx="1238150" cy="1157375"/>
          </a:xfrm>
          <a:prstGeom prst="rect">
            <a:avLst/>
          </a:prstGeom>
          <a:noFill/>
          <a:ln>
            <a:noFill/>
          </a:ln>
        </p:spPr>
      </p:pic>
      <p:pic>
        <p:nvPicPr>
          <p:cNvPr id="351" name="Google Shape;351;p64"/>
          <p:cNvPicPr preferRelativeResize="0"/>
          <p:nvPr/>
        </p:nvPicPr>
        <p:blipFill>
          <a:blip r:embed="rId3">
            <a:alphaModFix/>
          </a:blip>
          <a:stretch>
            <a:fillRect/>
          </a:stretch>
        </p:blipFill>
        <p:spPr>
          <a:xfrm>
            <a:off x="7096150" y="272387"/>
            <a:ext cx="1238150" cy="1157375"/>
          </a:xfrm>
          <a:prstGeom prst="rect">
            <a:avLst/>
          </a:prstGeom>
          <a:noFill/>
          <a:ln>
            <a:noFill/>
          </a:ln>
        </p:spPr>
      </p:pic>
      <p:pic>
        <p:nvPicPr>
          <p:cNvPr id="352" name="Google Shape;352;p64"/>
          <p:cNvPicPr preferRelativeResize="0"/>
          <p:nvPr/>
        </p:nvPicPr>
        <p:blipFill>
          <a:blip r:embed="rId3">
            <a:alphaModFix/>
          </a:blip>
          <a:stretch>
            <a:fillRect/>
          </a:stretch>
        </p:blipFill>
        <p:spPr>
          <a:xfrm>
            <a:off x="5920250" y="311375"/>
            <a:ext cx="1238150" cy="1157375"/>
          </a:xfrm>
          <a:prstGeom prst="rect">
            <a:avLst/>
          </a:prstGeom>
          <a:noFill/>
          <a:ln>
            <a:noFill/>
          </a:ln>
        </p:spPr>
      </p:pic>
      <p:pic>
        <p:nvPicPr>
          <p:cNvPr id="353" name="Google Shape;353;p64"/>
          <p:cNvPicPr preferRelativeResize="0"/>
          <p:nvPr/>
        </p:nvPicPr>
        <p:blipFill>
          <a:blip r:embed="rId3">
            <a:alphaModFix/>
          </a:blip>
          <a:stretch>
            <a:fillRect/>
          </a:stretch>
        </p:blipFill>
        <p:spPr>
          <a:xfrm>
            <a:off x="4910700" y="1371612"/>
            <a:ext cx="1238150" cy="1157375"/>
          </a:xfrm>
          <a:prstGeom prst="rect">
            <a:avLst/>
          </a:prstGeom>
          <a:noFill/>
          <a:ln>
            <a:noFill/>
          </a:ln>
        </p:spPr>
      </p:pic>
      <p:pic>
        <p:nvPicPr>
          <p:cNvPr id="354" name="Google Shape;354;p64"/>
          <p:cNvPicPr preferRelativeResize="0"/>
          <p:nvPr/>
        </p:nvPicPr>
        <p:blipFill>
          <a:blip r:embed="rId3">
            <a:alphaModFix/>
          </a:blip>
          <a:stretch>
            <a:fillRect/>
          </a:stretch>
        </p:blipFill>
        <p:spPr>
          <a:xfrm>
            <a:off x="7324750" y="1339187"/>
            <a:ext cx="1238150" cy="1157375"/>
          </a:xfrm>
          <a:prstGeom prst="rect">
            <a:avLst/>
          </a:prstGeom>
          <a:noFill/>
          <a:ln>
            <a:noFill/>
          </a:ln>
        </p:spPr>
      </p:pic>
      <p:pic>
        <p:nvPicPr>
          <p:cNvPr id="355" name="Google Shape;355;p64"/>
          <p:cNvPicPr preferRelativeResize="0"/>
          <p:nvPr/>
        </p:nvPicPr>
        <p:blipFill>
          <a:blip r:embed="rId3">
            <a:alphaModFix/>
          </a:blip>
          <a:stretch>
            <a:fillRect/>
          </a:stretch>
        </p:blipFill>
        <p:spPr>
          <a:xfrm>
            <a:off x="6148850" y="1378175"/>
            <a:ext cx="1238150" cy="1157375"/>
          </a:xfrm>
          <a:prstGeom prst="rect">
            <a:avLst/>
          </a:prstGeom>
          <a:noFill/>
          <a:ln>
            <a:noFill/>
          </a:ln>
        </p:spPr>
      </p:pic>
      <p:pic>
        <p:nvPicPr>
          <p:cNvPr id="356" name="Google Shape;356;p64"/>
          <p:cNvPicPr preferRelativeResize="0"/>
          <p:nvPr/>
        </p:nvPicPr>
        <p:blipFill>
          <a:blip r:embed="rId4">
            <a:alphaModFix/>
          </a:blip>
          <a:stretch>
            <a:fillRect/>
          </a:stretch>
        </p:blipFill>
        <p:spPr>
          <a:xfrm>
            <a:off x="4932475" y="2723900"/>
            <a:ext cx="3213700" cy="2125175"/>
          </a:xfrm>
          <a:prstGeom prst="rect">
            <a:avLst/>
          </a:prstGeom>
          <a:noFill/>
          <a:ln>
            <a:noFill/>
          </a:ln>
        </p:spPr>
      </p:pic>
      <p:pic>
        <p:nvPicPr>
          <p:cNvPr id="357" name="Google Shape;357;p64"/>
          <p:cNvPicPr preferRelativeResize="0"/>
          <p:nvPr/>
        </p:nvPicPr>
        <p:blipFill>
          <a:blip r:embed="rId5">
            <a:alphaModFix/>
          </a:blip>
          <a:stretch>
            <a:fillRect/>
          </a:stretch>
        </p:blipFill>
        <p:spPr>
          <a:xfrm>
            <a:off x="4682100" y="5290700"/>
            <a:ext cx="1238150" cy="1510543"/>
          </a:xfrm>
          <a:prstGeom prst="rect">
            <a:avLst/>
          </a:prstGeom>
          <a:noFill/>
          <a:ln>
            <a:noFill/>
          </a:ln>
        </p:spPr>
      </p:pic>
      <p:pic>
        <p:nvPicPr>
          <p:cNvPr id="358" name="Google Shape;358;p64"/>
          <p:cNvPicPr preferRelativeResize="0"/>
          <p:nvPr/>
        </p:nvPicPr>
        <p:blipFill>
          <a:blip r:embed="rId6">
            <a:alphaModFix/>
          </a:blip>
          <a:stretch>
            <a:fillRect/>
          </a:stretch>
        </p:blipFill>
        <p:spPr>
          <a:xfrm>
            <a:off x="5920250" y="5366900"/>
            <a:ext cx="2497700" cy="1413175"/>
          </a:xfrm>
          <a:prstGeom prst="rect">
            <a:avLst/>
          </a:prstGeom>
          <a:noFill/>
          <a:ln>
            <a:noFill/>
          </a:ln>
        </p:spPr>
      </p:pic>
      <p:pic>
        <p:nvPicPr>
          <p:cNvPr id="359" name="Google Shape;359;p64"/>
          <p:cNvPicPr preferRelativeResize="0"/>
          <p:nvPr/>
        </p:nvPicPr>
        <p:blipFill>
          <a:blip r:embed="rId7">
            <a:alphaModFix/>
          </a:blip>
          <a:stretch>
            <a:fillRect/>
          </a:stretch>
        </p:blipFill>
        <p:spPr>
          <a:xfrm>
            <a:off x="5053525" y="7538950"/>
            <a:ext cx="1238150" cy="2047710"/>
          </a:xfrm>
          <a:prstGeom prst="rect">
            <a:avLst/>
          </a:prstGeom>
          <a:noFill/>
          <a:ln>
            <a:noFill/>
          </a:ln>
        </p:spPr>
      </p:pic>
      <p:pic>
        <p:nvPicPr>
          <p:cNvPr id="360" name="Google Shape;360;p64"/>
          <p:cNvPicPr preferRelativeResize="0"/>
          <p:nvPr/>
        </p:nvPicPr>
        <p:blipFill>
          <a:blip r:embed="rId7">
            <a:alphaModFix/>
          </a:blip>
          <a:stretch>
            <a:fillRect/>
          </a:stretch>
        </p:blipFill>
        <p:spPr>
          <a:xfrm>
            <a:off x="6348925" y="7538950"/>
            <a:ext cx="1238150" cy="2047710"/>
          </a:xfrm>
          <a:prstGeom prst="rect">
            <a:avLst/>
          </a:prstGeom>
          <a:noFill/>
          <a:ln>
            <a:noFill/>
          </a:ln>
        </p:spPr>
      </p:pic>
      <p:pic>
        <p:nvPicPr>
          <p:cNvPr id="361" name="Google Shape;361;p64"/>
          <p:cNvPicPr preferRelativeResize="0"/>
          <p:nvPr/>
        </p:nvPicPr>
        <p:blipFill>
          <a:blip r:embed="rId8">
            <a:alphaModFix/>
          </a:blip>
          <a:stretch>
            <a:fillRect/>
          </a:stretch>
        </p:blipFill>
        <p:spPr>
          <a:xfrm>
            <a:off x="13997886" y="629650"/>
            <a:ext cx="2391704" cy="1510550"/>
          </a:xfrm>
          <a:prstGeom prst="rect">
            <a:avLst/>
          </a:prstGeom>
          <a:noFill/>
          <a:ln>
            <a:noFill/>
          </a:ln>
        </p:spPr>
      </p:pic>
      <p:pic>
        <p:nvPicPr>
          <p:cNvPr id="362" name="Google Shape;362;p64"/>
          <p:cNvPicPr preferRelativeResize="0"/>
          <p:nvPr/>
        </p:nvPicPr>
        <p:blipFill>
          <a:blip r:embed="rId9">
            <a:alphaModFix/>
          </a:blip>
          <a:stretch>
            <a:fillRect/>
          </a:stretch>
        </p:blipFill>
        <p:spPr>
          <a:xfrm>
            <a:off x="13765382" y="2876300"/>
            <a:ext cx="1580268" cy="1510550"/>
          </a:xfrm>
          <a:prstGeom prst="rect">
            <a:avLst/>
          </a:prstGeom>
          <a:noFill/>
          <a:ln>
            <a:noFill/>
          </a:ln>
        </p:spPr>
      </p:pic>
      <p:pic>
        <p:nvPicPr>
          <p:cNvPr id="363" name="Google Shape;363;p64"/>
          <p:cNvPicPr preferRelativeResize="0"/>
          <p:nvPr/>
        </p:nvPicPr>
        <p:blipFill>
          <a:blip r:embed="rId9">
            <a:alphaModFix/>
          </a:blip>
          <a:stretch>
            <a:fillRect/>
          </a:stretch>
        </p:blipFill>
        <p:spPr>
          <a:xfrm>
            <a:off x="15345652" y="3338752"/>
            <a:ext cx="1238150" cy="1183501"/>
          </a:xfrm>
          <a:prstGeom prst="rect">
            <a:avLst/>
          </a:prstGeom>
          <a:noFill/>
          <a:ln>
            <a:noFill/>
          </a:ln>
        </p:spPr>
      </p:pic>
      <p:pic>
        <p:nvPicPr>
          <p:cNvPr id="364" name="Google Shape;364;p64"/>
          <p:cNvPicPr preferRelativeResize="0"/>
          <p:nvPr/>
        </p:nvPicPr>
        <p:blipFill>
          <a:blip r:embed="rId10">
            <a:alphaModFix/>
          </a:blip>
          <a:stretch>
            <a:fillRect/>
          </a:stretch>
        </p:blipFill>
        <p:spPr>
          <a:xfrm>
            <a:off x="13944888" y="5290689"/>
            <a:ext cx="2497700" cy="1843540"/>
          </a:xfrm>
          <a:prstGeom prst="rect">
            <a:avLst/>
          </a:prstGeom>
          <a:noFill/>
          <a:ln>
            <a:noFill/>
          </a:ln>
        </p:spPr>
      </p:pic>
      <p:pic>
        <p:nvPicPr>
          <p:cNvPr id="365" name="Google Shape;365;p64"/>
          <p:cNvPicPr preferRelativeResize="0"/>
          <p:nvPr/>
        </p:nvPicPr>
        <p:blipFill>
          <a:blip r:embed="rId11">
            <a:alphaModFix/>
          </a:blip>
          <a:stretch>
            <a:fillRect/>
          </a:stretch>
        </p:blipFill>
        <p:spPr>
          <a:xfrm>
            <a:off x="14355699" y="7711775"/>
            <a:ext cx="1676089" cy="15105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5"/>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Sounds of the language</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C: stress and syllables</a:t>
            </a:r>
            <a:br>
              <a:rPr b="1" lang="en-GB" sz="30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This part of the test will take around </a:t>
            </a:r>
            <a:r>
              <a:rPr b="1" lang="en-GB" sz="3000">
                <a:solidFill>
                  <a:schemeClr val="dk2"/>
                </a:solidFill>
                <a:highlight>
                  <a:srgbClr val="FFFFFF"/>
                </a:highlight>
                <a:latin typeface="Montserrat"/>
                <a:ea typeface="Montserrat"/>
                <a:cs typeface="Montserrat"/>
                <a:sym typeface="Montserrat"/>
              </a:rPr>
              <a:t>1 minute</a:t>
            </a:r>
            <a:r>
              <a:rPr lang="en-GB" sz="3000">
                <a:solidFill>
                  <a:schemeClr val="dk2"/>
                </a:solidFill>
                <a:highlight>
                  <a:srgbClr val="FFFFFF"/>
                </a:highlight>
                <a:latin typeface="Montserrat"/>
                <a:ea typeface="Montserrat"/>
                <a:cs typeface="Montserrat"/>
                <a:sym typeface="Montserrat"/>
              </a:rPr>
              <a:t>.  That’s about 15 seconds per item – you have time to think about each one carefully.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Here are four words that you have probably not met before in French.  </a:t>
            </a:r>
            <a:r>
              <a:rPr b="1" lang="en-GB" sz="3000">
                <a:solidFill>
                  <a:schemeClr val="dk2"/>
                </a:solidFill>
                <a:highlight>
                  <a:srgbClr val="FFFFFF"/>
                </a:highlight>
                <a:latin typeface="Montserrat"/>
                <a:ea typeface="Montserrat"/>
                <a:cs typeface="Montserrat"/>
                <a:sym typeface="Montserrat"/>
              </a:rPr>
              <a:t>Read </a:t>
            </a:r>
            <a:r>
              <a:rPr lang="en-GB" sz="3000">
                <a:solidFill>
                  <a:schemeClr val="dk2"/>
                </a:solidFill>
                <a:highlight>
                  <a:srgbClr val="FFFFFF"/>
                </a:highlight>
                <a:latin typeface="Montserrat"/>
                <a:ea typeface="Montserrat"/>
                <a:cs typeface="Montserrat"/>
                <a:sym typeface="Montserrat"/>
              </a:rPr>
              <a:t>them </a:t>
            </a:r>
            <a:r>
              <a:rPr b="1" lang="en-GB" sz="3000">
                <a:solidFill>
                  <a:schemeClr val="dk2"/>
                </a:solidFill>
                <a:highlight>
                  <a:srgbClr val="FFFFFF"/>
                </a:highlight>
                <a:latin typeface="Montserrat"/>
                <a:ea typeface="Montserrat"/>
                <a:cs typeface="Montserrat"/>
                <a:sym typeface="Montserrat"/>
              </a:rPr>
              <a:t>aloud</a:t>
            </a:r>
            <a:r>
              <a:rPr lang="en-GB" sz="3000">
                <a:solidFill>
                  <a:schemeClr val="dk2"/>
                </a:solidFill>
                <a:highlight>
                  <a:srgbClr val="FFFFFF"/>
                </a:highlight>
                <a:latin typeface="Montserrat"/>
                <a:ea typeface="Montserrat"/>
                <a:cs typeface="Montserrat"/>
                <a:sym typeface="Montserrat"/>
              </a:rPr>
              <a:t>.  You will be awarded marks for getting the </a:t>
            </a:r>
            <a:r>
              <a:rPr b="1" lang="en-GB" sz="3000">
                <a:solidFill>
                  <a:schemeClr val="dk2"/>
                </a:solidFill>
                <a:highlight>
                  <a:srgbClr val="FFFFFF"/>
                </a:highlight>
                <a:latin typeface="Montserrat"/>
                <a:ea typeface="Montserrat"/>
                <a:cs typeface="Montserrat"/>
                <a:sym typeface="Montserrat"/>
              </a:rPr>
              <a:t>‘stress’ </a:t>
            </a:r>
            <a:r>
              <a:rPr lang="en-GB" sz="3000">
                <a:solidFill>
                  <a:schemeClr val="dk2"/>
                </a:solidFill>
                <a:highlight>
                  <a:srgbClr val="FFFFFF"/>
                </a:highlight>
                <a:latin typeface="Montserrat"/>
                <a:ea typeface="Montserrat"/>
                <a:cs typeface="Montserrat"/>
                <a:sym typeface="Montserrat"/>
              </a:rPr>
              <a:t>right as you say the syllables.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rPr b="1" lang="en-GB" sz="3600">
                <a:solidFill>
                  <a:schemeClr val="dk2"/>
                </a:solidFill>
                <a:latin typeface="Montserrat"/>
                <a:ea typeface="Montserrat"/>
                <a:cs typeface="Montserrat"/>
                <a:sym typeface="Montserrat"/>
              </a:rPr>
              <a:t>1.	moulinez				2.	caméléon				3.	caribou				4.	baratiner</a:t>
            </a:r>
            <a:endParaRPr b="1" sz="36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6"/>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Vocabulary</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A: meaning</a:t>
            </a:r>
            <a:br>
              <a:rPr b="1" lang="en-GB" sz="4100">
                <a:solidFill>
                  <a:schemeClr val="dk2"/>
                </a:solidFill>
                <a:highlight>
                  <a:schemeClr val="lt1"/>
                </a:highlight>
                <a:latin typeface="Montserrat"/>
                <a:ea typeface="Montserrat"/>
                <a:cs typeface="Montserrat"/>
                <a:sym typeface="Montserrat"/>
              </a:rPr>
            </a:br>
            <a:endParaRPr b="1" sz="41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Say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French </a:t>
            </a:r>
            <a:r>
              <a:rPr lang="en-GB" sz="3000">
                <a:solidFill>
                  <a:schemeClr val="dk2"/>
                </a:solidFill>
                <a:latin typeface="Montserrat"/>
                <a:ea typeface="Montserrat"/>
                <a:cs typeface="Montserrat"/>
                <a:sym typeface="Montserrat"/>
              </a:rPr>
              <a:t>for the 15 words on the following two slides.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br>
              <a:rPr lang="en-GB" sz="3000">
                <a:solidFill>
                  <a:schemeClr val="dk2"/>
                </a:solidFill>
                <a:latin typeface="Montserrat"/>
                <a:ea typeface="Montserrat"/>
                <a:cs typeface="Montserrat"/>
                <a:sym typeface="Montserrat"/>
              </a:rPr>
            </a:br>
            <a:r>
              <a:rPr b="1" lang="en-GB" sz="3000">
                <a:solidFill>
                  <a:schemeClr val="dk2"/>
                </a:solidFill>
                <a:latin typeface="Montserrat"/>
                <a:ea typeface="Montserrat"/>
                <a:cs typeface="Montserrat"/>
                <a:sym typeface="Montserrat"/>
              </a:rPr>
              <a:t>Remember </a:t>
            </a:r>
            <a:r>
              <a:rPr lang="en-GB" sz="3000">
                <a:solidFill>
                  <a:schemeClr val="dk2"/>
                </a:solidFill>
                <a:latin typeface="Montserrat"/>
                <a:ea typeface="Montserrat"/>
                <a:cs typeface="Montserrat"/>
                <a:sym typeface="Montserrat"/>
              </a:rPr>
              <a:t>to say the word for </a:t>
            </a:r>
            <a:r>
              <a:rPr b="1" lang="en-GB" sz="3000">
                <a:solidFill>
                  <a:schemeClr val="dk2"/>
                </a:solidFill>
                <a:latin typeface="Montserrat"/>
                <a:ea typeface="Montserrat"/>
                <a:cs typeface="Montserrat"/>
                <a:sym typeface="Montserrat"/>
              </a:rPr>
              <a:t>‘the’ </a:t>
            </a:r>
            <a:r>
              <a:rPr lang="en-GB" sz="3000">
                <a:solidFill>
                  <a:schemeClr val="dk2"/>
                </a:solidFill>
                <a:latin typeface="Montserrat"/>
                <a:ea typeface="Montserrat"/>
                <a:cs typeface="Montserrat"/>
                <a:sym typeface="Montserrat"/>
              </a:rPr>
              <a:t>if needed!</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b="1"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7"/>
          <p:cNvSpPr txBox="1"/>
          <p:nvPr/>
        </p:nvSpPr>
        <p:spPr>
          <a:xfrm>
            <a:off x="917950" y="642950"/>
            <a:ext cx="16597200" cy="9728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 to send, sending                  	       		(</a:t>
            </a:r>
            <a:r>
              <a:rPr b="1" lang="en-GB" sz="3000">
                <a:solidFill>
                  <a:schemeClr val="dk2"/>
                </a:solidFill>
                <a:highlight>
                  <a:srgbClr val="FFFFFF"/>
                </a:highlight>
                <a:latin typeface="Montserrat"/>
                <a:ea typeface="Montserrat"/>
                <a:cs typeface="Montserrat"/>
                <a:sym typeface="Montserrat"/>
              </a:rPr>
              <a:t>one</a:t>
            </a:r>
            <a:r>
              <a:rPr lang="en-GB" sz="3000">
                <a:solidFill>
                  <a:schemeClr val="dk2"/>
                </a:solidFill>
                <a:highlight>
                  <a:srgbClr val="FFFFFF"/>
                </a:highlight>
                <a:latin typeface="Montserrat"/>
                <a:ea typeface="Montserrat"/>
                <a:cs typeface="Montserrat"/>
                <a:sym typeface="Montserrat"/>
              </a:rPr>
              <a:t> French word)</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2. to finish, finishing                  	       	(</a:t>
            </a:r>
            <a:r>
              <a:rPr b="1" lang="en-GB" sz="3000">
                <a:solidFill>
                  <a:schemeClr val="dk2"/>
                </a:solidFill>
                <a:highlight>
                  <a:srgbClr val="FFFFFF"/>
                </a:highlight>
                <a:latin typeface="Montserrat"/>
                <a:ea typeface="Montserrat"/>
                <a:cs typeface="Montserrat"/>
                <a:sym typeface="Montserrat"/>
              </a:rPr>
              <a:t>one </a:t>
            </a:r>
            <a:r>
              <a:rPr lang="en-GB" sz="3000">
                <a:solidFill>
                  <a:schemeClr val="dk2"/>
                </a:solidFill>
                <a:highlight>
                  <a:srgbClr val="FFFFFF"/>
                </a:highlight>
                <a:latin typeface="Montserrat"/>
                <a:ea typeface="Montserrat"/>
                <a:cs typeface="Montserrat"/>
                <a:sym typeface="Montserrat"/>
              </a:rPr>
              <a:t>French word)</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3. next (m.)                               	       		(</a:t>
            </a:r>
            <a:r>
              <a:rPr b="1" lang="en-GB" sz="3000">
                <a:solidFill>
                  <a:schemeClr val="dk2"/>
                </a:solidFill>
                <a:highlight>
                  <a:srgbClr val="FFFFFF"/>
                </a:highlight>
                <a:latin typeface="Montserrat"/>
                <a:ea typeface="Montserrat"/>
                <a:cs typeface="Montserrat"/>
                <a:sym typeface="Montserrat"/>
              </a:rPr>
              <a:t>one </a:t>
            </a:r>
            <a:r>
              <a:rPr lang="en-GB" sz="3000">
                <a:solidFill>
                  <a:schemeClr val="dk2"/>
                </a:solidFill>
                <a:highlight>
                  <a:srgbClr val="FFFFFF"/>
                </a:highlight>
                <a:latin typeface="Montserrat"/>
                <a:ea typeface="Montserrat"/>
                <a:cs typeface="Montserrat"/>
                <a:sym typeface="Montserrat"/>
              </a:rPr>
              <a:t>French word, to describe a masculine noun)</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4. false (m.)                              	       		(</a:t>
            </a:r>
            <a:r>
              <a:rPr b="1" lang="en-GB" sz="3000">
                <a:solidFill>
                  <a:schemeClr val="dk2"/>
                </a:solidFill>
                <a:highlight>
                  <a:srgbClr val="FFFFFF"/>
                </a:highlight>
                <a:latin typeface="Montserrat"/>
                <a:ea typeface="Montserrat"/>
                <a:cs typeface="Montserrat"/>
                <a:sym typeface="Montserrat"/>
              </a:rPr>
              <a:t>one </a:t>
            </a:r>
            <a:r>
              <a:rPr lang="en-GB" sz="3000">
                <a:solidFill>
                  <a:schemeClr val="dk2"/>
                </a:solidFill>
                <a:highlight>
                  <a:srgbClr val="FFFFFF"/>
                </a:highlight>
                <a:latin typeface="Montserrat"/>
                <a:ea typeface="Montserrat"/>
                <a:cs typeface="Montserrat"/>
                <a:sym typeface="Montserrat"/>
              </a:rPr>
              <a:t>French word, to describe a masculine noun)</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5. new (f.) 	       	                 	       			(</a:t>
            </a:r>
            <a:r>
              <a:rPr b="1" lang="en-GB" sz="3000">
                <a:solidFill>
                  <a:schemeClr val="dk2"/>
                </a:solidFill>
                <a:highlight>
                  <a:srgbClr val="FFFFFF"/>
                </a:highlight>
                <a:latin typeface="Montserrat"/>
                <a:ea typeface="Montserrat"/>
                <a:cs typeface="Montserrat"/>
                <a:sym typeface="Montserrat"/>
              </a:rPr>
              <a:t>one </a:t>
            </a:r>
            <a:r>
              <a:rPr lang="en-GB" sz="3000">
                <a:solidFill>
                  <a:schemeClr val="dk2"/>
                </a:solidFill>
                <a:highlight>
                  <a:srgbClr val="FFFFFF"/>
                </a:highlight>
                <a:latin typeface="Montserrat"/>
                <a:ea typeface="Montserrat"/>
                <a:cs typeface="Montserrat"/>
                <a:sym typeface="Montserrat"/>
              </a:rPr>
              <a:t>French word, to describe a feminine noun)</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6. the politics                            	       		(</a:t>
            </a:r>
            <a:r>
              <a:rPr b="1" lang="en-GB" sz="3000">
                <a:solidFill>
                  <a:schemeClr val="dk2"/>
                </a:solidFill>
                <a:highlight>
                  <a:srgbClr val="FFFFFF"/>
                </a:highlight>
                <a:latin typeface="Montserrat"/>
                <a:ea typeface="Montserrat"/>
                <a:cs typeface="Montserrat"/>
                <a:sym typeface="Montserrat"/>
              </a:rPr>
              <a:t>two</a:t>
            </a:r>
            <a:r>
              <a:rPr lang="en-GB" sz="3000">
                <a:solidFill>
                  <a:schemeClr val="dk2"/>
                </a:solidFill>
                <a:highlight>
                  <a:srgbClr val="FFFFFF"/>
                </a:highlight>
                <a:latin typeface="Montserrat"/>
                <a:ea typeface="Montserrat"/>
                <a:cs typeface="Montserrat"/>
                <a:sym typeface="Montserrat"/>
              </a:rPr>
              <a:t> French words)</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7. the street                              	       		(</a:t>
            </a:r>
            <a:r>
              <a:rPr b="1" lang="en-GB" sz="3000">
                <a:solidFill>
                  <a:schemeClr val="dk2"/>
                </a:solidFill>
                <a:highlight>
                  <a:srgbClr val="FFFFFF"/>
                </a:highlight>
                <a:latin typeface="Montserrat"/>
                <a:ea typeface="Montserrat"/>
                <a:cs typeface="Montserrat"/>
                <a:sym typeface="Montserrat"/>
              </a:rPr>
              <a:t>two</a:t>
            </a:r>
            <a:r>
              <a:rPr lang="en-GB" sz="3000">
                <a:solidFill>
                  <a:schemeClr val="dk2"/>
                </a:solidFill>
                <a:highlight>
                  <a:srgbClr val="FFFFFF"/>
                </a:highlight>
                <a:latin typeface="Montserrat"/>
                <a:ea typeface="Montserrat"/>
                <a:cs typeface="Montserrat"/>
                <a:sym typeface="Montserrat"/>
              </a:rPr>
              <a:t> French words)</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8. to kill, killing                           	       		(</a:t>
            </a:r>
            <a:r>
              <a:rPr b="1" lang="en-GB" sz="3000">
                <a:solidFill>
                  <a:schemeClr val="dk2"/>
                </a:solidFill>
                <a:highlight>
                  <a:srgbClr val="FFFFFF"/>
                </a:highlight>
                <a:latin typeface="Montserrat"/>
                <a:ea typeface="Montserrat"/>
                <a:cs typeface="Montserrat"/>
                <a:sym typeface="Montserrat"/>
              </a:rPr>
              <a:t>one </a:t>
            </a:r>
            <a:r>
              <a:rPr lang="en-GB" sz="3000">
                <a:solidFill>
                  <a:schemeClr val="dk2"/>
                </a:solidFill>
                <a:highlight>
                  <a:srgbClr val="FFFFFF"/>
                </a:highlight>
                <a:latin typeface="Montserrat"/>
                <a:ea typeface="Montserrat"/>
                <a:cs typeface="Montserrat"/>
                <a:sym typeface="Montserrat"/>
              </a:rPr>
              <a:t>French word)</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None/>
            </a:pPr>
            <a:r>
              <a:t/>
            </a:r>
            <a:endParaRPr sz="3000">
              <a:solidFill>
                <a:schemeClr val="dk2"/>
              </a:solidFill>
              <a:latin typeface="Montserrat"/>
              <a:ea typeface="Montserrat"/>
              <a:cs typeface="Montserrat"/>
              <a:sym typeface="Montserra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8"/>
          <p:cNvSpPr txBox="1"/>
          <p:nvPr/>
        </p:nvSpPr>
        <p:spPr>
          <a:xfrm>
            <a:off x="917950" y="642950"/>
            <a:ext cx="16597200" cy="871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9. the poem        	                 	      	 		(</a:t>
            </a:r>
            <a:r>
              <a:rPr b="1" lang="en-GB" sz="3000">
                <a:solidFill>
                  <a:schemeClr val="dk2"/>
                </a:solidFill>
                <a:highlight>
                  <a:srgbClr val="FFFFFF"/>
                </a:highlight>
                <a:latin typeface="Montserrat"/>
                <a:ea typeface="Montserrat"/>
                <a:cs typeface="Montserrat"/>
                <a:sym typeface="Montserrat"/>
              </a:rPr>
              <a:t>two </a:t>
            </a:r>
            <a:r>
              <a:rPr lang="en-GB" sz="3000">
                <a:solidFill>
                  <a:schemeClr val="dk2"/>
                </a:solidFill>
                <a:highlight>
                  <a:srgbClr val="FFFFFF"/>
                </a:highlight>
                <a:latin typeface="Montserrat"/>
                <a:ea typeface="Montserrat"/>
                <a:cs typeface="Montserrat"/>
                <a:sym typeface="Montserrat"/>
              </a:rPr>
              <a:t>French words)</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10. the airport     	                 	       			(</a:t>
            </a:r>
            <a:r>
              <a:rPr b="1" lang="en-GB" sz="3000">
                <a:solidFill>
                  <a:schemeClr val="dk2"/>
                </a:solidFill>
                <a:highlight>
                  <a:srgbClr val="FFFFFF"/>
                </a:highlight>
                <a:latin typeface="Montserrat"/>
                <a:ea typeface="Montserrat"/>
                <a:cs typeface="Montserrat"/>
                <a:sym typeface="Montserrat"/>
              </a:rPr>
              <a:t>two</a:t>
            </a:r>
            <a:r>
              <a:rPr lang="en-GB" sz="3000">
                <a:solidFill>
                  <a:schemeClr val="dk2"/>
                </a:solidFill>
                <a:highlight>
                  <a:srgbClr val="FFFFFF"/>
                </a:highlight>
                <a:latin typeface="Montserrat"/>
                <a:ea typeface="Montserrat"/>
                <a:cs typeface="Montserrat"/>
                <a:sym typeface="Montserrat"/>
              </a:rPr>
              <a:t> French words)</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11. the sky	                            	      	 		(</a:t>
            </a:r>
            <a:r>
              <a:rPr b="1" lang="en-GB" sz="3000">
                <a:solidFill>
                  <a:schemeClr val="dk2"/>
                </a:solidFill>
                <a:highlight>
                  <a:srgbClr val="FFFFFF"/>
                </a:highlight>
                <a:latin typeface="Montserrat"/>
                <a:ea typeface="Montserrat"/>
                <a:cs typeface="Montserrat"/>
                <a:sym typeface="Montserrat"/>
              </a:rPr>
              <a:t>two</a:t>
            </a:r>
            <a:r>
              <a:rPr lang="en-GB" sz="3000">
                <a:solidFill>
                  <a:schemeClr val="dk2"/>
                </a:solidFill>
                <a:highlight>
                  <a:srgbClr val="FFFFFF"/>
                </a:highlight>
                <a:latin typeface="Montserrat"/>
                <a:ea typeface="Montserrat"/>
                <a:cs typeface="Montserrat"/>
                <a:sym typeface="Montserrat"/>
              </a:rPr>
              <a:t> French words)</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12. thank you                           	       		(</a:t>
            </a:r>
            <a:r>
              <a:rPr b="1" lang="en-GB" sz="3000">
                <a:solidFill>
                  <a:schemeClr val="dk2"/>
                </a:solidFill>
                <a:highlight>
                  <a:srgbClr val="FFFFFF"/>
                </a:highlight>
                <a:latin typeface="Montserrat"/>
                <a:ea typeface="Montserrat"/>
                <a:cs typeface="Montserrat"/>
                <a:sym typeface="Montserrat"/>
              </a:rPr>
              <a:t>one </a:t>
            </a:r>
            <a:r>
              <a:rPr lang="en-GB" sz="3000">
                <a:solidFill>
                  <a:schemeClr val="dk2"/>
                </a:solidFill>
                <a:highlight>
                  <a:srgbClr val="FFFFFF"/>
                </a:highlight>
                <a:latin typeface="Montserrat"/>
                <a:ea typeface="Montserrat"/>
                <a:cs typeface="Montserrat"/>
                <a:sym typeface="Montserrat"/>
              </a:rPr>
              <a:t>French word)</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13. ten      	                            	      	 		(</a:t>
            </a:r>
            <a:r>
              <a:rPr b="1" lang="en-GB" sz="3000">
                <a:solidFill>
                  <a:schemeClr val="dk2"/>
                </a:solidFill>
                <a:highlight>
                  <a:srgbClr val="FFFFFF"/>
                </a:highlight>
                <a:latin typeface="Montserrat"/>
                <a:ea typeface="Montserrat"/>
                <a:cs typeface="Montserrat"/>
                <a:sym typeface="Montserrat"/>
              </a:rPr>
              <a:t>one </a:t>
            </a:r>
            <a:r>
              <a:rPr lang="en-GB" sz="3000">
                <a:solidFill>
                  <a:schemeClr val="dk2"/>
                </a:solidFill>
                <a:highlight>
                  <a:srgbClr val="FFFFFF"/>
                </a:highlight>
                <a:latin typeface="Montserrat"/>
                <a:ea typeface="Montserrat"/>
                <a:cs typeface="Montserrat"/>
                <a:sym typeface="Montserrat"/>
              </a:rPr>
              <a:t>French word)</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14. the effort                             	       		(</a:t>
            </a:r>
            <a:r>
              <a:rPr b="1" lang="en-GB" sz="3000">
                <a:solidFill>
                  <a:schemeClr val="dk2"/>
                </a:solidFill>
                <a:highlight>
                  <a:srgbClr val="FFFFFF"/>
                </a:highlight>
                <a:latin typeface="Montserrat"/>
                <a:ea typeface="Montserrat"/>
                <a:cs typeface="Montserrat"/>
                <a:sym typeface="Montserrat"/>
              </a:rPr>
              <a:t>two</a:t>
            </a:r>
            <a:r>
              <a:rPr lang="en-GB" sz="3000">
                <a:solidFill>
                  <a:schemeClr val="dk2"/>
                </a:solidFill>
                <a:highlight>
                  <a:srgbClr val="FFFFFF"/>
                </a:highlight>
                <a:latin typeface="Montserrat"/>
                <a:ea typeface="Montserrat"/>
                <a:cs typeface="Montserrat"/>
                <a:sym typeface="Montserrat"/>
              </a:rPr>
              <a:t> French words)</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None/>
            </a:pPr>
            <a:r>
              <a:rPr lang="en-GB" sz="3000">
                <a:solidFill>
                  <a:schemeClr val="dk2"/>
                </a:solidFill>
                <a:latin typeface="Montserrat"/>
                <a:ea typeface="Montserrat"/>
                <a:cs typeface="Montserrat"/>
                <a:sym typeface="Montserrat"/>
              </a:rPr>
              <a:t>15. the world                                     	  	(</a:t>
            </a:r>
            <a:r>
              <a:rPr b="1" lang="en-GB" sz="3000">
                <a:solidFill>
                  <a:schemeClr val="dk2"/>
                </a:solidFill>
                <a:latin typeface="Montserrat"/>
                <a:ea typeface="Montserrat"/>
                <a:cs typeface="Montserrat"/>
                <a:sym typeface="Montserrat"/>
              </a:rPr>
              <a:t>two</a:t>
            </a:r>
            <a:r>
              <a:rPr lang="en-GB" sz="3000">
                <a:solidFill>
                  <a:schemeClr val="dk2"/>
                </a:solidFill>
                <a:latin typeface="Montserrat"/>
                <a:ea typeface="Montserrat"/>
                <a:cs typeface="Montserrat"/>
                <a:sym typeface="Montserrat"/>
              </a:rPr>
              <a:t> French words)                   </a:t>
            </a:r>
            <a:endParaRPr sz="3000">
              <a:solidFill>
                <a:schemeClr val="dk2"/>
              </a:solidFill>
              <a:latin typeface="Montserrat"/>
              <a:ea typeface="Montserrat"/>
              <a:cs typeface="Montserrat"/>
              <a:sym typeface="Montserra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9"/>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Vocabulary</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B: register</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Say the following informal words or phrases using more </a:t>
            </a:r>
            <a:r>
              <a:rPr b="1" lang="en-GB" sz="3000">
                <a:solidFill>
                  <a:schemeClr val="dk2"/>
                </a:solidFill>
                <a:latin typeface="Montserrat"/>
                <a:ea typeface="Montserrat"/>
                <a:cs typeface="Montserrat"/>
                <a:sym typeface="Montserrat"/>
              </a:rPr>
              <a:t>formal language.</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228600" lvl="0" marL="68580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la maman                          	2. tu vas</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Say the following formal words or phrases using more </a:t>
            </a:r>
            <a:r>
              <a:rPr b="1" lang="en-GB" sz="3000">
                <a:solidFill>
                  <a:schemeClr val="dk2"/>
                </a:solidFill>
                <a:latin typeface="Montserrat"/>
                <a:ea typeface="Montserrat"/>
                <a:cs typeface="Montserrat"/>
                <a:sym typeface="Montserrat"/>
              </a:rPr>
              <a:t>informal language.</a:t>
            </a:r>
            <a:endParaRPr b="1" sz="3000">
              <a:solidFill>
                <a:schemeClr val="dk2"/>
              </a:solidFill>
              <a:latin typeface="Montserrat"/>
              <a:ea typeface="Montserrat"/>
              <a:cs typeface="Montserrat"/>
              <a:sym typeface="Montserrat"/>
            </a:endParaRPr>
          </a:p>
          <a:p>
            <a:pPr indent="-228600" lvl="0" marL="68580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228600" lvl="0" marL="68580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3.     bonjour                               	4. vous êtes                            	 	5. s’il vous plaît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70"/>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A: yes/no questions</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Change the order of the words </a:t>
            </a:r>
            <a:r>
              <a:rPr lang="en-GB" sz="3000">
                <a:solidFill>
                  <a:schemeClr val="dk2"/>
                </a:solidFill>
                <a:latin typeface="Montserrat"/>
                <a:ea typeface="Montserrat"/>
                <a:cs typeface="Montserrat"/>
                <a:sym typeface="Montserrat"/>
              </a:rPr>
              <a:t>to turn each statement into a question.</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396" name="Google Shape;396;p70"/>
          <p:cNvGraphicFramePr/>
          <p:nvPr/>
        </p:nvGraphicFramePr>
        <p:xfrm>
          <a:off x="917950" y="4730900"/>
          <a:ext cx="3000000" cy="3000000"/>
        </p:xfrm>
        <a:graphic>
          <a:graphicData uri="http://schemas.openxmlformats.org/drawingml/2006/table">
            <a:tbl>
              <a:tblPr>
                <a:noFill/>
                <a:tableStyleId>{225C9130-D33B-4DB8-A18D-3EB95A1D543B}</a:tableStyleId>
              </a:tblPr>
              <a:tblGrid>
                <a:gridCol w="885100"/>
                <a:gridCol w="5612800"/>
                <a:gridCol w="9628125"/>
              </a:tblGrid>
              <a:tr h="2139925">
                <a:tc>
                  <a:txBody>
                    <a:bodyPr/>
                    <a:lstStyle/>
                    <a:p>
                      <a:pPr indent="0" lvl="0" marL="0" rtl="0" algn="ctr">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Il réussit ses examens d'histoire.</a:t>
                      </a:r>
                      <a:endParaRPr b="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i="1" lang="en-GB" sz="2800">
                          <a:solidFill>
                            <a:schemeClr val="dk2"/>
                          </a:solidFill>
                          <a:highlight>
                            <a:srgbClr val="FFFFFF"/>
                          </a:highlight>
                          <a:latin typeface="Montserrat"/>
                          <a:ea typeface="Montserrat"/>
                          <a:cs typeface="Montserrat"/>
                          <a:sym typeface="Montserrat"/>
                        </a:rPr>
                        <a:t>He passes his history exams.</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Question:</a:t>
                      </a:r>
                      <a:r>
                        <a:rPr lang="en-GB" sz="2800">
                          <a:solidFill>
                            <a:schemeClr val="dk2"/>
                          </a:solidFill>
                          <a:highlight>
                            <a:srgbClr val="FFFFFF"/>
                          </a:highlight>
                          <a:latin typeface="Montserrat"/>
                          <a:ea typeface="Montserrat"/>
                          <a:cs typeface="Montserrat"/>
                          <a:sym typeface="Montserrat"/>
                        </a:rPr>
                        <a:t> </a:t>
                      </a:r>
                      <a:r>
                        <a:rPr lang="en-GB" sz="2800" u="sng">
                          <a:solidFill>
                            <a:schemeClr val="dk2"/>
                          </a:solidFill>
                          <a:highlight>
                            <a:srgbClr val="FFFFFF"/>
                          </a:highlight>
                          <a:latin typeface="Montserrat"/>
                          <a:ea typeface="Montserrat"/>
                          <a:cs typeface="Montserrat"/>
                          <a:sym typeface="Montserrat"/>
                        </a:rPr>
                        <a:t>________</a:t>
                      </a:r>
                      <a:r>
                        <a:rPr lang="en-GB" sz="2800">
                          <a:solidFill>
                            <a:schemeClr val="dk2"/>
                          </a:solidFill>
                          <a:highlight>
                            <a:srgbClr val="FFFFFF"/>
                          </a:highlight>
                          <a:latin typeface="Montserrat"/>
                          <a:ea typeface="Montserrat"/>
                          <a:cs typeface="Montserrat"/>
                          <a:sym typeface="Montserrat"/>
                        </a:rPr>
                        <a:t>  </a:t>
                      </a:r>
                      <a:r>
                        <a:rPr lang="en-GB" sz="2800" u="sng">
                          <a:solidFill>
                            <a:schemeClr val="dk2"/>
                          </a:solidFill>
                          <a:highlight>
                            <a:srgbClr val="FFFFFF"/>
                          </a:highlight>
                          <a:latin typeface="Montserrat"/>
                          <a:ea typeface="Montserrat"/>
                          <a:cs typeface="Montserrat"/>
                          <a:sym typeface="Montserrat"/>
                        </a:rPr>
                        <a:t>________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ses examens</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d'histoire</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(Does he pass)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139925">
                <a:tc>
                  <a:txBody>
                    <a:bodyPr/>
                    <a:lstStyle/>
                    <a:p>
                      <a:pPr indent="0" lvl="0" marL="0" rtl="0" algn="ctr">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Tu vas trouver un appartement.</a:t>
                      </a:r>
                      <a:endParaRPr b="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i="1" lang="en-GB" sz="2800">
                          <a:solidFill>
                            <a:schemeClr val="dk2"/>
                          </a:solidFill>
                          <a:highlight>
                            <a:srgbClr val="FFFFFF"/>
                          </a:highlight>
                          <a:latin typeface="Montserrat"/>
                          <a:ea typeface="Montserrat"/>
                          <a:cs typeface="Montserrat"/>
                          <a:sym typeface="Montserrat"/>
                        </a:rPr>
                        <a:t>You are going to find an apartment.</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Question:</a:t>
                      </a:r>
                      <a:r>
                        <a:rPr lang="en-GB" sz="2800">
                          <a:solidFill>
                            <a:schemeClr val="dk2"/>
                          </a:solidFill>
                          <a:highlight>
                            <a:srgbClr val="FFFFFF"/>
                          </a:highlight>
                          <a:latin typeface="Montserrat"/>
                          <a:ea typeface="Montserrat"/>
                          <a:cs typeface="Montserrat"/>
                          <a:sym typeface="Montserrat"/>
                        </a:rPr>
                        <a:t> </a:t>
                      </a:r>
                      <a:r>
                        <a:rPr lang="en-GB" sz="2800" u="sng">
                          <a:solidFill>
                            <a:schemeClr val="dk2"/>
                          </a:solidFill>
                          <a:highlight>
                            <a:srgbClr val="FFFFFF"/>
                          </a:highlight>
                          <a:latin typeface="Montserrat"/>
                          <a:ea typeface="Montserrat"/>
                          <a:cs typeface="Montserrat"/>
                          <a:sym typeface="Montserrat"/>
                        </a:rPr>
                        <a:t>_________</a:t>
                      </a:r>
                      <a:r>
                        <a:rPr lang="en-GB" sz="2800">
                          <a:solidFill>
                            <a:schemeClr val="dk2"/>
                          </a:solidFill>
                          <a:highlight>
                            <a:srgbClr val="FFFFFF"/>
                          </a:highlight>
                          <a:latin typeface="Montserrat"/>
                          <a:ea typeface="Montserrat"/>
                          <a:cs typeface="Montserrat"/>
                          <a:sym typeface="Montserrat"/>
                        </a:rPr>
                        <a:t>  </a:t>
                      </a:r>
                      <a:r>
                        <a:rPr lang="en-GB" sz="2800" u="sng">
                          <a:solidFill>
                            <a:schemeClr val="dk2"/>
                          </a:solidFill>
                          <a:highlight>
                            <a:srgbClr val="FFFFFF"/>
                          </a:highlight>
                          <a:latin typeface="Montserrat"/>
                          <a:ea typeface="Montserrat"/>
                          <a:cs typeface="Montserrat"/>
                          <a:sym typeface="Montserrat"/>
                        </a:rPr>
                        <a:t>___________</a:t>
                      </a:r>
                      <a:r>
                        <a:rPr lang="en-GB" sz="2800">
                          <a:solidFill>
                            <a:schemeClr val="dk2"/>
                          </a:solidFill>
                          <a:highlight>
                            <a:srgbClr val="FFFFFF"/>
                          </a:highlight>
                          <a:latin typeface="Montserrat"/>
                          <a:ea typeface="Montserrat"/>
                          <a:cs typeface="Montserrat"/>
                          <a:sym typeface="Montserrat"/>
                        </a:rPr>
                        <a:t>  </a:t>
                      </a:r>
                      <a:r>
                        <a:rPr lang="en-GB" sz="2800" u="sng">
                          <a:solidFill>
                            <a:schemeClr val="dk2"/>
                          </a:solidFill>
                          <a:highlight>
                            <a:srgbClr val="FFFFFF"/>
                          </a:highlight>
                          <a:latin typeface="Montserrat"/>
                          <a:ea typeface="Montserrat"/>
                          <a:cs typeface="Montserrat"/>
                          <a:sym typeface="Montserrat"/>
                        </a:rPr>
                        <a:t>________</a:t>
                      </a:r>
                      <a:r>
                        <a:rPr b="1" lang="en-GB" sz="2800">
                          <a:solidFill>
                            <a:schemeClr val="dk2"/>
                          </a:solidFill>
                          <a:highlight>
                            <a:srgbClr val="FFFFFF"/>
                          </a:highlight>
                          <a:latin typeface="Montserrat"/>
                          <a:ea typeface="Montserrat"/>
                          <a:cs typeface="Montserrat"/>
                          <a:sym typeface="Montserrat"/>
                        </a:rPr>
                        <a:t>un</a:t>
                      </a:r>
                      <a:r>
                        <a:rPr lang="en-GB" sz="2800">
                          <a:solidFill>
                            <a:schemeClr val="dk2"/>
                          </a:solidFill>
                          <a:highlight>
                            <a:srgbClr val="FFFFFF"/>
                          </a:highlight>
                          <a:latin typeface="Montserrat"/>
                          <a:ea typeface="Montserrat"/>
                          <a:cs typeface="Montserrat"/>
                          <a:sym typeface="Montserrat"/>
                        </a:rPr>
                        <a:t> appartement</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(Are you going to find)</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71"/>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B: information questions</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Say the French for the English in brackets. Pay attention to word order.</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(quand = when; où = where)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02" name="Google Shape;402;p71"/>
          <p:cNvGraphicFramePr/>
          <p:nvPr/>
        </p:nvGraphicFramePr>
        <p:xfrm>
          <a:off x="737400" y="5373825"/>
          <a:ext cx="3000000" cy="3000000"/>
        </p:xfrm>
        <a:graphic>
          <a:graphicData uri="http://schemas.openxmlformats.org/drawingml/2006/table">
            <a:tbl>
              <a:tblPr>
                <a:noFill/>
                <a:tableStyleId>{225C9130-D33B-4DB8-A18D-3EB95A1D543B}</a:tableStyleId>
              </a:tblPr>
              <a:tblGrid>
                <a:gridCol w="933000"/>
                <a:gridCol w="11507050"/>
                <a:gridCol w="3709800"/>
              </a:tblGrid>
              <a:tr h="54292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Quand </a:t>
                      </a:r>
                      <a:r>
                        <a:rPr lang="en-GB" sz="2800" u="sng">
                          <a:solidFill>
                            <a:schemeClr val="dk2"/>
                          </a:solidFill>
                          <a:highlight>
                            <a:srgbClr val="FFFFFF"/>
                          </a:highlight>
                          <a:latin typeface="Montserrat"/>
                          <a:ea typeface="Montserrat"/>
                          <a:cs typeface="Montserrat"/>
                          <a:sym typeface="Montserrat"/>
                        </a:rPr>
                        <a:t>________</a:t>
                      </a:r>
                      <a:r>
                        <a:rPr lang="en-GB" sz="2800">
                          <a:solidFill>
                            <a:schemeClr val="dk2"/>
                          </a:solidFill>
                          <a:highlight>
                            <a:srgbClr val="FFFFFF"/>
                          </a:highlight>
                          <a:latin typeface="Montserrat"/>
                          <a:ea typeface="Montserrat"/>
                          <a:cs typeface="Montserrat"/>
                          <a:sym typeface="Montserrat"/>
                        </a:rPr>
                        <a:t> </a:t>
                      </a:r>
                      <a:r>
                        <a:rPr lang="en-GB" sz="2800" u="sng">
                          <a:solidFill>
                            <a:schemeClr val="dk2"/>
                          </a:solidFill>
                          <a:highlight>
                            <a:srgbClr val="FFFFFF"/>
                          </a:highlight>
                          <a:latin typeface="Montserrat"/>
                          <a:ea typeface="Montserrat"/>
                          <a:cs typeface="Montserrat"/>
                          <a:sym typeface="Montserrat"/>
                        </a:rPr>
                        <a:t>______________</a:t>
                      </a:r>
                      <a:r>
                        <a:rPr lang="en-GB" sz="2800">
                          <a:solidFill>
                            <a:schemeClr val="dk2"/>
                          </a:solidFill>
                          <a:highlight>
                            <a:srgbClr val="FFFFFF"/>
                          </a:highlight>
                          <a:latin typeface="Montserrat"/>
                          <a:ea typeface="Montserrat"/>
                          <a:cs typeface="Montserrat"/>
                          <a:sym typeface="Montserrat"/>
                        </a:rPr>
                        <a:t> tes matières ?</a:t>
                      </a:r>
                      <a:endParaRPr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         	(</a:t>
                      </a:r>
                      <a:r>
                        <a:rPr b="1" lang="en-GB" sz="2800">
                          <a:solidFill>
                            <a:schemeClr val="dk2"/>
                          </a:solidFill>
                          <a:highlight>
                            <a:srgbClr val="FFFFFF"/>
                          </a:highlight>
                          <a:latin typeface="Montserrat"/>
                          <a:ea typeface="Montserrat"/>
                          <a:cs typeface="Montserrat"/>
                          <a:sym typeface="Montserrat"/>
                        </a:rPr>
                        <a:t>do you</a:t>
                      </a:r>
                      <a:r>
                        <a:rPr lang="en-GB" sz="2800">
                          <a:solidFill>
                            <a:schemeClr val="dk2"/>
                          </a:solidFill>
                          <a:highlight>
                            <a:srgbClr val="FFFFFF"/>
                          </a:highlight>
                          <a:latin typeface="Montserrat"/>
                          <a:ea typeface="Montserrat"/>
                          <a:cs typeface="Montserrat"/>
                          <a:sym typeface="Montserrat"/>
                        </a:rPr>
                        <a:t> </a:t>
                      </a:r>
                      <a:r>
                        <a:rPr baseline="-25000" lang="en-GB" sz="2800">
                          <a:solidFill>
                            <a:schemeClr val="dk2"/>
                          </a:solidFill>
                          <a:highlight>
                            <a:srgbClr val="FFFFFF"/>
                          </a:highlight>
                          <a:latin typeface="Montserrat"/>
                          <a:ea typeface="Montserrat"/>
                          <a:cs typeface="Montserrat"/>
                          <a:sym typeface="Montserrat"/>
                        </a:rPr>
                        <a:t>[singular]</a:t>
                      </a:r>
                      <a:r>
                        <a:rPr lang="en-GB" sz="2800">
                          <a:solidFill>
                            <a:schemeClr val="dk2"/>
                          </a:solidFill>
                          <a:highlight>
                            <a:srgbClr val="FFFFFF"/>
                          </a:highlight>
                          <a:latin typeface="Montserrat"/>
                          <a:ea typeface="Montserrat"/>
                          <a:cs typeface="Montserrat"/>
                          <a:sym typeface="Montserrat"/>
                        </a:rPr>
                        <a:t> </a:t>
                      </a:r>
                      <a:r>
                        <a:rPr b="1" lang="en-GB" sz="2800">
                          <a:solidFill>
                            <a:schemeClr val="dk2"/>
                          </a:solidFill>
                          <a:highlight>
                            <a:srgbClr val="FFFFFF"/>
                          </a:highlight>
                          <a:latin typeface="Montserrat"/>
                          <a:ea typeface="Montserrat"/>
                          <a:cs typeface="Montserrat"/>
                          <a:sym typeface="Montserrat"/>
                        </a:rPr>
                        <a:t>choose</a:t>
                      </a:r>
                      <a:r>
                        <a:rPr lang="en-GB" sz="2800">
                          <a:solidFill>
                            <a:schemeClr val="dk2"/>
                          </a:solidFill>
                          <a:highlight>
                            <a:srgbClr val="FFFFFF"/>
                          </a:highlight>
                          <a:latin typeface="Montserrat"/>
                          <a:ea typeface="Montserrat"/>
                          <a:cs typeface="Montserrat"/>
                          <a:sym typeface="Montserrat"/>
                        </a:rPr>
                        <a:t>)</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you </a:t>
                      </a:r>
                      <a:r>
                        <a:rPr baseline="-25000" lang="en-GB" sz="2800">
                          <a:solidFill>
                            <a:schemeClr val="dk2"/>
                          </a:solidFill>
                          <a:highlight>
                            <a:srgbClr val="FFFFFF"/>
                          </a:highlight>
                          <a:latin typeface="Montserrat"/>
                          <a:ea typeface="Montserrat"/>
                          <a:cs typeface="Montserrat"/>
                          <a:sym typeface="Montserrat"/>
                        </a:rPr>
                        <a:t>[singular]</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tu</a:t>
                      </a:r>
                      <a:endParaRPr i="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choose</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choisir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33425">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u="sng">
                          <a:solidFill>
                            <a:schemeClr val="dk2"/>
                          </a:solidFill>
                          <a:highlight>
                            <a:srgbClr val="FFFFFF"/>
                          </a:highlight>
                          <a:latin typeface="Montserrat"/>
                          <a:ea typeface="Montserrat"/>
                          <a:cs typeface="Montserrat"/>
                          <a:sym typeface="Montserrat"/>
                        </a:rPr>
                        <a:t>________</a:t>
                      </a:r>
                      <a:r>
                        <a:rPr lang="en-GB" sz="2800">
                          <a:solidFill>
                            <a:schemeClr val="dk2"/>
                          </a:solidFill>
                          <a:highlight>
                            <a:srgbClr val="FFFFFF"/>
                          </a:highlight>
                          <a:latin typeface="Montserrat"/>
                          <a:ea typeface="Montserrat"/>
                          <a:cs typeface="Montserrat"/>
                          <a:sym typeface="Montserrat"/>
                        </a:rPr>
                        <a:t> </a:t>
                      </a:r>
                      <a:r>
                        <a:rPr lang="en-GB" sz="2800" u="sng">
                          <a:solidFill>
                            <a:schemeClr val="dk2"/>
                          </a:solidFill>
                          <a:highlight>
                            <a:srgbClr val="FFFFFF"/>
                          </a:highlight>
                          <a:latin typeface="Montserrat"/>
                          <a:ea typeface="Montserrat"/>
                          <a:cs typeface="Montserrat"/>
                          <a:sym typeface="Montserrat"/>
                        </a:rPr>
                        <a:t>________</a:t>
                      </a:r>
                      <a:r>
                        <a:rPr lang="en-GB" sz="2800">
                          <a:solidFill>
                            <a:schemeClr val="dk2"/>
                          </a:solidFill>
                          <a:highlight>
                            <a:srgbClr val="FFFFFF"/>
                          </a:highlight>
                          <a:latin typeface="Montserrat"/>
                          <a:ea typeface="Montserrat"/>
                          <a:cs typeface="Montserrat"/>
                          <a:sym typeface="Montserrat"/>
                        </a:rPr>
                        <a:t> </a:t>
                      </a:r>
                      <a:r>
                        <a:rPr lang="en-GB" sz="2800" u="sng">
                          <a:solidFill>
                            <a:schemeClr val="dk2"/>
                          </a:solidFill>
                          <a:highlight>
                            <a:srgbClr val="FFFFFF"/>
                          </a:highlight>
                          <a:latin typeface="Montserrat"/>
                          <a:ea typeface="Montserrat"/>
                          <a:cs typeface="Montserrat"/>
                          <a:sym typeface="Montserrat"/>
                        </a:rPr>
                        <a:t>________</a:t>
                      </a:r>
                      <a:r>
                        <a:rPr lang="en-GB" sz="2800">
                          <a:solidFill>
                            <a:schemeClr val="dk2"/>
                          </a:solidFill>
                          <a:highlight>
                            <a:srgbClr val="FFFFFF"/>
                          </a:highlight>
                          <a:latin typeface="Montserrat"/>
                          <a:ea typeface="Montserrat"/>
                          <a:cs typeface="Montserrat"/>
                          <a:sym typeface="Montserrat"/>
                        </a:rPr>
                        <a:t> où la semaine prochaine ?</a:t>
                      </a:r>
                      <a:endParaRPr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a:t>
                      </a:r>
                      <a:r>
                        <a:rPr b="1" lang="en-GB" sz="2800">
                          <a:solidFill>
                            <a:schemeClr val="dk2"/>
                          </a:solidFill>
                          <a:highlight>
                            <a:srgbClr val="FFFFFF"/>
                          </a:highlight>
                          <a:latin typeface="Montserrat"/>
                          <a:ea typeface="Montserrat"/>
                          <a:cs typeface="Montserrat"/>
                          <a:sym typeface="Montserrat"/>
                        </a:rPr>
                        <a:t>are they (f.) going to be</a:t>
                      </a:r>
                      <a:r>
                        <a:rPr lang="en-GB" sz="2800">
                          <a:solidFill>
                            <a:schemeClr val="dk2"/>
                          </a:solidFill>
                          <a:highlight>
                            <a:srgbClr val="FFFFFF"/>
                          </a:highlight>
                          <a:latin typeface="Montserrat"/>
                          <a:ea typeface="Montserrat"/>
                          <a:cs typeface="Montserrat"/>
                          <a:sym typeface="Montserrat"/>
                        </a:rPr>
                        <a:t>)</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they (f.) = </a:t>
                      </a:r>
                      <a:r>
                        <a:rPr i="1" lang="en-GB" sz="2800">
                          <a:solidFill>
                            <a:schemeClr val="dk2"/>
                          </a:solidFill>
                          <a:highlight>
                            <a:srgbClr val="FFFFFF"/>
                          </a:highlight>
                          <a:latin typeface="Montserrat"/>
                          <a:ea typeface="Montserrat"/>
                          <a:cs typeface="Montserrat"/>
                          <a:sym typeface="Montserrat"/>
                        </a:rPr>
                        <a:t>elles</a:t>
                      </a:r>
                      <a:endParaRPr i="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go</a:t>
                      </a:r>
                      <a:r>
                        <a:rPr i="1" lang="en-GB" sz="2800">
                          <a:solidFill>
                            <a:schemeClr val="dk2"/>
                          </a:solidFill>
                          <a:highlight>
                            <a:srgbClr val="FFFFFF"/>
                          </a:highlight>
                          <a:latin typeface="Montserrat"/>
                          <a:ea typeface="Montserrat"/>
                          <a:cs typeface="Montserrat"/>
                          <a:sym typeface="Montserrat"/>
                        </a:rPr>
                        <a:t> = aller</a:t>
                      </a:r>
                      <a:endParaRPr i="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be</a:t>
                      </a:r>
                      <a:r>
                        <a:rPr lang="en-GB" sz="2800">
                          <a:solidFill>
                            <a:schemeClr val="dk2"/>
                          </a:solidFill>
                          <a:highlight>
                            <a:srgbClr val="FFFFFF"/>
                          </a:highlight>
                          <a:latin typeface="Montserrat"/>
                          <a:ea typeface="Montserrat"/>
                          <a:cs typeface="Montserrat"/>
                          <a:sym typeface="Montserrat"/>
                        </a:rPr>
                        <a:t> = être</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72"/>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C: verb phrases</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Say the </a:t>
            </a:r>
            <a:r>
              <a:rPr b="1" lang="en-GB" sz="3000">
                <a:solidFill>
                  <a:schemeClr val="dk2"/>
                </a:solidFill>
                <a:latin typeface="Montserrat"/>
                <a:ea typeface="Montserrat"/>
                <a:cs typeface="Montserrat"/>
                <a:sym typeface="Montserrat"/>
              </a:rPr>
              <a:t>French </a:t>
            </a:r>
            <a:r>
              <a:rPr lang="en-GB" sz="3000">
                <a:solidFill>
                  <a:schemeClr val="dk2"/>
                </a:solidFill>
                <a:latin typeface="Montserrat"/>
                <a:ea typeface="Montserrat"/>
                <a:cs typeface="Montserrat"/>
                <a:sym typeface="Montserrat"/>
              </a:rPr>
              <a:t>for the English in brackets.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08" name="Google Shape;408;p72"/>
          <p:cNvGraphicFramePr/>
          <p:nvPr/>
        </p:nvGraphicFramePr>
        <p:xfrm>
          <a:off x="731700" y="4167625"/>
          <a:ext cx="3000000" cy="3000000"/>
        </p:xfrm>
        <a:graphic>
          <a:graphicData uri="http://schemas.openxmlformats.org/drawingml/2006/table">
            <a:tbl>
              <a:tblPr>
                <a:noFill/>
                <a:tableStyleId>{225C9130-D33B-4DB8-A18D-3EB95A1D543B}</a:tableStyleId>
              </a:tblPr>
              <a:tblGrid>
                <a:gridCol w="931875"/>
                <a:gridCol w="11493175"/>
                <a:gridCol w="3705325"/>
              </a:tblGrid>
              <a:tr h="447675">
                <a:tc>
                  <a:txBody>
                    <a:bodyPr/>
                    <a:lstStyle/>
                    <a:p>
                      <a:pPr indent="0" lvl="0" marL="0" rtl="0" algn="ctr">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Ils</a:t>
                      </a:r>
                      <a:r>
                        <a:rPr b="1" lang="en-GB" sz="2800">
                          <a:solidFill>
                            <a:schemeClr val="dk2"/>
                          </a:solidFill>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prefer) </a:t>
                      </a:r>
                      <a:r>
                        <a:rPr lang="en-GB" sz="2800">
                          <a:solidFill>
                            <a:schemeClr val="dk2"/>
                          </a:solidFill>
                          <a:highlight>
                            <a:srgbClr val="FFFFFF"/>
                          </a:highlight>
                          <a:latin typeface="Montserrat"/>
                          <a:ea typeface="Montserrat"/>
                          <a:cs typeface="Montserrat"/>
                          <a:sym typeface="Montserrat"/>
                        </a:rPr>
                        <a:t>cette chambre.</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prefer</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préférer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47675">
                <a:tc>
                  <a:txBody>
                    <a:bodyPr/>
                    <a:lstStyle/>
                    <a:p>
                      <a:pPr indent="0" lvl="0" marL="0" rtl="0" algn="ctr">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Nous</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(do not share) </a:t>
                      </a:r>
                      <a:r>
                        <a:rPr lang="en-GB" sz="2800">
                          <a:solidFill>
                            <a:schemeClr val="dk2"/>
                          </a:solidFill>
                          <a:highlight>
                            <a:srgbClr val="FFFFFF"/>
                          </a:highlight>
                          <a:latin typeface="Montserrat"/>
                          <a:ea typeface="Montserrat"/>
                          <a:cs typeface="Montserrat"/>
                          <a:sym typeface="Montserrat"/>
                        </a:rPr>
                        <a:t>cet appartement.</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share </a:t>
                      </a:r>
                      <a:r>
                        <a:rPr lang="en-GB" sz="2800">
                          <a:solidFill>
                            <a:schemeClr val="dk2"/>
                          </a:solidFill>
                          <a:highlight>
                            <a:srgbClr val="FFFFFF"/>
                          </a:highlight>
                          <a:latin typeface="Montserrat"/>
                          <a:ea typeface="Montserrat"/>
                          <a:cs typeface="Montserrat"/>
                          <a:sym typeface="Montserrat"/>
                        </a:rPr>
                        <a:t>=</a:t>
                      </a:r>
                      <a:r>
                        <a:rPr i="1" lang="en-GB" sz="2800">
                          <a:solidFill>
                            <a:schemeClr val="dk2"/>
                          </a:solidFill>
                          <a:highlight>
                            <a:srgbClr val="FFFFFF"/>
                          </a:highlight>
                          <a:latin typeface="Montserrat"/>
                          <a:ea typeface="Montserrat"/>
                          <a:cs typeface="Montserrat"/>
                          <a:sym typeface="Montserrat"/>
                        </a:rPr>
                        <a:t> partager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47675">
                <a:tc>
                  <a:txBody>
                    <a:bodyPr/>
                    <a:lstStyle/>
                    <a:p>
                      <a:pPr indent="0" lvl="0" marL="0" rtl="0" algn="ctr">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3.</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Tu</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(want to close) </a:t>
                      </a:r>
                      <a:r>
                        <a:rPr lang="en-GB" sz="2800">
                          <a:solidFill>
                            <a:schemeClr val="dk2"/>
                          </a:solidFill>
                          <a:highlight>
                            <a:srgbClr val="FFFFFF"/>
                          </a:highlight>
                          <a:latin typeface="Montserrat"/>
                          <a:ea typeface="Montserrat"/>
                          <a:cs typeface="Montserrat"/>
                          <a:sym typeface="Montserrat"/>
                        </a:rPr>
                        <a:t>la fenêtre.</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want</a:t>
                      </a:r>
                      <a:r>
                        <a:rPr i="1" lang="en-GB" sz="2800">
                          <a:solidFill>
                            <a:schemeClr val="dk2"/>
                          </a:solidFill>
                          <a:highlight>
                            <a:srgbClr val="FFFFFF"/>
                          </a:highlight>
                          <a:latin typeface="Montserrat"/>
                          <a:ea typeface="Montserrat"/>
                          <a:cs typeface="Montserrat"/>
                          <a:sym typeface="Montserrat"/>
                        </a:rPr>
                        <a:t> = vouloir</a:t>
                      </a:r>
                      <a:endParaRPr i="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close </a:t>
                      </a:r>
                      <a:r>
                        <a:rPr lang="en-GB" sz="2800">
                          <a:solidFill>
                            <a:schemeClr val="dk2"/>
                          </a:solidFill>
                          <a:highlight>
                            <a:srgbClr val="FFFFFF"/>
                          </a:highlight>
                          <a:latin typeface="Montserrat"/>
                          <a:ea typeface="Montserrat"/>
                          <a:cs typeface="Montserrat"/>
                          <a:sym typeface="Montserrat"/>
                        </a:rPr>
                        <a:t>= </a:t>
                      </a:r>
                      <a:r>
                        <a:rPr i="1" lang="en-GB" sz="2800">
                          <a:solidFill>
                            <a:schemeClr val="dk2"/>
                          </a:solidFill>
                          <a:highlight>
                            <a:srgbClr val="FFFFFF"/>
                          </a:highlight>
                          <a:latin typeface="Montserrat"/>
                          <a:ea typeface="Montserrat"/>
                          <a:cs typeface="Montserrat"/>
                          <a:sym typeface="Montserrat"/>
                        </a:rPr>
                        <a:t>fermer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47675">
                <a:tc>
                  <a:txBody>
                    <a:bodyPr/>
                    <a:lstStyle/>
                    <a:p>
                      <a:pPr indent="0" lvl="0" marL="0" rtl="0" algn="ctr">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4.</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Je</a:t>
                      </a:r>
                      <a:r>
                        <a:rPr b="1" lang="en-GB" sz="2800">
                          <a:solidFill>
                            <a:schemeClr val="dk2"/>
                          </a:solidFill>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(cannot go) </a:t>
                      </a:r>
                      <a:r>
                        <a:rPr lang="en-GB" sz="2800">
                          <a:solidFill>
                            <a:schemeClr val="dk2"/>
                          </a:solidFill>
                          <a:highlight>
                            <a:srgbClr val="FFFFFF"/>
                          </a:highlight>
                          <a:latin typeface="Montserrat"/>
                          <a:ea typeface="Montserrat"/>
                          <a:cs typeface="Montserrat"/>
                          <a:sym typeface="Montserrat"/>
                        </a:rPr>
                        <a:t>à l'école aujourd'hui.</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can, to be able to </a:t>
                      </a:r>
                      <a:r>
                        <a:rPr i="1" lang="en-GB" sz="2800">
                          <a:solidFill>
                            <a:schemeClr val="dk2"/>
                          </a:solidFill>
                          <a:highlight>
                            <a:srgbClr val="FFFFFF"/>
                          </a:highlight>
                          <a:latin typeface="Montserrat"/>
                          <a:ea typeface="Montserrat"/>
                          <a:cs typeface="Montserrat"/>
                          <a:sym typeface="Montserrat"/>
                        </a:rPr>
                        <a:t>= pouvoir</a:t>
                      </a:r>
                      <a:endParaRPr i="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go</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aller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Sounds of the language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a:t>
            </a:r>
            <a:r>
              <a:rPr b="1" lang="en-GB" sz="4000">
                <a:solidFill>
                  <a:schemeClr val="dk2"/>
                </a:solidFill>
                <a:highlight>
                  <a:srgbClr val="FFFFFF"/>
                </a:highlight>
                <a:latin typeface="Montserrat"/>
                <a:ea typeface="Montserrat"/>
                <a:cs typeface="Montserrat"/>
                <a:sym typeface="Montserrat"/>
              </a:rPr>
              <a:t> s</a:t>
            </a:r>
            <a:r>
              <a:rPr b="1" lang="en-GB" sz="4000">
                <a:solidFill>
                  <a:schemeClr val="dk2"/>
                </a:solidFill>
                <a:highlight>
                  <a:srgbClr val="FFFFFF"/>
                </a:highlight>
                <a:latin typeface="Montserrat"/>
                <a:ea typeface="Montserrat"/>
                <a:cs typeface="Montserrat"/>
                <a:sym typeface="Montserrat"/>
              </a:rPr>
              <a:t>tress and syllables</a:t>
            </a:r>
            <a:br>
              <a:rPr b="1" lang="en-GB" sz="4000">
                <a:solidFill>
                  <a:schemeClr val="dk2"/>
                </a:solidFill>
                <a:highlight>
                  <a:srgbClr val="FFFFFF"/>
                </a:highlight>
                <a:latin typeface="Montserrat"/>
                <a:ea typeface="Montserrat"/>
                <a:cs typeface="Montserrat"/>
                <a:sym typeface="Montserrat"/>
              </a:rPr>
            </a:br>
            <a:endParaRPr b="1" sz="4000">
              <a:solidFill>
                <a:schemeClr val="dk2"/>
              </a:solidFill>
              <a:highlight>
                <a:srgbClr val="FFFFFF"/>
              </a:highlight>
              <a:latin typeface="Montserrat"/>
              <a:ea typeface="Montserrat"/>
              <a:cs typeface="Montserrat"/>
              <a:sym typeface="Montserrat"/>
            </a:endParaRPr>
          </a:p>
          <a:p>
            <a:pPr indent="0" lvl="0" marL="0" rtl="0" algn="l">
              <a:lnSpc>
                <a:spcPct val="107916"/>
              </a:lnSpc>
              <a:spcBef>
                <a:spcPts val="800"/>
              </a:spcBef>
              <a:spcAft>
                <a:spcPts val="0"/>
              </a:spcAft>
              <a:buNone/>
            </a:pPr>
            <a:r>
              <a:rPr lang="en-GB" sz="3000">
                <a:solidFill>
                  <a:schemeClr val="dk2"/>
                </a:solidFill>
                <a:latin typeface="Montserrat"/>
                <a:ea typeface="Montserrat"/>
                <a:cs typeface="Montserrat"/>
                <a:sym typeface="Montserrat"/>
              </a:rPr>
              <a:t>On the next slide you will hear five more French words that you won’t know! Each word is the name of a plant or animal.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3000">
                <a:solidFill>
                  <a:schemeClr val="dk2"/>
                </a:solidFill>
                <a:latin typeface="Montserrat"/>
                <a:ea typeface="Montserrat"/>
                <a:cs typeface="Montserrat"/>
                <a:sym typeface="Montserrat"/>
              </a:rPr>
              <a:t>You will hear each word three times, but </a:t>
            </a:r>
            <a:r>
              <a:rPr b="1" lang="en-GB" sz="3000">
                <a:solidFill>
                  <a:schemeClr val="dk2"/>
                </a:solidFill>
                <a:latin typeface="Montserrat"/>
                <a:ea typeface="Montserrat"/>
                <a:cs typeface="Montserrat"/>
                <a:sym typeface="Montserrat"/>
              </a:rPr>
              <a:t>two of the pronunciations are wrong</a:t>
            </a:r>
            <a:r>
              <a:rPr lang="en-GB" sz="3000">
                <a:solidFill>
                  <a:schemeClr val="dk2"/>
                </a:solidFill>
                <a:latin typeface="Montserrat"/>
                <a:ea typeface="Montserrat"/>
                <a:cs typeface="Montserrat"/>
                <a:sym typeface="Montserrat"/>
              </a:rPr>
              <a:t> – they have </a:t>
            </a:r>
            <a:r>
              <a:rPr b="1" lang="en-GB" sz="3000">
                <a:solidFill>
                  <a:schemeClr val="dk2"/>
                </a:solidFill>
                <a:latin typeface="Montserrat"/>
                <a:ea typeface="Montserrat"/>
                <a:cs typeface="Montserrat"/>
                <a:sym typeface="Montserrat"/>
              </a:rPr>
              <a:t>‘stress’ </a:t>
            </a:r>
            <a:r>
              <a:rPr lang="en-GB" sz="3000">
                <a:solidFill>
                  <a:schemeClr val="dk2"/>
                </a:solidFill>
                <a:latin typeface="Montserrat"/>
                <a:ea typeface="Montserrat"/>
                <a:cs typeface="Montserrat"/>
                <a:sym typeface="Montserrat"/>
              </a:rPr>
              <a:t>on the wrong syllables.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3000">
                <a:solidFill>
                  <a:schemeClr val="dk2"/>
                </a:solidFill>
                <a:latin typeface="Montserrat"/>
                <a:ea typeface="Montserrat"/>
                <a:cs typeface="Montserrat"/>
                <a:sym typeface="Montserrat"/>
              </a:rPr>
              <a:t>Which </a:t>
            </a:r>
            <a:r>
              <a:rPr b="1" lang="en-GB" sz="3000">
                <a:solidFill>
                  <a:schemeClr val="dk2"/>
                </a:solidFill>
                <a:latin typeface="Montserrat"/>
                <a:ea typeface="Montserrat"/>
                <a:cs typeface="Montserrat"/>
                <a:sym typeface="Montserrat"/>
              </a:rPr>
              <a:t>one </a:t>
            </a:r>
            <a:r>
              <a:rPr lang="en-GB" sz="3000">
                <a:solidFill>
                  <a:schemeClr val="dk2"/>
                </a:solidFill>
                <a:latin typeface="Montserrat"/>
                <a:ea typeface="Montserrat"/>
                <a:cs typeface="Montserrat"/>
                <a:sym typeface="Montserrat"/>
              </a:rPr>
              <a:t>pronunciation (A, B or C) is </a:t>
            </a:r>
            <a:r>
              <a:rPr b="1" lang="en-GB" sz="3000">
                <a:solidFill>
                  <a:schemeClr val="dk2"/>
                </a:solidFill>
                <a:latin typeface="Montserrat"/>
                <a:ea typeface="Montserrat"/>
                <a:cs typeface="Montserrat"/>
                <a:sym typeface="Montserrat"/>
              </a:rPr>
              <a:t>correct</a:t>
            </a:r>
            <a:r>
              <a:rPr lang="en-GB" sz="3000">
                <a:solidFill>
                  <a:schemeClr val="dk2"/>
                </a:solidFill>
                <a:latin typeface="Montserrat"/>
                <a:ea typeface="Montserrat"/>
                <a:cs typeface="Montserrat"/>
                <a:sym typeface="Montserrat"/>
              </a:rPr>
              <a:t>?  Put a tick in the appropriate column.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1260475" rtl="0" algn="l">
              <a:lnSpc>
                <a:spcPct val="200000"/>
              </a:lnSpc>
              <a:spcBef>
                <a:spcPts val="80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3"/>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D: past</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Say the </a:t>
            </a:r>
            <a:r>
              <a:rPr b="1" lang="en-GB" sz="3000">
                <a:solidFill>
                  <a:schemeClr val="dk2"/>
                </a:solidFill>
                <a:latin typeface="Montserrat"/>
                <a:ea typeface="Montserrat"/>
                <a:cs typeface="Montserrat"/>
                <a:sym typeface="Montserrat"/>
              </a:rPr>
              <a:t>French </a:t>
            </a:r>
            <a:r>
              <a:rPr lang="en-GB" sz="3000">
                <a:solidFill>
                  <a:schemeClr val="dk2"/>
                </a:solidFill>
                <a:latin typeface="Montserrat"/>
                <a:ea typeface="Montserrat"/>
                <a:cs typeface="Montserrat"/>
                <a:sym typeface="Montserrat"/>
              </a:rPr>
              <a:t>for the English in brackets. Remember to use the perfect tense.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14" name="Google Shape;414;p73"/>
          <p:cNvGraphicFramePr/>
          <p:nvPr/>
        </p:nvGraphicFramePr>
        <p:xfrm>
          <a:off x="917950" y="4279613"/>
          <a:ext cx="3000000" cy="3000000"/>
        </p:xfrm>
        <a:graphic>
          <a:graphicData uri="http://schemas.openxmlformats.org/drawingml/2006/table">
            <a:tbl>
              <a:tblPr>
                <a:noFill/>
                <a:tableStyleId>{225C9130-D33B-4DB8-A18D-3EB95A1D543B}</a:tableStyleId>
              </a:tblPr>
              <a:tblGrid>
                <a:gridCol w="937500"/>
                <a:gridCol w="11540250"/>
                <a:gridCol w="3750025"/>
              </a:tblGrid>
              <a:tr h="447675">
                <a:tc>
                  <a:txBody>
                    <a:bodyPr/>
                    <a:lstStyle/>
                    <a:p>
                      <a:pPr indent="0" lvl="0" marL="0" rtl="0" algn="ctr">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(She found)</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la maison.</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she </a:t>
                      </a:r>
                      <a:r>
                        <a:rPr lang="en-GB" sz="2800">
                          <a:solidFill>
                            <a:schemeClr val="dk2"/>
                          </a:solidFill>
                          <a:highlight>
                            <a:srgbClr val="FFFFFF"/>
                          </a:highlight>
                          <a:latin typeface="Montserrat"/>
                          <a:ea typeface="Montserrat"/>
                          <a:cs typeface="Montserrat"/>
                          <a:sym typeface="Montserrat"/>
                        </a:rPr>
                        <a:t>= </a:t>
                      </a:r>
                      <a:r>
                        <a:rPr i="1" lang="en-GB" sz="2800">
                          <a:solidFill>
                            <a:schemeClr val="dk2"/>
                          </a:solidFill>
                          <a:highlight>
                            <a:srgbClr val="FFFFFF"/>
                          </a:highlight>
                          <a:latin typeface="Montserrat"/>
                          <a:ea typeface="Montserrat"/>
                          <a:cs typeface="Montserrat"/>
                          <a:sym typeface="Montserrat"/>
                        </a:rPr>
                        <a:t>elle</a:t>
                      </a:r>
                      <a:endParaRPr i="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find </a:t>
                      </a:r>
                      <a:r>
                        <a:rPr i="1" lang="en-GB" sz="2800">
                          <a:solidFill>
                            <a:schemeClr val="dk2"/>
                          </a:solidFill>
                          <a:highlight>
                            <a:srgbClr val="FFFFFF"/>
                          </a:highlight>
                          <a:latin typeface="Montserrat"/>
                          <a:ea typeface="Montserrat"/>
                          <a:cs typeface="Montserrat"/>
                          <a:sym typeface="Montserrat"/>
                        </a:rPr>
                        <a:t>= trouver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57200">
                <a:tc>
                  <a:txBody>
                    <a:bodyPr/>
                    <a:lstStyle/>
                    <a:p>
                      <a:pPr indent="0" lvl="0" marL="0" rtl="0" algn="ctr">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2.</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(Did you </a:t>
                      </a:r>
                      <a:r>
                        <a:rPr baseline="-25000" lang="en-GB" sz="2800">
                          <a:solidFill>
                            <a:schemeClr val="dk2"/>
                          </a:solidFill>
                          <a:highlight>
                            <a:srgbClr val="FFFFFF"/>
                          </a:highlight>
                          <a:latin typeface="Montserrat"/>
                          <a:ea typeface="Montserrat"/>
                          <a:cs typeface="Montserrat"/>
                          <a:sym typeface="Montserrat"/>
                        </a:rPr>
                        <a:t>[singular]</a:t>
                      </a:r>
                      <a:r>
                        <a:rPr b="1" lang="en-GB" sz="2800">
                          <a:solidFill>
                            <a:schemeClr val="dk2"/>
                          </a:solidFill>
                          <a:highlight>
                            <a:srgbClr val="FFFFFF"/>
                          </a:highlight>
                          <a:latin typeface="Montserrat"/>
                          <a:ea typeface="Montserrat"/>
                          <a:cs typeface="Montserrat"/>
                          <a:sym typeface="Montserrat"/>
                        </a:rPr>
                        <a:t> think)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_______</a:t>
                      </a:r>
                      <a:r>
                        <a:rPr b="1" lang="en-GB" sz="2800">
                          <a:solidFill>
                            <a:schemeClr val="dk2"/>
                          </a:solidFill>
                          <a:highlight>
                            <a:srgbClr val="FFFFFF"/>
                          </a:highlight>
                          <a:latin typeface="Montserrat"/>
                          <a:ea typeface="Montserrat"/>
                          <a:cs typeface="Montserrat"/>
                          <a:sym typeface="Montserrat"/>
                        </a:rPr>
                        <a:t> </a:t>
                      </a:r>
                      <a:r>
                        <a:rPr lang="en-GB" sz="2800">
                          <a:solidFill>
                            <a:schemeClr val="dk2"/>
                          </a:solidFill>
                          <a:highlight>
                            <a:srgbClr val="FFFFFF"/>
                          </a:highlight>
                          <a:latin typeface="Montserrat"/>
                          <a:ea typeface="Montserrat"/>
                          <a:cs typeface="Montserrat"/>
                          <a:sym typeface="Montserrat"/>
                        </a:rPr>
                        <a:t>à ta mère ?</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you </a:t>
                      </a:r>
                      <a:r>
                        <a:rPr baseline="-25000" lang="en-GB" sz="2800">
                          <a:solidFill>
                            <a:schemeClr val="dk2"/>
                          </a:solidFill>
                          <a:highlight>
                            <a:srgbClr val="FFFFFF"/>
                          </a:highlight>
                          <a:latin typeface="Montserrat"/>
                          <a:ea typeface="Montserrat"/>
                          <a:cs typeface="Montserrat"/>
                          <a:sym typeface="Montserrat"/>
                        </a:rPr>
                        <a:t>[singular]</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tu</a:t>
                      </a:r>
                      <a:endParaRPr i="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highlight>
                            <a:srgbClr val="FFFFFF"/>
                          </a:highlight>
                          <a:latin typeface="Montserrat"/>
                          <a:ea typeface="Montserrat"/>
                          <a:cs typeface="Montserrat"/>
                          <a:sym typeface="Montserrat"/>
                        </a:rPr>
                        <a:t>to think</a:t>
                      </a:r>
                      <a:r>
                        <a:rPr lang="en-GB" sz="2800">
                          <a:solidFill>
                            <a:schemeClr val="dk2"/>
                          </a:solidFill>
                          <a:highlight>
                            <a:srgbClr val="FFFFFF"/>
                          </a:highlight>
                          <a:latin typeface="Montserrat"/>
                          <a:ea typeface="Montserrat"/>
                          <a:cs typeface="Montserrat"/>
                          <a:sym typeface="Montserrat"/>
                        </a:rPr>
                        <a:t> = </a:t>
                      </a:r>
                      <a:r>
                        <a:rPr i="1" lang="en-GB" sz="2800">
                          <a:solidFill>
                            <a:schemeClr val="dk2"/>
                          </a:solidFill>
                          <a:highlight>
                            <a:srgbClr val="FFFFFF"/>
                          </a:highlight>
                          <a:latin typeface="Montserrat"/>
                          <a:ea typeface="Montserrat"/>
                          <a:cs typeface="Montserrat"/>
                          <a:sym typeface="Montserrat"/>
                        </a:rPr>
                        <a:t>penser</a:t>
                      </a:r>
                      <a:endParaRPr i="1"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4"/>
          <p:cNvSpPr txBox="1"/>
          <p:nvPr/>
        </p:nvSpPr>
        <p:spPr>
          <a:xfrm>
            <a:off x="917950" y="804000"/>
            <a:ext cx="15703200" cy="59814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2800">
                <a:solidFill>
                  <a:schemeClr val="dk2"/>
                </a:solidFill>
                <a:latin typeface="Montserrat"/>
                <a:ea typeface="Montserrat"/>
                <a:cs typeface="Montserrat"/>
                <a:sym typeface="Montserrat"/>
              </a:rPr>
              <a:t>When you have finished, </a:t>
            </a:r>
            <a:r>
              <a:rPr lang="en-GB" sz="2800">
                <a:solidFill>
                  <a:schemeClr val="dk2"/>
                </a:solidFill>
                <a:latin typeface="Montserrat"/>
                <a:ea typeface="Montserrat"/>
                <a:cs typeface="Montserrat"/>
                <a:sym typeface="Montserrat"/>
              </a:rPr>
              <a:t>go back to the Vocaroo window.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2800">
                <a:solidFill>
                  <a:schemeClr val="dk2"/>
                </a:solidFill>
                <a:latin typeface="Montserrat"/>
                <a:ea typeface="Montserrat"/>
                <a:cs typeface="Montserrat"/>
                <a:sym typeface="Montserrat"/>
              </a:rPr>
              <a:t>Click on the </a:t>
            </a:r>
            <a:r>
              <a:rPr b="1" lang="en-GB" sz="2800">
                <a:solidFill>
                  <a:schemeClr val="dk2"/>
                </a:solidFill>
                <a:latin typeface="Montserrat"/>
                <a:ea typeface="Montserrat"/>
                <a:cs typeface="Montserrat"/>
                <a:sym typeface="Montserrat"/>
              </a:rPr>
              <a:t>red button</a:t>
            </a:r>
            <a:r>
              <a:rPr lang="en-GB" sz="2800">
                <a:solidFill>
                  <a:schemeClr val="dk2"/>
                </a:solidFill>
                <a:latin typeface="Montserrat"/>
                <a:ea typeface="Montserrat"/>
                <a:cs typeface="Montserrat"/>
                <a:sym typeface="Montserrat"/>
              </a:rPr>
              <a:t>. Click on </a:t>
            </a:r>
            <a:r>
              <a:rPr b="1" lang="en-GB" sz="2800">
                <a:solidFill>
                  <a:schemeClr val="dk2"/>
                </a:solidFill>
                <a:latin typeface="Montserrat"/>
                <a:ea typeface="Montserrat"/>
                <a:cs typeface="Montserrat"/>
                <a:sym typeface="Montserrat"/>
              </a:rPr>
              <a:t>"Save &amp; Share"</a:t>
            </a: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b="1" lang="en-GB" sz="2800">
                <a:solidFill>
                  <a:schemeClr val="dk2"/>
                </a:solidFill>
                <a:latin typeface="Montserrat"/>
                <a:ea typeface="Montserrat"/>
                <a:cs typeface="Montserrat"/>
                <a:sym typeface="Montserrat"/>
              </a:rPr>
              <a:t>Copy &amp; paste / write the URL</a:t>
            </a:r>
            <a:r>
              <a:rPr lang="en-GB" sz="2800">
                <a:solidFill>
                  <a:schemeClr val="dk2"/>
                </a:solidFill>
                <a:latin typeface="Montserrat"/>
                <a:ea typeface="Montserrat"/>
                <a:cs typeface="Montserrat"/>
                <a:sym typeface="Montserrat"/>
              </a:rPr>
              <a:t> for your Vocaroo recording </a:t>
            </a:r>
            <a:r>
              <a:rPr b="1" lang="en-GB" sz="2800">
                <a:solidFill>
                  <a:schemeClr val="dk2"/>
                </a:solidFill>
                <a:latin typeface="Montserrat"/>
                <a:ea typeface="Montserrat"/>
                <a:cs typeface="Montserrat"/>
                <a:sym typeface="Montserrat"/>
              </a:rPr>
              <a:t>here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800"/>
              </a:spcAft>
              <a:buNone/>
            </a:pPr>
            <a:r>
              <a:rPr b="1" lang="en-GB" sz="4000">
                <a:solidFill>
                  <a:schemeClr val="dk2"/>
                </a:solidFill>
                <a:latin typeface="Montserrat"/>
                <a:ea typeface="Montserrat"/>
                <a:cs typeface="Montserrat"/>
                <a:sym typeface="Montserrat"/>
              </a:rPr>
              <a:t>END OF ASSESSMENT</a:t>
            </a:r>
            <a:endParaRPr b="1" sz="4000">
              <a:solidFill>
                <a:schemeClr val="dk2"/>
              </a:solidFill>
              <a:latin typeface="Montserrat"/>
              <a:ea typeface="Montserrat"/>
              <a:cs typeface="Montserrat"/>
              <a:sym typeface="Montserrat"/>
            </a:endParaRPr>
          </a:p>
        </p:txBody>
      </p:sp>
      <p:sp>
        <p:nvSpPr>
          <p:cNvPr id="420" name="Google Shape;420;p74"/>
          <p:cNvSpPr/>
          <p:nvPr/>
        </p:nvSpPr>
        <p:spPr>
          <a:xfrm>
            <a:off x="974150" y="4452950"/>
            <a:ext cx="14885100" cy="1091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Vocaroo link:</a:t>
            </a:r>
            <a:endParaRPr b="1" sz="4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aphicFrame>
        <p:nvGraphicFramePr>
          <p:cNvPr id="113" name="Google Shape;113;p20"/>
          <p:cNvGraphicFramePr/>
          <p:nvPr/>
        </p:nvGraphicFramePr>
        <p:xfrm>
          <a:off x="1543725" y="1662150"/>
          <a:ext cx="3000000" cy="3000000"/>
        </p:xfrm>
        <a:graphic>
          <a:graphicData uri="http://schemas.openxmlformats.org/drawingml/2006/table">
            <a:tbl>
              <a:tblPr>
                <a:noFill/>
                <a:tableStyleId>{225C9130-D33B-4DB8-A18D-3EB95A1D543B}</a:tableStyleId>
              </a:tblPr>
              <a:tblGrid>
                <a:gridCol w="1120675"/>
                <a:gridCol w="4887475"/>
                <a:gridCol w="2458275"/>
                <a:gridCol w="1984625"/>
                <a:gridCol w="1984625"/>
                <a:gridCol w="1984625"/>
              </a:tblGrid>
              <a:tr h="13104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A</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B</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C</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0450">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1.</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martinet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0450">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2.</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hérisson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0450">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3.</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tamarinier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0450">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4.</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cachalot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0450">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5.</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n-GB" sz="2800">
                          <a:solidFill>
                            <a:schemeClr val="dk2"/>
                          </a:solidFill>
                          <a:latin typeface="Montserrat"/>
                          <a:ea typeface="Montserrat"/>
                          <a:cs typeface="Montserrat"/>
                          <a:sym typeface="Montserrat"/>
                        </a:rPr>
                        <a:t>hamamélis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pic>
        <p:nvPicPr>
          <p:cNvPr id="114" name="Google Shape;114;p20"/>
          <p:cNvPicPr preferRelativeResize="0"/>
          <p:nvPr/>
        </p:nvPicPr>
        <p:blipFill>
          <a:blip r:embed="rId3">
            <a:alphaModFix/>
          </a:blip>
          <a:stretch>
            <a:fillRect/>
          </a:stretch>
        </p:blipFill>
        <p:spPr>
          <a:xfrm>
            <a:off x="7847275" y="3048812"/>
            <a:ext cx="1793050" cy="1178138"/>
          </a:xfrm>
          <a:prstGeom prst="rect">
            <a:avLst/>
          </a:prstGeom>
          <a:noFill/>
          <a:ln>
            <a:noFill/>
          </a:ln>
        </p:spPr>
      </p:pic>
      <p:pic>
        <p:nvPicPr>
          <p:cNvPr id="115" name="Google Shape;115;p20"/>
          <p:cNvPicPr preferRelativeResize="0"/>
          <p:nvPr/>
        </p:nvPicPr>
        <p:blipFill>
          <a:blip r:embed="rId4">
            <a:alphaModFix/>
          </a:blip>
          <a:stretch>
            <a:fillRect/>
          </a:stretch>
        </p:blipFill>
        <p:spPr>
          <a:xfrm>
            <a:off x="7908305" y="4356164"/>
            <a:ext cx="1667047" cy="1178150"/>
          </a:xfrm>
          <a:prstGeom prst="rect">
            <a:avLst/>
          </a:prstGeom>
          <a:noFill/>
          <a:ln>
            <a:noFill/>
          </a:ln>
        </p:spPr>
      </p:pic>
      <p:pic>
        <p:nvPicPr>
          <p:cNvPr id="116" name="Google Shape;116;p20"/>
          <p:cNvPicPr preferRelativeResize="0"/>
          <p:nvPr/>
        </p:nvPicPr>
        <p:blipFill>
          <a:blip r:embed="rId5">
            <a:alphaModFix/>
          </a:blip>
          <a:stretch>
            <a:fillRect/>
          </a:stretch>
        </p:blipFill>
        <p:spPr>
          <a:xfrm>
            <a:off x="7857350" y="5679088"/>
            <a:ext cx="1793050" cy="1164086"/>
          </a:xfrm>
          <a:prstGeom prst="rect">
            <a:avLst/>
          </a:prstGeom>
          <a:noFill/>
          <a:ln>
            <a:noFill/>
          </a:ln>
        </p:spPr>
      </p:pic>
      <p:pic>
        <p:nvPicPr>
          <p:cNvPr id="117" name="Google Shape;117;p20"/>
          <p:cNvPicPr preferRelativeResize="0"/>
          <p:nvPr/>
        </p:nvPicPr>
        <p:blipFill>
          <a:blip r:embed="rId6">
            <a:alphaModFix/>
          </a:blip>
          <a:stretch>
            <a:fillRect/>
          </a:stretch>
        </p:blipFill>
        <p:spPr>
          <a:xfrm>
            <a:off x="7847275" y="6991025"/>
            <a:ext cx="1793050" cy="1164086"/>
          </a:xfrm>
          <a:prstGeom prst="rect">
            <a:avLst/>
          </a:prstGeom>
          <a:noFill/>
          <a:ln>
            <a:noFill/>
          </a:ln>
        </p:spPr>
      </p:pic>
      <p:pic>
        <p:nvPicPr>
          <p:cNvPr id="118" name="Google Shape;118;p20"/>
          <p:cNvPicPr preferRelativeResize="0"/>
          <p:nvPr/>
        </p:nvPicPr>
        <p:blipFill>
          <a:blip r:embed="rId7">
            <a:alphaModFix/>
          </a:blip>
          <a:stretch>
            <a:fillRect/>
          </a:stretch>
        </p:blipFill>
        <p:spPr>
          <a:xfrm>
            <a:off x="7850470" y="8302950"/>
            <a:ext cx="1793050" cy="10835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meaning</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On the next slide, you will hear ten French words.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 under the English word or words </a:t>
            </a:r>
            <a:r>
              <a:rPr lang="en-GB" sz="3000">
                <a:solidFill>
                  <a:schemeClr val="dk2"/>
                </a:solidFill>
                <a:latin typeface="Montserrat"/>
                <a:ea typeface="Montserrat"/>
                <a:cs typeface="Montserrat"/>
                <a:sym typeface="Montserrat"/>
              </a:rPr>
              <a:t>that best match what you hear.</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Some have </a:t>
            </a:r>
            <a:r>
              <a:rPr b="1" lang="en-GB" sz="3000">
                <a:solidFill>
                  <a:schemeClr val="dk2"/>
                </a:solidFill>
                <a:latin typeface="Montserrat"/>
                <a:ea typeface="Montserrat"/>
                <a:cs typeface="Montserrat"/>
                <a:sym typeface="Montserrat"/>
              </a:rPr>
              <a:t>only one correct answer</a:t>
            </a:r>
            <a:r>
              <a:rPr lang="en-GB" sz="3000">
                <a:solidFill>
                  <a:schemeClr val="dk2"/>
                </a:solidFill>
                <a:latin typeface="Montserrat"/>
                <a:ea typeface="Montserrat"/>
                <a:cs typeface="Montserrat"/>
                <a:sym typeface="Montserrat"/>
              </a:rPr>
              <a:t>. Some have </a:t>
            </a:r>
            <a:r>
              <a:rPr b="1" lang="en-GB" sz="3000">
                <a:solidFill>
                  <a:schemeClr val="dk2"/>
                </a:solidFill>
                <a:latin typeface="Montserrat"/>
                <a:ea typeface="Montserrat"/>
                <a:cs typeface="Montserrat"/>
                <a:sym typeface="Montserrat"/>
              </a:rPr>
              <a:t>two correct answers</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You will hear each word French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aphicFrame>
        <p:nvGraphicFramePr>
          <p:cNvPr id="128" name="Google Shape;128;p22"/>
          <p:cNvGraphicFramePr/>
          <p:nvPr/>
        </p:nvGraphicFramePr>
        <p:xfrm>
          <a:off x="1120000" y="485550"/>
          <a:ext cx="3000000" cy="3000000"/>
        </p:xfrm>
        <a:graphic>
          <a:graphicData uri="http://schemas.openxmlformats.org/drawingml/2006/table">
            <a:tbl>
              <a:tblPr>
                <a:noFill/>
                <a:tableStyleId>{225C9130-D33B-4DB8-A18D-3EB95A1D543B}</a:tableStyleId>
              </a:tblPr>
              <a:tblGrid>
                <a:gridCol w="1362950"/>
                <a:gridCol w="3268750"/>
                <a:gridCol w="3540750"/>
                <a:gridCol w="3540750"/>
                <a:gridCol w="4524275"/>
              </a:tblGrid>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1</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bread</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train</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beach</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town square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2</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first</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yesterday</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expensive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last</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3</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boat</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desk</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office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gift</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4</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to organise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to go out</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to take with</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to take something out</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rowSpan="2">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5</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walk, ride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written exercise</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work</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trip, journey</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834675">
                <a:tc vMerge="1"/>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