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7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" name="Google Shape;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" name="Google Shape;4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575" y="3466100"/>
            <a:ext cx="151959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Financial Mathematics - Downloadable resource.</a:t>
            </a:r>
            <a:br>
              <a:rPr lang="en-GB">
                <a:solidFill>
                  <a:srgbClr val="4B3241"/>
                </a:solidFill>
              </a:rPr>
            </a:br>
            <a:r>
              <a:rPr lang="en-GB">
                <a:solidFill>
                  <a:srgbClr val="4B3241"/>
                </a:solidFill>
              </a:rPr>
              <a:t>Lesson 1 of 4: Income Tax.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18000" y="890600"/>
            <a:ext cx="16452000" cy="19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6" name="Google Shape;36;p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Mr. Thomas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Try this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4" name="Google Shape;44;p8"/>
          <p:cNvSpPr txBox="1"/>
          <p:nvPr/>
        </p:nvSpPr>
        <p:spPr>
          <a:xfrm>
            <a:off x="1090470" y="2140906"/>
            <a:ext cx="10049995" cy="35984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 is 0% of £10,000?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 is 20% of £20,000?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 is 40% of £75,000?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 is 45% of £235,500?</a:t>
            </a:r>
            <a:endParaRPr/>
          </a:p>
        </p:txBody>
      </p:sp>
      <p:sp>
        <p:nvSpPr>
          <p:cNvPr id="45" name="Google Shape;45;p8"/>
          <p:cNvSpPr txBox="1"/>
          <p:nvPr/>
        </p:nvSpPr>
        <p:spPr>
          <a:xfrm>
            <a:off x="1090470" y="6021313"/>
            <a:ext cx="16169513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 is the sum of: 0% of £12,500, 20% of £37,500 and 40% of £10,000?   </a:t>
            </a: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1090469" y="7516901"/>
            <a:ext cx="16169513" cy="1428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Bearing in mind the title of the lesson, why have I chosen these percentages and figures? What does it relate to?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2" name="Google Shape;52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Connect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4" name="Google Shape;54;p9"/>
          <p:cNvSpPr txBox="1"/>
          <p:nvPr/>
        </p:nvSpPr>
        <p:spPr>
          <a:xfrm>
            <a:off x="1090469" y="2140906"/>
            <a:ext cx="16007084" cy="7355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Tax</a:t>
            </a: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– A compulsory amount or percentage from an individual or firm to contribute to state revenue.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Income tax </a:t>
            </a: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– A percentage-based tax placed on an individual’s income.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 does income tax look like in real life?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0% for the first £12,5000 earned (£0-£12,500).</a:t>
            </a:r>
            <a:b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20% for the next £37,500 earned (£12,500-£50,000).</a:t>
            </a:r>
            <a:b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40% for the next £100,000 earned (£50,000-£150,000).</a:t>
            </a:r>
            <a:b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45% thereafter (£150,000+).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3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0" name="Google Shape;60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Connect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2" name="Google Shape;62;p10"/>
          <p:cNvSpPr txBox="1"/>
          <p:nvPr/>
        </p:nvSpPr>
        <p:spPr>
          <a:xfrm>
            <a:off x="1090475" y="2140900"/>
            <a:ext cx="16872900" cy="52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How much income tax would you pay if you earned £27,000 per year?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0% on the first £12,500.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20% on the following £14,500 (because £27,000 - £12,500 = £14,500).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It now becomes a simpler problem, </a:t>
            </a:r>
            <a:r>
              <a:rPr b="1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 sum of: 0% of £12,500</a:t>
            </a: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 and</a:t>
            </a:r>
            <a:r>
              <a:rPr b="1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20% of £14,500.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Therefore, you pay </a:t>
            </a:r>
            <a:r>
              <a:rPr b="1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£2,900 per year in income tax.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8" name="Google Shape;68;p1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Connect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9" name="Google Shape;69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11"/>
          <p:cNvSpPr txBox="1"/>
          <p:nvPr/>
        </p:nvSpPr>
        <p:spPr>
          <a:xfrm>
            <a:off x="1090469" y="2140906"/>
            <a:ext cx="16593681" cy="6211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How much income tax would you pay if you earned £74,000 per year?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0% on the first £12,500.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20% on the following £37,500.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40% on the following £24,000 (because £74,000 - £50,000 = £24,000).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It now becomes a simpler problem, </a:t>
            </a:r>
            <a:r>
              <a:rPr b="1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 sum of: 0% of £12,500, 20% of £37,500 and 40% of £24,000</a:t>
            </a: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Therefore, you pay </a:t>
            </a:r>
            <a:r>
              <a:rPr b="1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£17,100 per year in income tax.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6" name="Google Shape;76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2"/>
          <p:cNvSpPr txBox="1"/>
          <p:nvPr/>
        </p:nvSpPr>
        <p:spPr>
          <a:xfrm>
            <a:off x="1090469" y="2140906"/>
            <a:ext cx="16593681" cy="63299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Using the tax rates mentioned earlier, how much income tax would you pay if you earned… </a:t>
            </a:r>
            <a:b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1) £9,000 per year?</a:t>
            </a:r>
            <a:b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2) £15,000 per year?</a:t>
            </a:r>
            <a:b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3) £24,500 per year?</a:t>
            </a:r>
            <a:b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4) £78,900 per year?</a:t>
            </a:r>
            <a:b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5) £190,000 per year?</a:t>
            </a:r>
            <a:b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6) £1,000,000 per year?</a:t>
            </a:r>
            <a:endParaRPr/>
          </a:p>
        </p:txBody>
      </p:sp>
      <p:sp>
        <p:nvSpPr>
          <p:cNvPr id="79" name="Google Shape;79;p12"/>
          <p:cNvSpPr txBox="1"/>
          <p:nvPr/>
        </p:nvSpPr>
        <p:spPr>
          <a:xfrm>
            <a:off x="7746521" y="3898843"/>
            <a:ext cx="10110149" cy="3098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0% for the first £12,5000 earned (£0-£12,500)</a:t>
            </a:r>
            <a:b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20% for the next £37,500 earned (£12,500-£50,000)</a:t>
            </a:r>
            <a:b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40% for the next £100,000 earned (£50,000-£150,000)</a:t>
            </a:r>
            <a:b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45% thereafter (£150,000+)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2"/>
          <p:cNvSpPr txBox="1"/>
          <p:nvPr/>
        </p:nvSpPr>
        <p:spPr>
          <a:xfrm>
            <a:off x="10680167" y="3015773"/>
            <a:ext cx="3122097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 reminder</a:t>
            </a:r>
            <a:endParaRPr/>
          </a:p>
        </p:txBody>
      </p:sp>
      <p:sp>
        <p:nvSpPr>
          <p:cNvPr id="81" name="Google Shape;81;p12"/>
          <p:cNvSpPr/>
          <p:nvPr/>
        </p:nvSpPr>
        <p:spPr>
          <a:xfrm>
            <a:off x="7612050" y="2876550"/>
            <a:ext cx="9808800" cy="34476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2" name="Google Shape;82;p12"/>
          <p:cNvCxnSpPr>
            <a:endCxn id="81" idx="1"/>
          </p:cNvCxnSpPr>
          <p:nvPr/>
        </p:nvCxnSpPr>
        <p:spPr>
          <a:xfrm>
            <a:off x="5710650" y="3157350"/>
            <a:ext cx="1901400" cy="1443000"/>
          </a:xfrm>
          <a:prstGeom prst="bentConnector3">
            <a:avLst>
              <a:gd fmla="val 50000" name="adj1"/>
            </a:avLst>
          </a:prstGeom>
          <a:noFill/>
          <a:ln cap="flat" cmpd="sng" w="127000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Explore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936800" y="2365193"/>
            <a:ext cx="16593681" cy="6180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If you were the Chancellor of the Exchequer (the person who ultimately decides on whether tax rates change), would you increase or decrease income tax?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If you increased income tax for every band, would this lead to loads of extra money for the Government? Why might it not?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Would it be best to have a flat rate system (where everyone pays the same rate, regardless of earnings)?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