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ca0c50f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ca0c50f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Representing Probability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6077305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Representing Probability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8"/>
          <p:cNvCxnSpPr/>
          <p:nvPr/>
        </p:nvCxnSpPr>
        <p:spPr>
          <a:xfrm rot="10800000">
            <a:off x="18288001" y="9162519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1" name="Google Shape;41;p8"/>
          <p:cNvSpPr txBox="1"/>
          <p:nvPr/>
        </p:nvSpPr>
        <p:spPr>
          <a:xfrm>
            <a:off x="533867" y="5584839"/>
            <a:ext cx="5686172" cy="461665"/>
          </a:xfrm>
          <a:prstGeom prst="rect">
            <a:avLst/>
          </a:prstGeom>
          <a:gradFill>
            <a:gsLst>
              <a:gs pos="0">
                <a:srgbClr val="AFA9FF"/>
              </a:gs>
              <a:gs pos="35000">
                <a:srgbClr val="C8C1FF"/>
              </a:gs>
              <a:gs pos="100000">
                <a:srgbClr val="E5E5FF"/>
              </a:gs>
            </a:gsLst>
            <a:lin ang="16200000" scaled="0"/>
          </a:gradFill>
          <a:ln cap="flat" cmpd="sng" w="9525">
            <a:solidFill>
              <a:srgbClr val="7368C5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etting a head when coin is tossed</a:t>
            </a:r>
            <a:endParaRPr b="0" i="1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8"/>
          <p:cNvSpPr txBox="1"/>
          <p:nvPr/>
        </p:nvSpPr>
        <p:spPr>
          <a:xfrm>
            <a:off x="11334451" y="5596140"/>
            <a:ext cx="5780750" cy="461665"/>
          </a:xfrm>
          <a:prstGeom prst="rect">
            <a:avLst/>
          </a:prstGeom>
          <a:gradFill>
            <a:gsLst>
              <a:gs pos="0">
                <a:srgbClr val="AFA9FF"/>
              </a:gs>
              <a:gs pos="35000">
                <a:srgbClr val="C8C1FF"/>
              </a:gs>
              <a:gs pos="100000">
                <a:srgbClr val="E5E5FF"/>
              </a:gs>
            </a:gsLst>
            <a:lin ang="16200000" scaled="0"/>
          </a:gradFill>
          <a:ln cap="flat" cmpd="sng" w="9525">
            <a:solidFill>
              <a:srgbClr val="7368C5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hrowing a three on a six-sided dice</a:t>
            </a:r>
            <a:endParaRPr b="0" i="1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11559738" y="7720318"/>
            <a:ext cx="6223178" cy="461665"/>
          </a:xfrm>
          <a:prstGeom prst="rect">
            <a:avLst/>
          </a:prstGeom>
          <a:gradFill>
            <a:gsLst>
              <a:gs pos="0">
                <a:srgbClr val="AFA9FF"/>
              </a:gs>
              <a:gs pos="35000">
                <a:srgbClr val="C8C1FF"/>
              </a:gs>
              <a:gs pos="100000">
                <a:srgbClr val="E5E5FF"/>
              </a:gs>
            </a:gsLst>
            <a:lin ang="16200000" scaled="0"/>
          </a:gradFill>
          <a:ln cap="flat" cmpd="sng" w="9525">
            <a:solidFill>
              <a:srgbClr val="7368C5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omorrow is Friday if today is Thursday</a:t>
            </a:r>
            <a:endParaRPr b="0" i="1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6768986" y="8512518"/>
            <a:ext cx="5189241" cy="461665"/>
          </a:xfrm>
          <a:prstGeom prst="rect">
            <a:avLst/>
          </a:prstGeom>
          <a:gradFill>
            <a:gsLst>
              <a:gs pos="0">
                <a:srgbClr val="AFA9FF"/>
              </a:gs>
              <a:gs pos="35000">
                <a:srgbClr val="C8C1FF"/>
              </a:gs>
              <a:gs pos="100000">
                <a:srgbClr val="E5E5FF"/>
              </a:gs>
            </a:gsLst>
            <a:lin ang="16200000" scaled="0"/>
          </a:gradFill>
          <a:ln cap="flat" cmpd="sng" w="9525">
            <a:solidFill>
              <a:srgbClr val="7368C5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hrowing a 7 on a six-sided dice</a:t>
            </a:r>
            <a:endParaRPr b="0" i="1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8"/>
          <p:cNvSpPr/>
          <p:nvPr/>
        </p:nvSpPr>
        <p:spPr>
          <a:xfrm>
            <a:off x="533867" y="7699654"/>
            <a:ext cx="6869188" cy="461665"/>
          </a:xfrm>
          <a:prstGeom prst="rect">
            <a:avLst/>
          </a:prstGeom>
          <a:gradFill>
            <a:gsLst>
              <a:gs pos="0">
                <a:srgbClr val="AFA9FF"/>
              </a:gs>
              <a:gs pos="35000">
                <a:srgbClr val="C8C1FF"/>
              </a:gs>
              <a:gs pos="100000">
                <a:srgbClr val="E5E5FF"/>
              </a:gs>
            </a:gsLst>
            <a:lin ang="16200000" scaled="0"/>
          </a:gradFill>
          <a:ln cap="flat" cmpd="sng" w="9525">
            <a:solidFill>
              <a:srgbClr val="7368C5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hrowing an even score on a six-sided dice</a:t>
            </a:r>
            <a:endParaRPr b="0" i="1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8"/>
          <p:cNvSpPr txBox="1"/>
          <p:nvPr/>
        </p:nvSpPr>
        <p:spPr>
          <a:xfrm>
            <a:off x="10979169" y="6362631"/>
            <a:ext cx="710564" cy="95840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7" name="Google Shape;47;p8"/>
          <p:cNvSpPr txBox="1"/>
          <p:nvPr/>
        </p:nvSpPr>
        <p:spPr>
          <a:xfrm>
            <a:off x="9833647" y="6375874"/>
            <a:ext cx="710564" cy="98488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8" name="Google Shape;48;p8"/>
          <p:cNvSpPr txBox="1"/>
          <p:nvPr/>
        </p:nvSpPr>
        <p:spPr>
          <a:xfrm>
            <a:off x="7439418" y="6349390"/>
            <a:ext cx="710564" cy="98488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9" name="Google Shape;49;p8"/>
          <p:cNvSpPr txBox="1"/>
          <p:nvPr/>
        </p:nvSpPr>
        <p:spPr>
          <a:xfrm>
            <a:off x="6058422" y="6375873"/>
            <a:ext cx="710564" cy="95840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434574" y="4839627"/>
            <a:ext cx="7834196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Match the statements to the probability.</a:t>
            </a:r>
            <a:endParaRPr/>
          </a:p>
        </p:txBody>
      </p:sp>
      <p:sp>
        <p:nvSpPr>
          <p:cNvPr id="51" name="Google Shape;51;p8"/>
          <p:cNvSpPr txBox="1"/>
          <p:nvPr/>
        </p:nvSpPr>
        <p:spPr>
          <a:xfrm>
            <a:off x="8801060" y="6362631"/>
            <a:ext cx="710564" cy="958402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2" name="Google Shape;52;p8"/>
          <p:cNvSpPr txBox="1"/>
          <p:nvPr/>
        </p:nvSpPr>
        <p:spPr>
          <a:xfrm>
            <a:off x="533866" y="1745144"/>
            <a:ext cx="14427837" cy="1161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For each of these statements, state whether you agree or disagree. If you disagree, then re-write it.</a:t>
            </a:r>
            <a:endParaRPr/>
          </a:p>
        </p:txBody>
      </p:sp>
      <p:sp>
        <p:nvSpPr>
          <p:cNvPr id="53" name="Google Shape;53;p8"/>
          <p:cNvSpPr/>
          <p:nvPr/>
        </p:nvSpPr>
        <p:spPr>
          <a:xfrm>
            <a:off x="6484155" y="3099461"/>
            <a:ext cx="5075583" cy="1422501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I roll a dice, I have an even chance of rolling a square number.</a:t>
            </a:r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533867" y="3098192"/>
            <a:ext cx="5071803" cy="1461446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I hear thunder outside, then it will certainly be raining.</a:t>
            </a:r>
            <a:endParaRPr/>
          </a:p>
        </p:txBody>
      </p:sp>
      <p:sp>
        <p:nvSpPr>
          <p:cNvPr id="55" name="Google Shape;55;p8"/>
          <p:cNvSpPr/>
          <p:nvPr/>
        </p:nvSpPr>
        <p:spPr>
          <a:xfrm>
            <a:off x="12682331" y="3104432"/>
            <a:ext cx="4753688" cy="1430369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It is impossible to toss a coin ten times and get a head every time.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