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2" r:id="rId3"/>
  </p:sldMasterIdLst>
  <p:notesMasterIdLst>
    <p:notesMasterId r:id="rId4"/>
  </p:notesMasterIdLst>
  <p:sldIdLst>
    <p:sldId id="256" r:id="rId5"/>
    <p:sldId id="257" r:id="rId6"/>
    <p:sldId id="258" r:id="rId7"/>
  </p:sldIdLst>
  <p:sldSz cy="5143500" cx="9144000"/>
  <p:notesSz cx="6858000" cy="9144000"/>
  <p:embeddedFontLst>
    <p:embeddedFont>
      <p:font typeface="Montserrat SemiBold"/>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SemiBold-boldItalic.fntdata"/><Relationship Id="rId10" Type="http://schemas.openxmlformats.org/officeDocument/2006/relationships/font" Target="fonts/MontserratSemiBold-italic.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slide" Target="slides/slide1.xml"/><Relationship Id="rId19" Type="http://schemas.openxmlformats.org/officeDocument/2006/relationships/font" Target="fonts/MontserratMedium-boldItalic.fntdata"/><Relationship Id="rId6" Type="http://schemas.openxmlformats.org/officeDocument/2006/relationships/slide" Target="slides/slide2.xml"/><Relationship Id="rId18"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d3e598a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d3e598a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7349fb42c9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349fb42c9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Time for your IT.</a:t>
            </a:r>
            <a:endParaRPr/>
          </a:p>
          <a:p>
            <a:pPr indent="0" lvl="0" marL="0" rtl="0" algn="l">
              <a:spcBef>
                <a:spcPts val="0"/>
              </a:spcBef>
              <a:spcAft>
                <a:spcPts val="0"/>
              </a:spcAft>
              <a:buNone/>
            </a:pPr>
            <a:r>
              <a:rPr lang="en-GB"/>
              <a:t>You have two questions which require you to use your knowledge of decimals. It will also require some of the work we did on conversion in our previous unit. </a:t>
            </a:r>
            <a:endParaRPr/>
          </a:p>
          <a:p>
            <a:pPr indent="0" lvl="0" marL="0" rtl="0" algn="l">
              <a:spcBef>
                <a:spcPts val="0"/>
              </a:spcBef>
              <a:spcAft>
                <a:spcPts val="0"/>
              </a:spcAft>
              <a:buNone/>
            </a:pPr>
            <a:r>
              <a:rPr lang="en-GB"/>
              <a:t>You have two multi-step word problems here. I would like you to draw a bar model, label it, convert any units if you need to and then solve each of the problems. Remember to look out for any missing wholes or missing parts. For Q2, don’t forget 100cm=1m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d3e598ad7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d3e598ad7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1">
  <p:cSld name="Main point">
    <p:bg>
      <p:bgPr>
        <a:solidFill>
          <a:schemeClr val="dk1"/>
        </a:solidFill>
      </p:bgPr>
    </p:bg>
    <p:spTree>
      <p:nvGrpSpPr>
        <p:cNvPr id="76" name="Shape 76"/>
        <p:cNvGrpSpPr/>
        <p:nvPr/>
      </p:nvGrpSpPr>
      <p:grpSpPr>
        <a:xfrm>
          <a:off x="0" y="0"/>
          <a:ext cx="0" cy="0"/>
          <a:chOff x="0" y="0"/>
          <a:chExt cx="0" cy="0"/>
        </a:xfrm>
      </p:grpSpPr>
      <p:sp>
        <p:nvSpPr>
          <p:cNvPr id="77" name="Google Shape;77;p14"/>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chemeClr val="lt1"/>
              </a:buClr>
              <a:buSzPts val="5400"/>
              <a:buFont typeface="Montserrat SemiBold"/>
              <a:buNone/>
              <a:defRPr b="0" i="1" sz="3600">
                <a:solidFill>
                  <a:schemeClr val="lt1"/>
                </a:solidFill>
                <a:latin typeface="Montserrat SemiBold"/>
                <a:ea typeface="Montserrat SemiBold"/>
                <a:cs typeface="Montserrat SemiBold"/>
                <a:sym typeface="Montserrat SemiBold"/>
              </a:defRPr>
            </a:lvl1pPr>
            <a:lvl2pPr lvl="1"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2pPr>
            <a:lvl3pPr lvl="2"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3pPr>
            <a:lvl4pPr lvl="3"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4pPr>
            <a:lvl5pPr lvl="4"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5pPr>
            <a:lvl6pPr lvl="5"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6pPr>
            <a:lvl7pPr lvl="6"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7pPr>
            <a:lvl8pPr lvl="7"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8pPr>
            <a:lvl9pPr lvl="8"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9pPr>
          </a:lstStyle>
          <a:p/>
        </p:txBody>
      </p:sp>
      <p:sp>
        <p:nvSpPr>
          <p:cNvPr id="78" name="Google Shape;78;p14"/>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rtl="0" algn="l">
              <a:lnSpc>
                <a:spcPct val="140000"/>
              </a:lnSpc>
              <a:spcBef>
                <a:spcPts val="1000"/>
              </a:spcBef>
              <a:spcAft>
                <a:spcPts val="0"/>
              </a:spcAft>
              <a:buSzPts val="2400"/>
              <a:buNone/>
              <a:defRPr sz="14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2400"/>
              <a:buNone/>
              <a:defRPr/>
            </a:lvl2pPr>
            <a:lvl3pPr lvl="2" rtl="0" algn="l">
              <a:lnSpc>
                <a:spcPct val="130000"/>
              </a:lnSpc>
              <a:spcBef>
                <a:spcPts val="1000"/>
              </a:spcBef>
              <a:spcAft>
                <a:spcPts val="0"/>
              </a:spcAft>
              <a:buSzPts val="2100"/>
              <a:buNone/>
              <a:defRPr/>
            </a:lvl3pPr>
            <a:lvl4pPr lvl="3" rtl="0" algn="l">
              <a:lnSpc>
                <a:spcPct val="130000"/>
              </a:lnSpc>
              <a:spcBef>
                <a:spcPts val="1000"/>
              </a:spcBef>
              <a:spcAft>
                <a:spcPts val="0"/>
              </a:spcAft>
              <a:buSzPts val="2100"/>
              <a:buNone/>
              <a:defRPr/>
            </a:lvl4pPr>
            <a:lvl5pPr lvl="4" rtl="0" algn="l">
              <a:lnSpc>
                <a:spcPct val="130000"/>
              </a:lnSpc>
              <a:spcBef>
                <a:spcPts val="1000"/>
              </a:spcBef>
              <a:spcAft>
                <a:spcPts val="0"/>
              </a:spcAft>
              <a:buSzPts val="1800"/>
              <a:buNone/>
              <a:defRPr/>
            </a:lvl5pPr>
            <a:lvl6pPr lvl="5" rtl="0" algn="l">
              <a:lnSpc>
                <a:spcPct val="130000"/>
              </a:lnSpc>
              <a:spcBef>
                <a:spcPts val="1000"/>
              </a:spcBef>
              <a:spcAft>
                <a:spcPts val="0"/>
              </a:spcAft>
              <a:buSzPts val="1800"/>
              <a:buNone/>
              <a:defRPr/>
            </a:lvl6pPr>
            <a:lvl7pPr lvl="6" rtl="0" algn="l">
              <a:lnSpc>
                <a:spcPct val="130000"/>
              </a:lnSpc>
              <a:spcBef>
                <a:spcPts val="1000"/>
              </a:spcBef>
              <a:spcAft>
                <a:spcPts val="0"/>
              </a:spcAft>
              <a:buSzPts val="1500"/>
              <a:buNone/>
              <a:defRPr/>
            </a:lvl7pPr>
            <a:lvl8pPr lvl="7" rtl="0" algn="l">
              <a:lnSpc>
                <a:spcPct val="130000"/>
              </a:lnSpc>
              <a:spcBef>
                <a:spcPts val="1000"/>
              </a:spcBef>
              <a:spcAft>
                <a:spcPts val="0"/>
              </a:spcAft>
              <a:buSzPts val="1500"/>
              <a:buNone/>
              <a:defRPr/>
            </a:lvl8pPr>
            <a:lvl9pPr lvl="8" rtl="0" algn="l">
              <a:lnSpc>
                <a:spcPct val="130000"/>
              </a:lnSpc>
              <a:spcBef>
                <a:spcPts val="1000"/>
              </a:spcBef>
              <a:spcAft>
                <a:spcPts val="1000"/>
              </a:spcAft>
              <a:buSzPts val="1200"/>
              <a:buNone/>
              <a:defRPr/>
            </a:lvl9pPr>
          </a:lstStyle>
          <a:p/>
        </p:txBody>
      </p:sp>
      <p:pic>
        <p:nvPicPr>
          <p:cNvPr id="79" name="Google Shape;79;p14"/>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2">
  <p:cSld name="Main point_1">
    <p:bg>
      <p:bgPr>
        <a:solidFill>
          <a:schemeClr val="accent2"/>
        </a:solidFill>
      </p:bgPr>
    </p:bg>
    <p:spTree>
      <p:nvGrpSpPr>
        <p:cNvPr id="80" name="Shape 80"/>
        <p:cNvGrpSpPr/>
        <p:nvPr/>
      </p:nvGrpSpPr>
      <p:grpSpPr>
        <a:xfrm>
          <a:off x="0" y="0"/>
          <a:ext cx="0" cy="0"/>
          <a:chOff x="0" y="0"/>
          <a:chExt cx="0" cy="0"/>
        </a:xfrm>
      </p:grpSpPr>
      <p:sp>
        <p:nvSpPr>
          <p:cNvPr id="81" name="Google Shape;81;p15"/>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rtl="0" algn="l">
              <a:lnSpc>
                <a:spcPct val="115000"/>
              </a:lnSpc>
              <a:spcBef>
                <a:spcPts val="0"/>
              </a:spcBef>
              <a:spcAft>
                <a:spcPts val="0"/>
              </a:spcAft>
              <a:buClr>
                <a:schemeClr val="lt1"/>
              </a:buClr>
              <a:buSzPts val="5400"/>
              <a:buFont typeface="Montserrat SemiBold"/>
              <a:buNone/>
              <a:defRPr b="0" i="1" sz="3600">
                <a:solidFill>
                  <a:schemeClr val="lt1"/>
                </a:solidFill>
                <a:latin typeface="Montserrat SemiBold"/>
                <a:ea typeface="Montserrat SemiBold"/>
                <a:cs typeface="Montserrat SemiBold"/>
                <a:sym typeface="Montserrat SemiBold"/>
              </a:defRPr>
            </a:lvl1pPr>
            <a:lvl2pPr lvl="1"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2pPr>
            <a:lvl3pPr lvl="2"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3pPr>
            <a:lvl4pPr lvl="3"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4pPr>
            <a:lvl5pPr lvl="4"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5pPr>
            <a:lvl6pPr lvl="5"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6pPr>
            <a:lvl7pPr lvl="6"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7pPr>
            <a:lvl8pPr lvl="7"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8pPr>
            <a:lvl9pPr lvl="8" rtl="0" algn="l">
              <a:lnSpc>
                <a:spcPct val="100000"/>
              </a:lnSpc>
              <a:spcBef>
                <a:spcPts val="0"/>
              </a:spcBef>
              <a:spcAft>
                <a:spcPts val="0"/>
              </a:spcAft>
              <a:buSzPts val="5400"/>
              <a:buFont typeface="Montserrat SemiBold"/>
              <a:buNone/>
              <a:defRPr sz="3600">
                <a:latin typeface="Montserrat SemiBold"/>
                <a:ea typeface="Montserrat SemiBold"/>
                <a:cs typeface="Montserrat SemiBold"/>
                <a:sym typeface="Montserrat SemiBold"/>
              </a:defRPr>
            </a:lvl9pPr>
          </a:lstStyle>
          <a:p/>
        </p:txBody>
      </p:sp>
      <p:sp>
        <p:nvSpPr>
          <p:cNvPr id="82" name="Google Shape;82;p15"/>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rtl="0" algn="l">
              <a:lnSpc>
                <a:spcPct val="140000"/>
              </a:lnSpc>
              <a:spcBef>
                <a:spcPts val="1000"/>
              </a:spcBef>
              <a:spcAft>
                <a:spcPts val="0"/>
              </a:spcAft>
              <a:buSzPts val="2400"/>
              <a:buNone/>
              <a:defRPr sz="1400">
                <a:solidFill>
                  <a:schemeClr val="lt1"/>
                </a:solidFill>
                <a:latin typeface="Montserrat SemiBold"/>
                <a:ea typeface="Montserrat SemiBold"/>
                <a:cs typeface="Montserrat SemiBold"/>
                <a:sym typeface="Montserrat SemiBold"/>
              </a:defRPr>
            </a:lvl1pPr>
            <a:lvl2pPr lvl="1" rtl="0" algn="l">
              <a:lnSpc>
                <a:spcPct val="130000"/>
              </a:lnSpc>
              <a:spcBef>
                <a:spcPts val="0"/>
              </a:spcBef>
              <a:spcAft>
                <a:spcPts val="0"/>
              </a:spcAft>
              <a:buSzPts val="2400"/>
              <a:buNone/>
              <a:defRPr/>
            </a:lvl2pPr>
            <a:lvl3pPr lvl="2" rtl="0" algn="l">
              <a:lnSpc>
                <a:spcPct val="130000"/>
              </a:lnSpc>
              <a:spcBef>
                <a:spcPts val="1000"/>
              </a:spcBef>
              <a:spcAft>
                <a:spcPts val="0"/>
              </a:spcAft>
              <a:buSzPts val="2100"/>
              <a:buNone/>
              <a:defRPr/>
            </a:lvl3pPr>
            <a:lvl4pPr lvl="3" rtl="0" algn="l">
              <a:lnSpc>
                <a:spcPct val="130000"/>
              </a:lnSpc>
              <a:spcBef>
                <a:spcPts val="1000"/>
              </a:spcBef>
              <a:spcAft>
                <a:spcPts val="0"/>
              </a:spcAft>
              <a:buSzPts val="2100"/>
              <a:buNone/>
              <a:defRPr/>
            </a:lvl4pPr>
            <a:lvl5pPr lvl="4" rtl="0" algn="l">
              <a:lnSpc>
                <a:spcPct val="130000"/>
              </a:lnSpc>
              <a:spcBef>
                <a:spcPts val="1000"/>
              </a:spcBef>
              <a:spcAft>
                <a:spcPts val="0"/>
              </a:spcAft>
              <a:buSzPts val="1800"/>
              <a:buNone/>
              <a:defRPr/>
            </a:lvl5pPr>
            <a:lvl6pPr lvl="5" rtl="0" algn="l">
              <a:lnSpc>
                <a:spcPct val="130000"/>
              </a:lnSpc>
              <a:spcBef>
                <a:spcPts val="1000"/>
              </a:spcBef>
              <a:spcAft>
                <a:spcPts val="0"/>
              </a:spcAft>
              <a:buSzPts val="1800"/>
              <a:buNone/>
              <a:defRPr/>
            </a:lvl6pPr>
            <a:lvl7pPr lvl="6" rtl="0" algn="l">
              <a:lnSpc>
                <a:spcPct val="130000"/>
              </a:lnSpc>
              <a:spcBef>
                <a:spcPts val="1000"/>
              </a:spcBef>
              <a:spcAft>
                <a:spcPts val="0"/>
              </a:spcAft>
              <a:buSzPts val="1500"/>
              <a:buNone/>
              <a:defRPr/>
            </a:lvl7pPr>
            <a:lvl8pPr lvl="7" rtl="0" algn="l">
              <a:lnSpc>
                <a:spcPct val="130000"/>
              </a:lnSpc>
              <a:spcBef>
                <a:spcPts val="1000"/>
              </a:spcBef>
              <a:spcAft>
                <a:spcPts val="0"/>
              </a:spcAft>
              <a:buSzPts val="1500"/>
              <a:buNone/>
              <a:defRPr/>
            </a:lvl8pPr>
            <a:lvl9pPr lvl="8" rtl="0" algn="l">
              <a:lnSpc>
                <a:spcPct val="130000"/>
              </a:lnSpc>
              <a:spcBef>
                <a:spcPts val="1000"/>
              </a:spcBef>
              <a:spcAft>
                <a:spcPts val="1000"/>
              </a:spcAft>
              <a:buSzPts val="1200"/>
              <a:buNone/>
              <a:defRPr/>
            </a:lvl9pPr>
          </a:lstStyle>
          <a:p/>
        </p:txBody>
      </p:sp>
      <p:pic>
        <p:nvPicPr>
          <p:cNvPr id="83" name="Google Shape;83;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16"/>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Problem-solving with decimals in context</a:t>
            </a:r>
            <a:endParaRPr>
              <a:solidFill>
                <a:srgbClr val="4B3241"/>
              </a:solidFill>
            </a:endParaRPr>
          </a:p>
        </p:txBody>
      </p:sp>
      <p:sp>
        <p:nvSpPr>
          <p:cNvPr id="89" name="Google Shape;89;p16"/>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Mathematics</a:t>
            </a:r>
            <a:endParaRPr>
              <a:solidFill>
                <a:srgbClr val="4B3241"/>
              </a:solidFill>
            </a:endParaRPr>
          </a:p>
        </p:txBody>
      </p:sp>
      <p:sp>
        <p:nvSpPr>
          <p:cNvPr id="90" name="Google Shape;90;p1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Natalie Sew</a:t>
            </a:r>
            <a:endParaRPr>
              <a:solidFill>
                <a:srgbClr val="4B3241"/>
              </a:solidFill>
            </a:endParaRPr>
          </a:p>
        </p:txBody>
      </p:sp>
      <p:sp>
        <p:nvSpPr>
          <p:cNvPr id="91" name="Google Shape;91;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385800" y="140925"/>
            <a:ext cx="8226000" cy="453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a:t>
            </a:r>
            <a:r>
              <a:rPr lang="en-GB">
                <a:solidFill>
                  <a:schemeClr val="dk2"/>
                </a:solidFill>
              </a:rPr>
              <a:t> Task</a:t>
            </a:r>
            <a:endParaRPr>
              <a:solidFill>
                <a:schemeClr val="dk2"/>
              </a:solidFill>
            </a:endParaRPr>
          </a:p>
        </p:txBody>
      </p:sp>
      <p:sp>
        <p:nvSpPr>
          <p:cNvPr id="97" name="Google Shape;97;p17"/>
          <p:cNvSpPr txBox="1"/>
          <p:nvPr>
            <p:ph idx="2" type="body"/>
          </p:nvPr>
        </p:nvSpPr>
        <p:spPr>
          <a:xfrm>
            <a:off x="385800" y="1438150"/>
            <a:ext cx="8372400" cy="630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1800"/>
              <a:t>1.</a:t>
            </a:r>
            <a:r>
              <a:rPr lang="en-GB" sz="1800"/>
              <a:t> </a:t>
            </a:r>
            <a:r>
              <a:rPr lang="en-GB" sz="1800"/>
              <a:t>A container at the food stall has 20 litres of drink in it. In the first hour   2 litres and 750 ml is sold and in the second hour 4.5 litres is sold. How much drink is left in the container?</a:t>
            </a:r>
            <a:endParaRPr sz="1800"/>
          </a:p>
          <a:p>
            <a:pPr indent="0" lvl="0" marL="0" rtl="0" algn="l">
              <a:spcBef>
                <a:spcPts val="1000"/>
              </a:spcBef>
              <a:spcAft>
                <a:spcPts val="0"/>
              </a:spcAft>
              <a:buNone/>
            </a:pPr>
            <a:r>
              <a:t/>
            </a:r>
            <a:endParaRPr sz="1800"/>
          </a:p>
          <a:p>
            <a:pPr indent="0" lvl="0" marL="0" rtl="0" algn="l">
              <a:spcBef>
                <a:spcPts val="1000"/>
              </a:spcBef>
              <a:spcAft>
                <a:spcPts val="1000"/>
              </a:spcAft>
              <a:buNone/>
            </a:pPr>
            <a:r>
              <a:rPr b="1" lang="en-GB" sz="1800"/>
              <a:t>2. </a:t>
            </a:r>
            <a:r>
              <a:rPr lang="en-GB" sz="1800"/>
              <a:t>Maya is hanging bunting around her garden for a party. She hopes to hang 6.5 metres. She has 2.45 m of bunting and her friend brings another 320 cm of bunting, how much more do they need to make? </a:t>
            </a:r>
            <a:r>
              <a:rPr lang="en-GB"/>
              <a:t> </a:t>
            </a:r>
            <a:endParaRPr/>
          </a:p>
        </p:txBody>
      </p:sp>
      <p:sp>
        <p:nvSpPr>
          <p:cNvPr id="98" name="Google Shape;98;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9" name="Google Shape;99;p17"/>
          <p:cNvSpPr txBox="1"/>
          <p:nvPr/>
        </p:nvSpPr>
        <p:spPr>
          <a:xfrm>
            <a:off x="385800" y="445025"/>
            <a:ext cx="8627100" cy="8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000">
                <a:latin typeface="Montserrat"/>
                <a:ea typeface="Montserrat"/>
                <a:cs typeface="Montserrat"/>
                <a:sym typeface="Montserrat"/>
              </a:rPr>
              <a:t>For each question: </a:t>
            </a:r>
            <a:r>
              <a:rPr lang="en-GB" sz="2000">
                <a:solidFill>
                  <a:schemeClr val="accent6"/>
                </a:solidFill>
                <a:latin typeface="Montserrat"/>
                <a:ea typeface="Montserrat"/>
                <a:cs typeface="Montserrat"/>
                <a:sym typeface="Montserrat"/>
              </a:rPr>
              <a:t>Draw a bar model,</a:t>
            </a:r>
            <a:r>
              <a:rPr lang="en-GB" sz="2000">
                <a:latin typeface="Montserrat"/>
                <a:ea typeface="Montserrat"/>
                <a:cs typeface="Montserrat"/>
                <a:sym typeface="Montserrat"/>
              </a:rPr>
              <a:t> </a:t>
            </a:r>
            <a:r>
              <a:rPr lang="en-GB" sz="2000">
                <a:solidFill>
                  <a:schemeClr val="accent4"/>
                </a:solidFill>
                <a:latin typeface="Montserrat"/>
                <a:ea typeface="Montserrat"/>
                <a:cs typeface="Montserrat"/>
                <a:sym typeface="Montserrat"/>
              </a:rPr>
              <a:t>label it</a:t>
            </a:r>
            <a:r>
              <a:rPr lang="en-GB" sz="2000">
                <a:latin typeface="Montserrat"/>
                <a:ea typeface="Montserrat"/>
                <a:cs typeface="Montserrat"/>
                <a:sym typeface="Montserrat"/>
              </a:rPr>
              <a:t>, </a:t>
            </a:r>
            <a:r>
              <a:rPr lang="en-GB" sz="2000">
                <a:solidFill>
                  <a:schemeClr val="accent3"/>
                </a:solidFill>
                <a:latin typeface="Montserrat"/>
                <a:ea typeface="Montserrat"/>
                <a:cs typeface="Montserrat"/>
                <a:sym typeface="Montserrat"/>
              </a:rPr>
              <a:t>convert any units if you need to</a:t>
            </a:r>
            <a:r>
              <a:rPr lang="en-GB" sz="2000">
                <a:latin typeface="Montserrat"/>
                <a:ea typeface="Montserrat"/>
                <a:cs typeface="Montserrat"/>
                <a:sym typeface="Montserrat"/>
              </a:rPr>
              <a:t> and </a:t>
            </a:r>
            <a:r>
              <a:rPr lang="en-GB" sz="2000">
                <a:solidFill>
                  <a:schemeClr val="accent5"/>
                </a:solidFill>
                <a:latin typeface="Montserrat"/>
                <a:ea typeface="Montserrat"/>
                <a:cs typeface="Montserrat"/>
                <a:sym typeface="Montserrat"/>
              </a:rPr>
              <a:t>then solve. </a:t>
            </a:r>
            <a:endParaRPr sz="2000">
              <a:solidFill>
                <a:schemeClr val="accent5"/>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Support Sheet - Converted Units</a:t>
            </a:r>
            <a:endParaRPr>
              <a:solidFill>
                <a:schemeClr val="dk2"/>
              </a:solidFill>
            </a:endParaRPr>
          </a:p>
        </p:txBody>
      </p:sp>
      <p:sp>
        <p:nvSpPr>
          <p:cNvPr id="105" name="Google Shape;105;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6" name="Google Shape;106;p18"/>
          <p:cNvSpPr txBox="1"/>
          <p:nvPr>
            <p:ph idx="2" type="body"/>
          </p:nvPr>
        </p:nvSpPr>
        <p:spPr>
          <a:xfrm>
            <a:off x="458975" y="1122700"/>
            <a:ext cx="4946400" cy="3006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1800"/>
              <a:t>1.</a:t>
            </a:r>
            <a:r>
              <a:rPr lang="en-GB" sz="1800"/>
              <a:t>  </a:t>
            </a:r>
            <a:endParaRPr sz="1800"/>
          </a:p>
          <a:p>
            <a:pPr indent="0" lvl="0" marL="0" rtl="0" algn="l">
              <a:spcBef>
                <a:spcPts val="1000"/>
              </a:spcBef>
              <a:spcAft>
                <a:spcPts val="0"/>
              </a:spcAft>
              <a:buNone/>
            </a:pPr>
            <a:r>
              <a:rPr lang="en-GB" sz="1800"/>
              <a:t>1 litre = 1000 mls</a:t>
            </a:r>
            <a:endParaRPr sz="1800"/>
          </a:p>
          <a:p>
            <a:pPr indent="0" lvl="0" marL="0" rtl="0" algn="l">
              <a:spcBef>
                <a:spcPts val="1000"/>
              </a:spcBef>
              <a:spcAft>
                <a:spcPts val="0"/>
              </a:spcAft>
              <a:buNone/>
            </a:pPr>
            <a:r>
              <a:rPr lang="en-GB" sz="1800"/>
              <a:t>2 litres and 750 mls = 2</a:t>
            </a:r>
            <a:r>
              <a:rPr lang="en-GB" sz="1800"/>
              <a:t>.75 litres </a:t>
            </a:r>
            <a:endParaRPr sz="1800"/>
          </a:p>
          <a:p>
            <a:pPr indent="0" lvl="0" marL="0" rtl="0" algn="l">
              <a:spcBef>
                <a:spcPts val="1000"/>
              </a:spcBef>
              <a:spcAft>
                <a:spcPts val="0"/>
              </a:spcAft>
              <a:buNone/>
            </a:pPr>
            <a:r>
              <a:rPr b="1" lang="en-GB" sz="1800"/>
              <a:t>2. </a:t>
            </a:r>
            <a:endParaRPr b="1" sz="1800"/>
          </a:p>
          <a:p>
            <a:pPr indent="0" lvl="0" marL="0" rtl="0" algn="l">
              <a:spcBef>
                <a:spcPts val="1000"/>
              </a:spcBef>
              <a:spcAft>
                <a:spcPts val="0"/>
              </a:spcAft>
              <a:buNone/>
            </a:pPr>
            <a:r>
              <a:rPr lang="en-GB" sz="1800"/>
              <a:t>I metre = 100 cm</a:t>
            </a:r>
            <a:endParaRPr sz="1800"/>
          </a:p>
          <a:p>
            <a:pPr indent="0" lvl="0" marL="0" rtl="0" algn="l">
              <a:spcBef>
                <a:spcPts val="1000"/>
              </a:spcBef>
              <a:spcAft>
                <a:spcPts val="0"/>
              </a:spcAft>
              <a:buNone/>
            </a:pPr>
            <a:r>
              <a:rPr lang="en-GB" sz="1800"/>
              <a:t>3.2 m = </a:t>
            </a:r>
            <a:r>
              <a:rPr lang="en-GB" sz="1800"/>
              <a:t>320 cm</a:t>
            </a:r>
            <a:endParaRPr sz="1800"/>
          </a:p>
          <a:p>
            <a:pPr indent="0" lvl="0" marL="0" rtl="0" algn="l">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